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9" r:id="rId2"/>
    <p:sldMasterId id="2147483702" r:id="rId3"/>
  </p:sldMasterIdLst>
  <p:notesMasterIdLst>
    <p:notesMasterId r:id="rId74"/>
  </p:notesMasterIdLst>
  <p:sldIdLst>
    <p:sldId id="329" r:id="rId4"/>
    <p:sldId id="315" r:id="rId5"/>
    <p:sldId id="299" r:id="rId6"/>
    <p:sldId id="302" r:id="rId7"/>
    <p:sldId id="333" r:id="rId8"/>
    <p:sldId id="316" r:id="rId9"/>
    <p:sldId id="332" r:id="rId10"/>
    <p:sldId id="317" r:id="rId11"/>
    <p:sldId id="334" r:id="rId12"/>
    <p:sldId id="335" r:id="rId13"/>
    <p:sldId id="336" r:id="rId14"/>
    <p:sldId id="337" r:id="rId15"/>
    <p:sldId id="338" r:id="rId16"/>
    <p:sldId id="339" r:id="rId17"/>
    <p:sldId id="366" r:id="rId18"/>
    <p:sldId id="340" r:id="rId19"/>
    <p:sldId id="341" r:id="rId20"/>
    <p:sldId id="342" r:id="rId21"/>
    <p:sldId id="343" r:id="rId22"/>
    <p:sldId id="345" r:id="rId23"/>
    <p:sldId id="347" r:id="rId24"/>
    <p:sldId id="348" r:id="rId25"/>
    <p:sldId id="349" r:id="rId26"/>
    <p:sldId id="350" r:id="rId27"/>
    <p:sldId id="351" r:id="rId28"/>
    <p:sldId id="352" r:id="rId29"/>
    <p:sldId id="354" r:id="rId30"/>
    <p:sldId id="355" r:id="rId31"/>
    <p:sldId id="356" r:id="rId32"/>
    <p:sldId id="357" r:id="rId33"/>
    <p:sldId id="358" r:id="rId34"/>
    <p:sldId id="359" r:id="rId35"/>
    <p:sldId id="360" r:id="rId36"/>
    <p:sldId id="361" r:id="rId37"/>
    <p:sldId id="362" r:id="rId38"/>
    <p:sldId id="363" r:id="rId39"/>
    <p:sldId id="353" r:id="rId40"/>
    <p:sldId id="364" r:id="rId41"/>
    <p:sldId id="365" r:id="rId42"/>
    <p:sldId id="367" r:id="rId43"/>
    <p:sldId id="368" r:id="rId44"/>
    <p:sldId id="369" r:id="rId45"/>
    <p:sldId id="370" r:id="rId46"/>
    <p:sldId id="371" r:id="rId47"/>
    <p:sldId id="372" r:id="rId48"/>
    <p:sldId id="373" r:id="rId49"/>
    <p:sldId id="376" r:id="rId50"/>
    <p:sldId id="377" r:id="rId51"/>
    <p:sldId id="378" r:id="rId52"/>
    <p:sldId id="379" r:id="rId53"/>
    <p:sldId id="380" r:id="rId54"/>
    <p:sldId id="381" r:id="rId55"/>
    <p:sldId id="382" r:id="rId56"/>
    <p:sldId id="383" r:id="rId57"/>
    <p:sldId id="384" r:id="rId58"/>
    <p:sldId id="385" r:id="rId59"/>
    <p:sldId id="396" r:id="rId60"/>
    <p:sldId id="374" r:id="rId61"/>
    <p:sldId id="375" r:id="rId62"/>
    <p:sldId id="386" r:id="rId63"/>
    <p:sldId id="387" r:id="rId64"/>
    <p:sldId id="388" r:id="rId65"/>
    <p:sldId id="389" r:id="rId66"/>
    <p:sldId id="390" r:id="rId67"/>
    <p:sldId id="391" r:id="rId68"/>
    <p:sldId id="392" r:id="rId69"/>
    <p:sldId id="393" r:id="rId70"/>
    <p:sldId id="394" r:id="rId71"/>
    <p:sldId id="395" r:id="rId72"/>
    <p:sldId id="330" r:id="rId73"/>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257249"/>
    <a:srgbClr val="03A1B4"/>
    <a:srgbClr val="FFAC41"/>
    <a:srgbClr val="EB5E66"/>
    <a:srgbClr val="EA6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5424A-AC75-4559-9A6E-6AEB183C4B20}" v="23" dt="2019-07-03T03:00:38.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9" autoAdjust="0"/>
    <p:restoredTop sz="94660"/>
  </p:normalViewPr>
  <p:slideViewPr>
    <p:cSldViewPr snapToGrid="0">
      <p:cViewPr varScale="1">
        <p:scale>
          <a:sx n="113" d="100"/>
          <a:sy n="113" d="100"/>
        </p:scale>
        <p:origin x="378" y="11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 weng" userId="fbf11c30-9b6b-46c3-baf8-61580882255d" providerId="ADAL" clId="{30C5424A-AC75-4559-9A6E-6AEB183C4B20}"/>
    <pc:docChg chg="modSld">
      <pc:chgData name="yu weng" userId="fbf11c30-9b6b-46c3-baf8-61580882255d" providerId="ADAL" clId="{30C5424A-AC75-4559-9A6E-6AEB183C4B20}" dt="2019-07-03T03:00:38.648" v="23" actId="1076"/>
      <pc:docMkLst>
        <pc:docMk/>
      </pc:docMkLst>
      <pc:sldChg chg="modSp">
        <pc:chgData name="yu weng" userId="fbf11c30-9b6b-46c3-baf8-61580882255d" providerId="ADAL" clId="{30C5424A-AC75-4559-9A6E-6AEB183C4B20}" dt="2019-07-02T13:30:08.244" v="4" actId="1076"/>
        <pc:sldMkLst>
          <pc:docMk/>
          <pc:sldMk cId="3887238906" sldId="336"/>
        </pc:sldMkLst>
        <pc:spChg chg="mod">
          <ac:chgData name="yu weng" userId="fbf11c30-9b6b-46c3-baf8-61580882255d" providerId="ADAL" clId="{30C5424A-AC75-4559-9A6E-6AEB183C4B20}" dt="2019-07-02T13:30:08.244" v="4" actId="1076"/>
          <ac:spMkLst>
            <pc:docMk/>
            <pc:sldMk cId="3887238906" sldId="336"/>
            <ac:spMk id="50184" creationId="{00000000-0000-0000-0000-000000000000}"/>
          </ac:spMkLst>
        </pc:spChg>
      </pc:sldChg>
      <pc:sldChg chg="modSp">
        <pc:chgData name="yu weng" userId="fbf11c30-9b6b-46c3-baf8-61580882255d" providerId="ADAL" clId="{30C5424A-AC75-4559-9A6E-6AEB183C4B20}" dt="2019-07-02T13:39:08.782" v="13" actId="1076"/>
        <pc:sldMkLst>
          <pc:docMk/>
          <pc:sldMk cId="2522077956" sldId="339"/>
        </pc:sldMkLst>
        <pc:grpChg chg="mod">
          <ac:chgData name="yu weng" userId="fbf11c30-9b6b-46c3-baf8-61580882255d" providerId="ADAL" clId="{30C5424A-AC75-4559-9A6E-6AEB183C4B20}" dt="2019-07-02T13:39:08.782" v="13" actId="1076"/>
          <ac:grpSpMkLst>
            <pc:docMk/>
            <pc:sldMk cId="2522077956" sldId="339"/>
            <ac:grpSpMk id="41990" creationId="{00000000-0000-0000-0000-000000000000}"/>
          </ac:grpSpMkLst>
        </pc:grpChg>
      </pc:sldChg>
      <pc:sldChg chg="modSp">
        <pc:chgData name="yu weng" userId="fbf11c30-9b6b-46c3-baf8-61580882255d" providerId="ADAL" clId="{30C5424A-AC75-4559-9A6E-6AEB183C4B20}" dt="2019-07-03T01:14:51.200" v="14" actId="1076"/>
        <pc:sldMkLst>
          <pc:docMk/>
          <pc:sldMk cId="3277583" sldId="371"/>
        </pc:sldMkLst>
        <pc:spChg chg="mod">
          <ac:chgData name="yu weng" userId="fbf11c30-9b6b-46c3-baf8-61580882255d" providerId="ADAL" clId="{30C5424A-AC75-4559-9A6E-6AEB183C4B20}" dt="2019-07-03T01:14:51.200" v="14" actId="1076"/>
          <ac:spMkLst>
            <pc:docMk/>
            <pc:sldMk cId="3277583" sldId="371"/>
            <ac:spMk id="324613" creationId="{00000000-0000-0000-0000-000000000000}"/>
          </ac:spMkLst>
        </pc:spChg>
      </pc:sldChg>
      <pc:sldChg chg="modSp">
        <pc:chgData name="yu weng" userId="fbf11c30-9b6b-46c3-baf8-61580882255d" providerId="ADAL" clId="{30C5424A-AC75-4559-9A6E-6AEB183C4B20}" dt="2019-07-03T02:58:02.555" v="20" actId="14100"/>
        <pc:sldMkLst>
          <pc:docMk/>
          <pc:sldMk cId="2407441866" sldId="390"/>
        </pc:sldMkLst>
        <pc:spChg chg="mod">
          <ac:chgData name="yu weng" userId="fbf11c30-9b6b-46c3-baf8-61580882255d" providerId="ADAL" clId="{30C5424A-AC75-4559-9A6E-6AEB183C4B20}" dt="2019-07-03T02:58:02.555" v="20" actId="14100"/>
          <ac:spMkLst>
            <pc:docMk/>
            <pc:sldMk cId="2407441866" sldId="390"/>
            <ac:spMk id="317447" creationId="{00000000-0000-0000-0000-000000000000}"/>
          </ac:spMkLst>
        </pc:spChg>
        <pc:spChg chg="mod">
          <ac:chgData name="yu weng" userId="fbf11c30-9b6b-46c3-baf8-61580882255d" providerId="ADAL" clId="{30C5424A-AC75-4559-9A6E-6AEB183C4B20}" dt="2019-07-03T02:57:51.009" v="18" actId="1076"/>
          <ac:spMkLst>
            <pc:docMk/>
            <pc:sldMk cId="2407441866" sldId="390"/>
            <ac:spMk id="317449" creationId="{00000000-0000-0000-0000-000000000000}"/>
          </ac:spMkLst>
        </pc:spChg>
      </pc:sldChg>
      <pc:sldChg chg="modSp">
        <pc:chgData name="yu weng" userId="fbf11c30-9b6b-46c3-baf8-61580882255d" providerId="ADAL" clId="{30C5424A-AC75-4559-9A6E-6AEB183C4B20}" dt="2019-07-03T03:00:38.648" v="23" actId="1076"/>
        <pc:sldMkLst>
          <pc:docMk/>
          <pc:sldMk cId="3921042666" sldId="392"/>
        </pc:sldMkLst>
        <pc:spChg chg="mod">
          <ac:chgData name="yu weng" userId="fbf11c30-9b6b-46c3-baf8-61580882255d" providerId="ADAL" clId="{30C5424A-AC75-4559-9A6E-6AEB183C4B20}" dt="2019-07-03T03:00:38.648" v="23" actId="1076"/>
          <ac:spMkLst>
            <pc:docMk/>
            <pc:sldMk cId="3921042666" sldId="392"/>
            <ac:spMk id="318476"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6.wmf"/><Relationship Id="rId3" Type="http://schemas.openxmlformats.org/officeDocument/2006/relationships/image" Target="../media/image16.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 Id="rId1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10.wmf"/><Relationship Id="rId1" Type="http://schemas.openxmlformats.org/officeDocument/2006/relationships/image" Target="../media/image31.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9A2E9-7A9F-416C-B33F-1DD89F7FB6E6}" type="datetimeFigureOut">
              <a:rPr lang="zh-CN" altLang="en-US" smtClean="0"/>
              <a:t>2019/7/3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9DE5-FA88-4DA1-A685-7773E6232806}" type="slidenum">
              <a:rPr lang="zh-CN" altLang="en-US" smtClean="0"/>
              <a:t>‹#›</a:t>
            </a:fld>
            <a:endParaRPr lang="zh-CN" altLang="en-US"/>
          </a:p>
        </p:txBody>
      </p:sp>
    </p:spTree>
    <p:extLst>
      <p:ext uri="{BB962C8B-B14F-4D97-AF65-F5344CB8AC3E}">
        <p14:creationId xmlns:p14="http://schemas.microsoft.com/office/powerpoint/2010/main" val="2656922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1</a:t>
            </a:fld>
            <a:endParaRPr lang="zh-CN" altLang="en-US"/>
          </a:p>
        </p:txBody>
      </p:sp>
    </p:spTree>
    <p:extLst>
      <p:ext uri="{BB962C8B-B14F-4D97-AF65-F5344CB8AC3E}">
        <p14:creationId xmlns:p14="http://schemas.microsoft.com/office/powerpoint/2010/main" val="144281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7D665-4E24-4007-A141-A523C457A182}" type="slidenum">
              <a:rPr lang="zh-CN" altLang="en-US"/>
              <a:pPr/>
              <a:t>28</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45002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99DE5-FA88-4DA1-A685-7773E623280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4308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99DE5-FA88-4DA1-A685-7773E623280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1580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99DE5-FA88-4DA1-A685-7773E623280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2240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70</a:t>
            </a:fld>
            <a:endParaRPr lang="zh-CN" altLang="en-US"/>
          </a:p>
        </p:txBody>
      </p:sp>
    </p:spTree>
    <p:extLst>
      <p:ext uri="{BB962C8B-B14F-4D97-AF65-F5344CB8AC3E}">
        <p14:creationId xmlns:p14="http://schemas.microsoft.com/office/powerpoint/2010/main" val="10564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2</a:t>
            </a:fld>
            <a:endParaRPr lang="zh-CN" altLang="en-US"/>
          </a:p>
        </p:txBody>
      </p:sp>
    </p:spTree>
    <p:extLst>
      <p:ext uri="{BB962C8B-B14F-4D97-AF65-F5344CB8AC3E}">
        <p14:creationId xmlns:p14="http://schemas.microsoft.com/office/powerpoint/2010/main" val="167254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3</a:t>
            </a:fld>
            <a:endParaRPr lang="zh-CN" altLang="en-US"/>
          </a:p>
        </p:txBody>
      </p:sp>
    </p:spTree>
    <p:extLst>
      <p:ext uri="{BB962C8B-B14F-4D97-AF65-F5344CB8AC3E}">
        <p14:creationId xmlns:p14="http://schemas.microsoft.com/office/powerpoint/2010/main" val="38927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4</a:t>
            </a:fld>
            <a:endParaRPr lang="zh-CN" altLang="en-US"/>
          </a:p>
        </p:txBody>
      </p:sp>
    </p:spTree>
    <p:extLst>
      <p:ext uri="{BB962C8B-B14F-4D97-AF65-F5344CB8AC3E}">
        <p14:creationId xmlns:p14="http://schemas.microsoft.com/office/powerpoint/2010/main" val="31684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5</a:t>
            </a:fld>
            <a:endParaRPr lang="zh-CN" altLang="en-US"/>
          </a:p>
        </p:txBody>
      </p:sp>
    </p:spTree>
    <p:extLst>
      <p:ext uri="{BB962C8B-B14F-4D97-AF65-F5344CB8AC3E}">
        <p14:creationId xmlns:p14="http://schemas.microsoft.com/office/powerpoint/2010/main" val="1112109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6</a:t>
            </a:fld>
            <a:endParaRPr lang="zh-CN" altLang="en-US"/>
          </a:p>
        </p:txBody>
      </p:sp>
    </p:spTree>
    <p:extLst>
      <p:ext uri="{BB962C8B-B14F-4D97-AF65-F5344CB8AC3E}">
        <p14:creationId xmlns:p14="http://schemas.microsoft.com/office/powerpoint/2010/main" val="213085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7</a:t>
            </a:fld>
            <a:endParaRPr lang="zh-CN" altLang="en-US"/>
          </a:p>
        </p:txBody>
      </p:sp>
    </p:spTree>
    <p:extLst>
      <p:ext uri="{BB962C8B-B14F-4D97-AF65-F5344CB8AC3E}">
        <p14:creationId xmlns:p14="http://schemas.microsoft.com/office/powerpoint/2010/main" val="1767302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8</a:t>
            </a:fld>
            <a:endParaRPr lang="zh-CN" altLang="en-US"/>
          </a:p>
        </p:txBody>
      </p:sp>
    </p:spTree>
    <p:extLst>
      <p:ext uri="{BB962C8B-B14F-4D97-AF65-F5344CB8AC3E}">
        <p14:creationId xmlns:p14="http://schemas.microsoft.com/office/powerpoint/2010/main" val="402496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16</a:t>
            </a:fld>
            <a:endParaRPr lang="zh-CN" altLang="en-US"/>
          </a:p>
        </p:txBody>
      </p:sp>
    </p:spTree>
    <p:extLst>
      <p:ext uri="{BB962C8B-B14F-4D97-AF65-F5344CB8AC3E}">
        <p14:creationId xmlns:p14="http://schemas.microsoft.com/office/powerpoint/2010/main" val="304712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214377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1245257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27979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283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963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7005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46114" name="Rectangle 2"/>
          <p:cNvSpPr>
            <a:spLocks noGrp="1" noChangeArrowheads="1"/>
          </p:cNvSpPr>
          <p:nvPr>
            <p:ph type="ctrTitle"/>
          </p:nvPr>
        </p:nvSpPr>
        <p:spPr>
          <a:xfrm>
            <a:off x="1219201" y="1524000"/>
            <a:ext cx="10164233" cy="1752600"/>
          </a:xfrm>
        </p:spPr>
        <p:txBody>
          <a:bodyPr/>
          <a:lstStyle>
            <a:lvl1pPr>
              <a:defRPr sz="5000"/>
            </a:lvl1pPr>
          </a:lstStyle>
          <a:p>
            <a:pPr lvl="0"/>
            <a:r>
              <a:rPr lang="en-US" altLang="zh-CN" noProof="0"/>
              <a:t>单击此处编辑母版标题样式</a:t>
            </a:r>
          </a:p>
        </p:txBody>
      </p:sp>
      <p:sp>
        <p:nvSpPr>
          <p:cNvPr id="34611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800"/>
            </a:lvl1pPr>
          </a:lstStyle>
          <a:p>
            <a:pPr lvl="0"/>
            <a:r>
              <a:rPr lang="en-US" altLang="zh-CN" noProof="0"/>
              <a:t>单击此处编辑母版副标题样式</a:t>
            </a:r>
          </a:p>
        </p:txBody>
      </p:sp>
      <p:sp>
        <p:nvSpPr>
          <p:cNvPr id="346116" name="Rectangle 4"/>
          <p:cNvSpPr>
            <a:spLocks noGrp="1" noChangeArrowheads="1"/>
          </p:cNvSpPr>
          <p:nvPr>
            <p:ph type="dt" sz="half" idx="2"/>
          </p:nvPr>
        </p:nvSpPr>
        <p:spPr/>
        <p:txBody>
          <a:bodyPr/>
          <a:lstStyle>
            <a:lvl1pPr>
              <a:defRPr/>
            </a:lvl1pPr>
          </a:lstStyle>
          <a:p>
            <a:endParaRPr lang="en-US" altLang="zh-CN"/>
          </a:p>
        </p:txBody>
      </p:sp>
      <p:sp>
        <p:nvSpPr>
          <p:cNvPr id="346117" name="Rectangle 5"/>
          <p:cNvSpPr>
            <a:spLocks noGrp="1" noChangeArrowheads="1"/>
          </p:cNvSpPr>
          <p:nvPr>
            <p:ph type="ftr" sz="quarter" idx="3"/>
          </p:nvPr>
        </p:nvSpPr>
        <p:spPr>
          <a:xfrm>
            <a:off x="4165600" y="6243638"/>
            <a:ext cx="3860800" cy="457200"/>
          </a:xfrm>
        </p:spPr>
        <p:txBody>
          <a:bodyPr/>
          <a:lstStyle>
            <a:lvl1pPr>
              <a:defRPr/>
            </a:lvl1pPr>
          </a:lstStyle>
          <a:p>
            <a:endParaRPr lang="en-US" altLang="zh-CN"/>
          </a:p>
        </p:txBody>
      </p:sp>
      <p:sp>
        <p:nvSpPr>
          <p:cNvPr id="346118" name="Rectangle 6"/>
          <p:cNvSpPr>
            <a:spLocks noGrp="1" noChangeArrowheads="1"/>
          </p:cNvSpPr>
          <p:nvPr>
            <p:ph type="sldNum" sz="quarter" idx="4"/>
          </p:nvPr>
        </p:nvSpPr>
        <p:spPr/>
        <p:txBody>
          <a:bodyPr/>
          <a:lstStyle>
            <a:lvl1pPr>
              <a:defRPr/>
            </a:lvl1pPr>
          </a:lstStyle>
          <a:p>
            <a:fld id="{659E2D9B-2587-4E9F-8E6B-8EA24E0688D1}" type="slidenum">
              <a:rPr lang="en-US" altLang="zh-CN"/>
              <a:pPr/>
              <a:t>‹#›</a:t>
            </a:fld>
            <a:endParaRPr lang="en-US" altLang="zh-CN"/>
          </a:p>
        </p:txBody>
      </p:sp>
      <p:sp>
        <p:nvSpPr>
          <p:cNvPr id="346119" name="Freeform 7"/>
          <p:cNvSpPr>
            <a:spLocks noChangeArrowheads="1"/>
          </p:cNvSpPr>
          <p:nvPr/>
        </p:nvSpPr>
        <p:spPr bwMode="auto">
          <a:xfrm>
            <a:off x="812800" y="1219200"/>
            <a:ext cx="105664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346120" name="Line 8"/>
          <p:cNvSpPr>
            <a:spLocks noChangeShapeType="1"/>
          </p:cNvSpPr>
          <p:nvPr/>
        </p:nvSpPr>
        <p:spPr bwMode="auto">
          <a:xfrm>
            <a:off x="2641601"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Tree>
    <p:extLst>
      <p:ext uri="{BB962C8B-B14F-4D97-AF65-F5344CB8AC3E}">
        <p14:creationId xmlns:p14="http://schemas.microsoft.com/office/powerpoint/2010/main" val="217154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486DC2-19E9-486A-AE34-B860789C44A4}" type="slidenum">
              <a:rPr lang="en-US" altLang="zh-CN"/>
              <a:pPr/>
              <a:t>‹#›</a:t>
            </a:fld>
            <a:endParaRPr lang="en-US" altLang="zh-CN"/>
          </a:p>
        </p:txBody>
      </p:sp>
    </p:spTree>
    <p:extLst>
      <p:ext uri="{BB962C8B-B14F-4D97-AF65-F5344CB8AC3E}">
        <p14:creationId xmlns:p14="http://schemas.microsoft.com/office/powerpoint/2010/main" val="14830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CD727BE-E342-4083-871F-722965422971}" type="slidenum">
              <a:rPr lang="en-US" altLang="zh-CN"/>
              <a:pPr/>
              <a:t>‹#›</a:t>
            </a:fld>
            <a:endParaRPr lang="en-US" altLang="zh-CN"/>
          </a:p>
        </p:txBody>
      </p:sp>
    </p:spTree>
    <p:extLst>
      <p:ext uri="{BB962C8B-B14F-4D97-AF65-F5344CB8AC3E}">
        <p14:creationId xmlns:p14="http://schemas.microsoft.com/office/powerpoint/2010/main" val="264119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64A23AE-1166-4FD7-AF1B-8CFB84F13E2F}" type="slidenum">
              <a:rPr lang="en-US" altLang="zh-CN"/>
              <a:pPr/>
              <a:t>‹#›</a:t>
            </a:fld>
            <a:endParaRPr lang="en-US" altLang="zh-CN"/>
          </a:p>
        </p:txBody>
      </p:sp>
    </p:spTree>
    <p:extLst>
      <p:ext uri="{BB962C8B-B14F-4D97-AF65-F5344CB8AC3E}">
        <p14:creationId xmlns:p14="http://schemas.microsoft.com/office/powerpoint/2010/main" val="452943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AC970F72-12C1-4213-82EC-1C2F87CAD1E3}" type="slidenum">
              <a:rPr lang="en-US" altLang="zh-CN"/>
              <a:pPr/>
              <a:t>‹#›</a:t>
            </a:fld>
            <a:endParaRPr lang="en-US" altLang="zh-CN"/>
          </a:p>
        </p:txBody>
      </p:sp>
    </p:spTree>
    <p:extLst>
      <p:ext uri="{BB962C8B-B14F-4D97-AF65-F5344CB8AC3E}">
        <p14:creationId xmlns:p14="http://schemas.microsoft.com/office/powerpoint/2010/main" val="356300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86748"/>
            <a:ext cx="10515600" cy="975995"/>
          </a:xfrm>
        </p:spPr>
        <p:txBody>
          <a:bodyPr/>
          <a:lstStyle/>
          <a:p>
            <a:r>
              <a:rPr lang="zh-CN" altLang="en-US" dirty="0"/>
              <a:t>单击此处编辑母版标题样式</a:t>
            </a:r>
          </a:p>
        </p:txBody>
      </p:sp>
      <p:sp>
        <p:nvSpPr>
          <p:cNvPr id="3" name="内容占位符 2"/>
          <p:cNvSpPr>
            <a:spLocks noGrp="1"/>
          </p:cNvSpPr>
          <p:nvPr>
            <p:ph idx="1"/>
          </p:nvPr>
        </p:nvSpPr>
        <p:spPr>
          <a:xfrm>
            <a:off x="838200" y="1358537"/>
            <a:ext cx="10515600" cy="4818426"/>
          </a:xfrm>
        </p:spPr>
        <p:txBody>
          <a:bodyPr/>
          <a:lstStyle>
            <a:lvl1pPr marL="228600" indent="-228600">
              <a:buFont typeface="Wingdings" panose="05000000000000000000" pitchFamily="2" charset="2"/>
              <a:buChar char="n"/>
              <a:defRPr/>
            </a:lvl1pPr>
            <a:lvl2pPr marL="685800" indent="-228600">
              <a:buFont typeface="Wingdings" panose="05000000000000000000" pitchFamily="2" charset="2"/>
              <a:buChar char="u"/>
              <a:defRPr/>
            </a:lvl2pPr>
            <a:lvl3pPr marL="1143000" indent="-228600">
              <a:buFont typeface="Wingdings" panose="05000000000000000000" pitchFamily="2" charset="2"/>
              <a:buChar char="p"/>
              <a:defRPr/>
            </a:lvl3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276150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E8B0173E-0E1F-4399-BED4-93E248DDA65F}" type="slidenum">
              <a:rPr lang="en-US" altLang="zh-CN"/>
              <a:pPr/>
              <a:t>‹#›</a:t>
            </a:fld>
            <a:endParaRPr lang="en-US" altLang="zh-CN"/>
          </a:p>
        </p:txBody>
      </p:sp>
    </p:spTree>
    <p:extLst>
      <p:ext uri="{BB962C8B-B14F-4D97-AF65-F5344CB8AC3E}">
        <p14:creationId xmlns:p14="http://schemas.microsoft.com/office/powerpoint/2010/main" val="2050034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7483502-32DA-4210-8E0C-EAA41E67D723}" type="slidenum">
              <a:rPr lang="en-US" altLang="zh-CN"/>
              <a:pPr/>
              <a:t>‹#›</a:t>
            </a:fld>
            <a:endParaRPr lang="en-US" altLang="zh-CN"/>
          </a:p>
        </p:txBody>
      </p:sp>
    </p:spTree>
    <p:extLst>
      <p:ext uri="{BB962C8B-B14F-4D97-AF65-F5344CB8AC3E}">
        <p14:creationId xmlns:p14="http://schemas.microsoft.com/office/powerpoint/2010/main" val="7484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8ACDC6E-D834-4472-A1B1-8C45E9BCEAB2}" type="slidenum">
              <a:rPr lang="en-US" altLang="zh-CN"/>
              <a:pPr/>
              <a:t>‹#›</a:t>
            </a:fld>
            <a:endParaRPr lang="en-US" altLang="zh-CN"/>
          </a:p>
        </p:txBody>
      </p:sp>
    </p:spTree>
    <p:extLst>
      <p:ext uri="{BB962C8B-B14F-4D97-AF65-F5344CB8AC3E}">
        <p14:creationId xmlns:p14="http://schemas.microsoft.com/office/powerpoint/2010/main" val="2508599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13FB4DD-ED7F-4A6B-B4C0-28E604B82E55}" type="slidenum">
              <a:rPr lang="en-US" altLang="zh-CN"/>
              <a:pPr/>
              <a:t>‹#›</a:t>
            </a:fld>
            <a:endParaRPr lang="en-US" altLang="zh-CN"/>
          </a:p>
        </p:txBody>
      </p:sp>
    </p:spTree>
    <p:extLst>
      <p:ext uri="{BB962C8B-B14F-4D97-AF65-F5344CB8AC3E}">
        <p14:creationId xmlns:p14="http://schemas.microsoft.com/office/powerpoint/2010/main" val="3496239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0AD7348-13FA-4592-AF4E-A2FB22B1B6B0}" type="slidenum">
              <a:rPr lang="en-US" altLang="zh-CN"/>
              <a:pPr/>
              <a:t>‹#›</a:t>
            </a:fld>
            <a:endParaRPr lang="en-US" altLang="zh-CN"/>
          </a:p>
        </p:txBody>
      </p:sp>
    </p:spTree>
    <p:extLst>
      <p:ext uri="{BB962C8B-B14F-4D97-AF65-F5344CB8AC3E}">
        <p14:creationId xmlns:p14="http://schemas.microsoft.com/office/powerpoint/2010/main" val="3314666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F30B15-D401-4F7E-8951-F185D8A893AC}" type="slidenum">
              <a:rPr lang="en-US" altLang="zh-CN"/>
              <a:pPr/>
              <a:t>‹#›</a:t>
            </a:fld>
            <a:endParaRPr lang="en-US" altLang="zh-CN"/>
          </a:p>
        </p:txBody>
      </p:sp>
    </p:spTree>
    <p:extLst>
      <p:ext uri="{BB962C8B-B14F-4D97-AF65-F5344CB8AC3E}">
        <p14:creationId xmlns:p14="http://schemas.microsoft.com/office/powerpoint/2010/main" val="40464292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7813"/>
            <a:ext cx="10972800" cy="58531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3638"/>
            <a:ext cx="2844800" cy="457200"/>
          </a:xfrm>
        </p:spPr>
        <p:txBody>
          <a:bodyPr/>
          <a:lstStyle>
            <a:lvl1pPr>
              <a:defRPr/>
            </a:lvl1pPr>
          </a:lstStyle>
          <a:p>
            <a:fld id="{FEB4BF57-0B63-4800-A1BF-7623856951CF}" type="slidenum">
              <a:rPr lang="en-US" altLang="zh-CN"/>
              <a:pPr/>
              <a:t>‹#›</a:t>
            </a:fld>
            <a:endParaRPr lang="en-US" altLang="zh-CN"/>
          </a:p>
        </p:txBody>
      </p:sp>
    </p:spTree>
    <p:extLst>
      <p:ext uri="{BB962C8B-B14F-4D97-AF65-F5344CB8AC3E}">
        <p14:creationId xmlns:p14="http://schemas.microsoft.com/office/powerpoint/2010/main" val="32952471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3730" name="Group 2"/>
          <p:cNvGrpSpPr>
            <a:grpSpLocks/>
          </p:cNvGrpSpPr>
          <p:nvPr/>
        </p:nvGrpSpPr>
        <p:grpSpPr bwMode="auto">
          <a:xfrm>
            <a:off x="0" y="0"/>
            <a:ext cx="12192000" cy="6858000"/>
            <a:chOff x="0" y="0"/>
            <a:chExt cx="5760" cy="4320"/>
          </a:xfrm>
        </p:grpSpPr>
        <p:sp>
          <p:nvSpPr>
            <p:cNvPr id="7373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373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grpSp>
          <p:nvGrpSpPr>
            <p:cNvPr id="73733" name="Group 5"/>
            <p:cNvGrpSpPr>
              <a:grpSpLocks/>
            </p:cNvGrpSpPr>
            <p:nvPr/>
          </p:nvGrpSpPr>
          <p:grpSpPr bwMode="auto">
            <a:xfrm>
              <a:off x="0" y="672"/>
              <a:ext cx="1806" cy="1989"/>
              <a:chOff x="0" y="672"/>
              <a:chExt cx="1806" cy="1989"/>
            </a:xfrm>
          </p:grpSpPr>
          <p:sp>
            <p:nvSpPr>
              <p:cNvPr id="7373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3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3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3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3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3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4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4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4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374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grpSp>
      </p:grpSp>
      <p:sp>
        <p:nvSpPr>
          <p:cNvPr id="73744" name="Rectangle 16"/>
          <p:cNvSpPr>
            <a:spLocks noGrp="1" noChangeArrowheads="1"/>
          </p:cNvSpPr>
          <p:nvPr>
            <p:ph type="dt" sz="half" idx="2"/>
          </p:nvPr>
        </p:nvSpPr>
        <p:spPr>
          <a:xfrm>
            <a:off x="609600" y="6248400"/>
            <a:ext cx="2844800" cy="457200"/>
          </a:xfrm>
        </p:spPr>
        <p:txBody>
          <a:bodyPr/>
          <a:lstStyle>
            <a:lvl1pPr>
              <a:defRPr/>
            </a:lvl1pPr>
          </a:lstStyle>
          <a:p>
            <a:endParaRPr lang="en-US" altLang="zh-CN"/>
          </a:p>
        </p:txBody>
      </p:sp>
      <p:sp>
        <p:nvSpPr>
          <p:cNvPr id="73745" name="Rectangle 17"/>
          <p:cNvSpPr>
            <a:spLocks noGrp="1" noChangeArrowheads="1"/>
          </p:cNvSpPr>
          <p:nvPr>
            <p:ph type="ftr" sz="quarter" idx="3"/>
          </p:nvPr>
        </p:nvSpPr>
        <p:spPr/>
        <p:txBody>
          <a:bodyPr/>
          <a:lstStyle>
            <a:lvl1pPr>
              <a:defRPr/>
            </a:lvl1pPr>
          </a:lstStyle>
          <a:p>
            <a:endParaRPr lang="en-US" altLang="zh-CN"/>
          </a:p>
        </p:txBody>
      </p:sp>
      <p:sp>
        <p:nvSpPr>
          <p:cNvPr id="73746" name="Rectangle 18"/>
          <p:cNvSpPr>
            <a:spLocks noGrp="1" noChangeArrowheads="1"/>
          </p:cNvSpPr>
          <p:nvPr>
            <p:ph type="sldNum" sz="quarter" idx="4"/>
          </p:nvPr>
        </p:nvSpPr>
        <p:spPr/>
        <p:txBody>
          <a:bodyPr/>
          <a:lstStyle>
            <a:lvl1pPr>
              <a:defRPr/>
            </a:lvl1pPr>
          </a:lstStyle>
          <a:p>
            <a:fld id="{91A54D40-E7AC-4933-A95D-B2F3111F6487}" type="slidenum">
              <a:rPr lang="en-US" altLang="zh-CN"/>
              <a:pPr/>
              <a:t>‹#›</a:t>
            </a:fld>
            <a:endParaRPr lang="en-US" altLang="zh-CN"/>
          </a:p>
        </p:txBody>
      </p:sp>
      <p:sp>
        <p:nvSpPr>
          <p:cNvPr id="73747" name="Rectangle 19"/>
          <p:cNvSpPr>
            <a:spLocks noGrp="1" noChangeArrowheads="1"/>
          </p:cNvSpPr>
          <p:nvPr>
            <p:ph type="ctrTitle"/>
          </p:nvPr>
        </p:nvSpPr>
        <p:spPr>
          <a:xfrm>
            <a:off x="3962400" y="1828800"/>
            <a:ext cx="8026400" cy="2209800"/>
          </a:xfrm>
        </p:spPr>
        <p:txBody>
          <a:bodyPr/>
          <a:lstStyle>
            <a:lvl1pPr>
              <a:defRPr sz="5000">
                <a:solidFill>
                  <a:srgbClr val="FFFFFF"/>
                </a:solidFill>
              </a:defRPr>
            </a:lvl1pPr>
          </a:lstStyle>
          <a:p>
            <a:pPr lvl="0"/>
            <a:r>
              <a:rPr lang="zh-CN" altLang="en-US" noProof="0"/>
              <a:t>单击此处编辑母版标题样式</a:t>
            </a:r>
          </a:p>
        </p:txBody>
      </p:sp>
      <p:sp>
        <p:nvSpPr>
          <p:cNvPr id="73748" name="Rectangle 20"/>
          <p:cNvSpPr>
            <a:spLocks noGrp="1" noChangeArrowheads="1"/>
          </p:cNvSpPr>
          <p:nvPr>
            <p:ph type="subTitle" idx="1"/>
          </p:nvPr>
        </p:nvSpPr>
        <p:spPr>
          <a:xfrm>
            <a:off x="3962400" y="4267200"/>
            <a:ext cx="80264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p>
        </p:txBody>
      </p:sp>
    </p:spTree>
    <p:extLst>
      <p:ext uri="{BB962C8B-B14F-4D97-AF65-F5344CB8AC3E}">
        <p14:creationId xmlns:p14="http://schemas.microsoft.com/office/powerpoint/2010/main" val="42190271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0593DFC4-BA1D-4B5F-B619-CA81F56FEEE3}"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888655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8081ABCC-8DB6-49C1-BC91-F5344047AE58}"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131020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27387449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981200"/>
            <a:ext cx="5384800" cy="3886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384800" cy="3886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00D10ECB-AFCC-420C-A617-6851AA92BC6C}"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073642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AA720337-6DB1-4A0A-A6F9-CA9D1D49275D}" type="slidenum">
              <a:rPr lang="en-US" altLang="zh-CN"/>
              <a:pPr/>
              <a:t>‹#›</a:t>
            </a:fld>
            <a:endParaRPr lang="en-US" altLang="zh-CN"/>
          </a:p>
        </p:txBody>
      </p:sp>
      <p:sp>
        <p:nvSpPr>
          <p:cNvPr id="9" name="日期占位符 8"/>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10891936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57F57991-C5BC-4FBD-8F0E-97BAA2EFE39F}" type="slidenum">
              <a:rPr lang="en-US" altLang="zh-CN"/>
              <a:pPr/>
              <a:t>‹#›</a:t>
            </a:fld>
            <a:endParaRPr lang="en-US" altLang="zh-CN"/>
          </a:p>
        </p:txBody>
      </p:sp>
      <p:sp>
        <p:nvSpPr>
          <p:cNvPr id="5" name="日期占位符 4"/>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534989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5FF9FF72-4C82-4475-8C8A-4F2FF5519901}" type="slidenum">
              <a:rPr lang="en-US" altLang="zh-CN"/>
              <a:pPr/>
              <a:t>‹#›</a:t>
            </a:fld>
            <a:endParaRPr lang="en-US" altLang="zh-CN"/>
          </a:p>
        </p:txBody>
      </p:sp>
      <p:sp>
        <p:nvSpPr>
          <p:cNvPr id="4" name="日期占位符 3"/>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2970188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CCB120DE-32DC-4141-929A-C0FDDD94976C}"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40273546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793CC5D2-ACB7-4055-83E7-8E1A18CD75D4}"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504609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CDF76AE2-B8D2-4EB3-B15A-03F3914E6028}"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51484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57200"/>
            <a:ext cx="802640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041508F-FF6D-4C62-B20F-0344CFA57826}"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877433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981200"/>
            <a:ext cx="5384800" cy="3886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384800" cy="3886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248400"/>
            <a:ext cx="2844800" cy="457200"/>
          </a:xfrm>
        </p:spPr>
        <p:txBody>
          <a:bodyPr/>
          <a:lstStyle>
            <a:lvl1pPr>
              <a:defRPr/>
            </a:lvl1pPr>
          </a:lstStyle>
          <a:p>
            <a:fld id="{D8542C3F-5046-4B62-A8B3-372D802022FE}" type="slidenum">
              <a:rPr lang="en-US" altLang="zh-CN"/>
              <a:pPr/>
              <a:t>‹#›</a:t>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157138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70700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364367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180341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114961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26018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8A0D904-ADE2-4591-AD88-D5B799640F28}" type="datetimeFigureOut">
              <a:rPr lang="zh-CN" altLang="en-US" smtClean="0"/>
              <a:t>2019/7/3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427497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0D904-ADE2-4591-AD88-D5B799640F28}" type="datetimeFigureOut">
              <a:rPr lang="zh-CN" altLang="en-US" smtClean="0"/>
              <a:t>2019/7/3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BD9AD-8399-42B7-9B71-911540BFB80E}" type="slidenum">
              <a:rPr lang="zh-CN" altLang="en-US" smtClean="0"/>
              <a:t>‹#›</a:t>
            </a:fld>
            <a:endParaRPr lang="zh-CN" altLang="en-US"/>
          </a:p>
        </p:txBody>
      </p:sp>
    </p:spTree>
    <p:extLst>
      <p:ext uri="{BB962C8B-B14F-4D97-AF65-F5344CB8AC3E}">
        <p14:creationId xmlns:p14="http://schemas.microsoft.com/office/powerpoint/2010/main" val="34511770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单击此处编辑母版标题样式</a:t>
            </a:r>
          </a:p>
        </p:txBody>
      </p:sp>
      <p:sp>
        <p:nvSpPr>
          <p:cNvPr id="345091" name="Rectangle 3"/>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345092" name="Rectangle 4"/>
          <p:cNvSpPr>
            <a:spLocks noGrp="1" noChangeArrowheads="1"/>
          </p:cNvSpPr>
          <p:nvPr>
            <p:ph type="dt" sz="half" idx="2"/>
          </p:nvPr>
        </p:nvSpPr>
        <p:spPr bwMode="auto">
          <a:xfrm>
            <a:off x="609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zh-CN"/>
          </a:p>
        </p:txBody>
      </p:sp>
      <p:sp>
        <p:nvSpPr>
          <p:cNvPr id="345093"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zh-CN"/>
          </a:p>
        </p:txBody>
      </p:sp>
      <p:sp>
        <p:nvSpPr>
          <p:cNvPr id="345094" name="Rectangle 6"/>
          <p:cNvSpPr>
            <a:spLocks noGrp="1" noChangeArrowheads="1"/>
          </p:cNvSpPr>
          <p:nvPr>
            <p:ph type="sldNum" sz="quarter" idx="4"/>
          </p:nvPr>
        </p:nvSpPr>
        <p:spPr bwMode="auto">
          <a:xfrm>
            <a:off x="8737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ADD98908-4649-4D78-BA89-5A9E918666E9}" type="slidenum">
              <a:rPr lang="en-US" altLang="zh-CN"/>
              <a:pPr/>
              <a:t>‹#›</a:t>
            </a:fld>
            <a:endParaRPr lang="en-US" altLang="zh-CN"/>
          </a:p>
        </p:txBody>
      </p:sp>
      <p:sp>
        <p:nvSpPr>
          <p:cNvPr id="345095" name="Freeform 7"/>
          <p:cNvSpPr>
            <a:spLocks noChangeArrowheads="1"/>
          </p:cNvSpPr>
          <p:nvPr/>
        </p:nvSpPr>
        <p:spPr bwMode="auto">
          <a:xfrm>
            <a:off x="508000" y="228600"/>
            <a:ext cx="109728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345096" name="Line 8"/>
          <p:cNvSpPr>
            <a:spLocks noChangeShapeType="1"/>
          </p:cNvSpPr>
          <p:nvPr/>
        </p:nvSpPr>
        <p:spPr bwMode="auto">
          <a:xfrm>
            <a:off x="609600" y="6172200"/>
            <a:ext cx="10972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Tree>
    <p:extLst>
      <p:ext uri="{BB962C8B-B14F-4D97-AF65-F5344CB8AC3E}">
        <p14:creationId xmlns:p14="http://schemas.microsoft.com/office/powerpoint/2010/main" val="337226137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fontAlgn="base">
        <a:spcBef>
          <a:spcPct val="20000"/>
        </a:spcBef>
        <a:spcAft>
          <a:spcPct val="0"/>
        </a:spcAft>
        <a:buClr>
          <a:srgbClr val="000066"/>
        </a:buClr>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rgbClr val="000066"/>
        </a:buClr>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rgbClr val="000066"/>
        </a:buClr>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rgbClr val="000066"/>
        </a:buClr>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rgbClr val="000066"/>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endParaRPr lang="en-US" altLang="zh-CN"/>
          </a:p>
        </p:txBody>
      </p:sp>
      <p:sp>
        <p:nvSpPr>
          <p:cNvPr id="72707" name="Rectangle 3"/>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Black" panose="020B0A04020102020204" pitchFamily="34" charset="0"/>
              </a:defRPr>
            </a:lvl1pPr>
          </a:lstStyle>
          <a:p>
            <a:fld id="{68943180-8B73-4A7F-83D3-E2EC0EC989B2}" type="slidenum">
              <a:rPr lang="en-US" altLang="zh-CN"/>
              <a:pPr/>
              <a:t>‹#›</a:t>
            </a:fld>
            <a:endParaRPr lang="en-US" altLang="zh-CN"/>
          </a:p>
        </p:txBody>
      </p:sp>
      <p:grpSp>
        <p:nvGrpSpPr>
          <p:cNvPr id="72708" name="Group 4"/>
          <p:cNvGrpSpPr>
            <a:grpSpLocks/>
          </p:cNvGrpSpPr>
          <p:nvPr/>
        </p:nvGrpSpPr>
        <p:grpSpPr bwMode="auto">
          <a:xfrm>
            <a:off x="0" y="0"/>
            <a:ext cx="12192000" cy="546100"/>
            <a:chOff x="0" y="0"/>
            <a:chExt cx="5760" cy="344"/>
          </a:xfrm>
        </p:grpSpPr>
        <p:sp>
          <p:nvSpPr>
            <p:cNvPr id="7270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271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271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800">
                <a:solidFill>
                  <a:schemeClr val="hlink"/>
                </a:solidFill>
              </a:endParaRPr>
            </a:p>
          </p:txBody>
        </p:sp>
        <p:sp>
          <p:nvSpPr>
            <p:cNvPr id="7271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800">
                <a:solidFill>
                  <a:schemeClr val="hlink"/>
                </a:solidFill>
              </a:endParaRPr>
            </a:p>
          </p:txBody>
        </p:sp>
        <p:sp>
          <p:nvSpPr>
            <p:cNvPr id="7271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800">
                <a:solidFill>
                  <a:schemeClr val="accent2"/>
                </a:solidFill>
              </a:endParaRPr>
            </a:p>
          </p:txBody>
        </p:sp>
        <p:sp>
          <p:nvSpPr>
            <p:cNvPr id="7271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800">
                <a:solidFill>
                  <a:schemeClr val="hlink"/>
                </a:solidFill>
              </a:endParaRPr>
            </a:p>
          </p:txBody>
        </p:sp>
        <p:sp>
          <p:nvSpPr>
            <p:cNvPr id="7271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7271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800">
                <a:solidFill>
                  <a:schemeClr val="accent2"/>
                </a:solidFill>
              </a:endParaRPr>
            </a:p>
          </p:txBody>
        </p:sp>
        <p:sp>
          <p:nvSpPr>
            <p:cNvPr id="7271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800">
                <a:solidFill>
                  <a:schemeClr val="accent2"/>
                </a:solidFill>
              </a:endParaRPr>
            </a:p>
          </p:txBody>
        </p:sp>
      </p:grpSp>
      <p:sp>
        <p:nvSpPr>
          <p:cNvPr id="72718" name="Rectangle 14"/>
          <p:cNvSpPr>
            <a:spLocks noGrp="1" noChangeArrowheads="1"/>
          </p:cNvSpPr>
          <p:nvPr>
            <p:ph type="title"/>
          </p:nvPr>
        </p:nvSpPr>
        <p:spPr bwMode="auto">
          <a:xfrm>
            <a:off x="609600" y="457200"/>
            <a:ext cx="10972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2719" name="Rectangle 15"/>
          <p:cNvSpPr>
            <a:spLocks noGrp="1" noChangeArrowheads="1"/>
          </p:cNvSpPr>
          <p:nvPr>
            <p:ph type="body" idx="1"/>
          </p:nvPr>
        </p:nvSpPr>
        <p:spPr bwMode="auto">
          <a:xfrm>
            <a:off x="609600" y="1981200"/>
            <a:ext cx="10972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2720" name="Rectangle 16"/>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Tree>
    <p:extLst>
      <p:ext uri="{BB962C8B-B14F-4D97-AF65-F5344CB8AC3E}">
        <p14:creationId xmlns:p14="http://schemas.microsoft.com/office/powerpoint/2010/main" val="34393357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3.wmf"/><Relationship Id="rId2" Type="http://schemas.openxmlformats.org/officeDocument/2006/relationships/slideLayout" Target="../slideLayouts/slideLayout21.xml"/><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2.bin"/><Relationship Id="rId18" Type="http://schemas.openxmlformats.org/officeDocument/2006/relationships/image" Target="../media/image20.wmf"/><Relationship Id="rId26" Type="http://schemas.openxmlformats.org/officeDocument/2006/relationships/image" Target="../media/image24.wmf"/><Relationship Id="rId3" Type="http://schemas.openxmlformats.org/officeDocument/2006/relationships/notesSlide" Target="../notesSlides/notesSlide10.xml"/><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17.wmf"/><Relationship Id="rId17" Type="http://schemas.openxmlformats.org/officeDocument/2006/relationships/oleObject" Target="../embeddings/oleObject14.bin"/><Relationship Id="rId25" Type="http://schemas.openxmlformats.org/officeDocument/2006/relationships/oleObject" Target="../embeddings/oleObject18.bin"/><Relationship Id="rId2" Type="http://schemas.openxmlformats.org/officeDocument/2006/relationships/slideLayout" Target="../slideLayouts/slideLayout21.xml"/><Relationship Id="rId16" Type="http://schemas.openxmlformats.org/officeDocument/2006/relationships/image" Target="../media/image19.wmf"/><Relationship Id="rId20" Type="http://schemas.openxmlformats.org/officeDocument/2006/relationships/image" Target="../media/image21.wmf"/><Relationship Id="rId29" Type="http://schemas.openxmlformats.org/officeDocument/2006/relationships/oleObject" Target="../embeddings/oleObject20.bin"/><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oleObject" Target="../embeddings/oleObject11.bin"/><Relationship Id="rId24" Type="http://schemas.openxmlformats.org/officeDocument/2006/relationships/image" Target="../media/image23.wmf"/><Relationship Id="rId32" Type="http://schemas.openxmlformats.org/officeDocument/2006/relationships/image" Target="../media/image27.wmf"/><Relationship Id="rId5" Type="http://schemas.openxmlformats.org/officeDocument/2006/relationships/image" Target="../media/image14.wmf"/><Relationship Id="rId15" Type="http://schemas.openxmlformats.org/officeDocument/2006/relationships/oleObject" Target="../embeddings/oleObject13.bin"/><Relationship Id="rId23" Type="http://schemas.openxmlformats.org/officeDocument/2006/relationships/oleObject" Target="../embeddings/oleObject17.bin"/><Relationship Id="rId28" Type="http://schemas.openxmlformats.org/officeDocument/2006/relationships/image" Target="../media/image25.wmf"/><Relationship Id="rId10" Type="http://schemas.openxmlformats.org/officeDocument/2006/relationships/image" Target="../media/image16.wmf"/><Relationship Id="rId19" Type="http://schemas.openxmlformats.org/officeDocument/2006/relationships/oleObject" Target="../embeddings/oleObject15.bin"/><Relationship Id="rId31" Type="http://schemas.openxmlformats.org/officeDocument/2006/relationships/oleObject" Target="../embeddings/oleObject21.bin"/><Relationship Id="rId4" Type="http://schemas.openxmlformats.org/officeDocument/2006/relationships/oleObject" Target="../embeddings/oleObject7.bin"/><Relationship Id="rId9" Type="http://schemas.openxmlformats.org/officeDocument/2006/relationships/oleObject" Target="../embeddings/oleObject10.bin"/><Relationship Id="rId14" Type="http://schemas.openxmlformats.org/officeDocument/2006/relationships/image" Target="../media/image18.wmf"/><Relationship Id="rId22" Type="http://schemas.openxmlformats.org/officeDocument/2006/relationships/image" Target="../media/image22.wmf"/><Relationship Id="rId27" Type="http://schemas.openxmlformats.org/officeDocument/2006/relationships/oleObject" Target="../embeddings/oleObject19.bin"/><Relationship Id="rId30" Type="http://schemas.openxmlformats.org/officeDocument/2006/relationships/image" Target="../media/image26.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1.xml"/><Relationship Id="rId1" Type="http://schemas.openxmlformats.org/officeDocument/2006/relationships/vmlDrawing" Target="../drawings/vmlDrawing4.vml"/><Relationship Id="rId4" Type="http://schemas.openxmlformats.org/officeDocument/2006/relationships/image" Target="../media/image28.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1.xml"/><Relationship Id="rId1" Type="http://schemas.openxmlformats.org/officeDocument/2006/relationships/vmlDrawing" Target="../drawings/vmlDrawing5.vml"/><Relationship Id="rId6" Type="http://schemas.openxmlformats.org/officeDocument/2006/relationships/image" Target="../media/image30.wmf"/><Relationship Id="rId5" Type="http://schemas.openxmlformats.org/officeDocument/2006/relationships/oleObject" Target="../embeddings/oleObject24.bin"/><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4.wmf"/><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image" Target="../media/image10.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33.wmf"/><Relationship Id="rId4" Type="http://schemas.openxmlformats.org/officeDocument/2006/relationships/image" Target="../media/image31.wmf"/><Relationship Id="rId9" Type="http://schemas.openxmlformats.org/officeDocument/2006/relationships/oleObject" Target="../embeddings/oleObject28.bin"/><Relationship Id="rId14" Type="http://schemas.openxmlformats.org/officeDocument/2006/relationships/image" Target="../media/image3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1.xml"/><Relationship Id="rId1" Type="http://schemas.openxmlformats.org/officeDocument/2006/relationships/vmlDrawing" Target="../drawings/vmlDrawing7.vml"/><Relationship Id="rId4" Type="http://schemas.openxmlformats.org/officeDocument/2006/relationships/image" Target="../media/image36.wmf"/></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1.xml"/><Relationship Id="rId1" Type="http://schemas.openxmlformats.org/officeDocument/2006/relationships/vmlDrawing" Target="../drawings/vmlDrawing8.vml"/><Relationship Id="rId5" Type="http://schemas.openxmlformats.org/officeDocument/2006/relationships/image" Target="../media/image37.wmf"/><Relationship Id="rId4" Type="http://schemas.openxmlformats.org/officeDocument/2006/relationships/oleObject" Target="../embeddings/oleObject3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1.xml"/><Relationship Id="rId1" Type="http://schemas.openxmlformats.org/officeDocument/2006/relationships/vmlDrawing" Target="../drawings/vmlDrawing9.v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43.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44.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45.wmf"/></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0" y="-10102"/>
            <a:ext cx="12192000" cy="6858000"/>
          </a:xfrm>
          <a:prstGeom prst="rect">
            <a:avLst/>
          </a:prstGeom>
        </p:spPr>
      </p:pic>
      <p:sp>
        <p:nvSpPr>
          <p:cNvPr id="60" name="文本框 59"/>
          <p:cNvSpPr txBox="1"/>
          <p:nvPr/>
        </p:nvSpPr>
        <p:spPr>
          <a:xfrm>
            <a:off x="1927451" y="2021415"/>
            <a:ext cx="8820860" cy="1107996"/>
          </a:xfrm>
          <a:prstGeom prst="rect">
            <a:avLst/>
          </a:prstGeom>
          <a:noFill/>
        </p:spPr>
        <p:txBody>
          <a:bodyPr wrap="square" rtlCol="0">
            <a:spAutoFit/>
          </a:bodyPr>
          <a:lstStyle/>
          <a:p>
            <a:pPr algn="ctr"/>
            <a:r>
              <a:rPr lang="zh-CN" altLang="en-US" sz="6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算法设计与分析复习课</a:t>
            </a:r>
          </a:p>
        </p:txBody>
      </p:sp>
      <p:sp>
        <p:nvSpPr>
          <p:cNvPr id="62" name="文本框 61"/>
          <p:cNvSpPr txBox="1"/>
          <p:nvPr/>
        </p:nvSpPr>
        <p:spPr>
          <a:xfrm>
            <a:off x="5536412" y="3418898"/>
            <a:ext cx="1755609"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最后一次课</a:t>
            </a:r>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94" name="文本框 93"/>
          <p:cNvSpPr txBox="1"/>
          <p:nvPr/>
        </p:nvSpPr>
        <p:spPr>
          <a:xfrm>
            <a:off x="3379909" y="899935"/>
            <a:ext cx="5915941" cy="1015663"/>
          </a:xfrm>
          <a:prstGeom prst="rect">
            <a:avLst/>
          </a:prstGeom>
          <a:noFill/>
        </p:spPr>
        <p:txBody>
          <a:bodyPr wrap="square" rtlCol="0">
            <a:spAutoFit/>
          </a:bodyPr>
          <a:lstStyle/>
          <a:p>
            <a:pPr algn="ctr"/>
            <a:r>
              <a:rPr lang="en-US" altLang="zh-CN" sz="6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2019</a:t>
            </a:r>
            <a:endParaRPr lang="zh-CN" altLang="en-US" sz="6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7"/>
          <a:stretch>
            <a:fillRect/>
          </a:stretch>
        </p:blipFill>
        <p:spPr>
          <a:xfrm>
            <a:off x="-1354557" y="199517"/>
            <a:ext cx="609600" cy="609600"/>
          </a:xfrm>
          <a:prstGeom prst="rect">
            <a:avLst/>
          </a:prstGeom>
        </p:spPr>
      </p:pic>
    </p:spTree>
    <p:extLst>
      <p:ext uri="{BB962C8B-B14F-4D97-AF65-F5344CB8AC3E}">
        <p14:creationId xmlns:p14="http://schemas.microsoft.com/office/powerpoint/2010/main" val="1933977439"/>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par>
                                <p:cTn id="7" presetID="22" presetClass="entr" presetSubtype="8" fill="hold" grpId="0" nodeType="withEffect">
                                  <p:stCondLst>
                                    <p:cond delay="250"/>
                                  </p:stCondLst>
                                  <p:childTnLst>
                                    <p:set>
                                      <p:cBhvr>
                                        <p:cTn id="8" dur="1" fill="hold">
                                          <p:stCondLst>
                                            <p:cond delay="0"/>
                                          </p:stCondLst>
                                        </p:cTn>
                                        <p:tgtEl>
                                          <p:spTgt spid="60"/>
                                        </p:tgtEl>
                                        <p:attrNameLst>
                                          <p:attrName>style.visibility</p:attrName>
                                        </p:attrNameLst>
                                      </p:cBhvr>
                                      <p:to>
                                        <p:strVal val="visible"/>
                                      </p:to>
                                    </p:set>
                                    <p:animEffect transition="in" filter="wipe(left)">
                                      <p:cBhvr>
                                        <p:cTn id="9" dur="1000"/>
                                        <p:tgtEl>
                                          <p:spTgt spid="60"/>
                                        </p:tgtEl>
                                      </p:cBhvr>
                                    </p:animEffect>
                                  </p:childTnLst>
                                </p:cTn>
                              </p:par>
                            </p:childTnLst>
                          </p:cTn>
                        </p:par>
                        <p:par>
                          <p:cTn id="10" fill="hold">
                            <p:stCondLst>
                              <p:cond delay="1250"/>
                            </p:stCondLst>
                            <p:childTnLst>
                              <p:par>
                                <p:cTn id="11" presetID="12" presetClass="entr" presetSubtype="1"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p:tgtEl>
                                          <p:spTgt spid="62"/>
                                        </p:tgtEl>
                                        <p:attrNameLst>
                                          <p:attrName>ppt_y</p:attrName>
                                        </p:attrNameLst>
                                      </p:cBhvr>
                                      <p:tavLst>
                                        <p:tav tm="0">
                                          <p:val>
                                            <p:strVal val="#ppt_y-#ppt_h*1.125000"/>
                                          </p:val>
                                        </p:tav>
                                        <p:tav tm="100000">
                                          <p:val>
                                            <p:strVal val="#ppt_y"/>
                                          </p:val>
                                        </p:tav>
                                      </p:tavLst>
                                    </p:anim>
                                    <p:animEffect transition="in" filter="wipe(down)">
                                      <p:cBhvr>
                                        <p:cTn id="14" dur="500"/>
                                        <p:tgtEl>
                                          <p:spTgt spid="62"/>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showWhenStopped="0">
                <p:cTn id="18" repeatCount="indefinite" fill="hold" display="0">
                  <p:stCondLst>
                    <p:cond delay="indefinite"/>
                  </p:stCondLst>
                  <p:endCondLst>
                    <p:cond evt="onStopAudio" delay="0">
                      <p:tgtEl>
                        <p:sldTgt/>
                      </p:tgtEl>
                    </p:cond>
                  </p:endCondLst>
                </p:cTn>
                <p:tgtEl>
                  <p:spTgt spid="16"/>
                </p:tgtEl>
              </p:cMediaNode>
            </p:audio>
          </p:childTnLst>
        </p:cTn>
      </p:par>
    </p:tnLst>
    <p:bldLst>
      <p:bldP spid="60" grpId="0"/>
      <p:bldP spid="62" grpId="0"/>
      <p:bldP spid="9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fld id="{731C6DB3-DCC9-49E5-B244-8013208E977C}" type="slidenum">
              <a:rPr lang="en-US" altLang="zh-CN"/>
              <a:pPr/>
              <a:t>10</a:t>
            </a:fld>
            <a:endParaRPr lang="en-US" altLang="zh-CN"/>
          </a:p>
        </p:txBody>
      </p:sp>
      <p:sp>
        <p:nvSpPr>
          <p:cNvPr id="49156" name="Rectangle 4"/>
          <p:cNvSpPr>
            <a:spLocks noChangeArrowheads="1"/>
          </p:cNvSpPr>
          <p:nvPr/>
        </p:nvSpPr>
        <p:spPr bwMode="auto">
          <a:xfrm>
            <a:off x="2208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en-US" dirty="0" err="1">
                <a:effectLst>
                  <a:outerShdw blurRad="38100" dist="38100" dir="2700000" algn="tl">
                    <a:srgbClr val="C0C0C0"/>
                  </a:outerShdw>
                </a:effectLst>
                <a:latin typeface="黑体" panose="02010609060101010101" pitchFamily="49" charset="-122"/>
                <a:ea typeface="黑体" panose="02010609060101010101" pitchFamily="49" charset="-122"/>
              </a:rPr>
              <a:t>快速排序</a:t>
            </a:r>
            <a:endParaRPr lang="zh-CN" altLang="en-US"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9157" name="Rectangle 5"/>
          <p:cNvSpPr>
            <a:spLocks noChangeArrowheads="1"/>
          </p:cNvSpPr>
          <p:nvPr/>
        </p:nvSpPr>
        <p:spPr bwMode="auto">
          <a:xfrm>
            <a:off x="5434150" y="256056"/>
            <a:ext cx="4284663" cy="63709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pPr>
              <a:lnSpc>
                <a:spcPct val="120000"/>
              </a:lnSpc>
            </a:pPr>
            <a:r>
              <a:rPr kumimoji="1" lang="en-US" altLang="zh-CN" sz="2000" dirty="0"/>
              <a:t>template&lt;class Type&gt;</a:t>
            </a:r>
          </a:p>
          <a:p>
            <a:pPr>
              <a:lnSpc>
                <a:spcPct val="120000"/>
              </a:lnSpc>
            </a:pPr>
            <a:r>
              <a:rPr kumimoji="1" lang="en-US" altLang="zh-CN" sz="2000" dirty="0" err="1"/>
              <a:t>int</a:t>
            </a:r>
            <a:r>
              <a:rPr kumimoji="1" lang="en-US" altLang="zh-CN" sz="2000" dirty="0"/>
              <a:t> </a:t>
            </a:r>
            <a:r>
              <a:rPr kumimoji="1" lang="en-US" altLang="zh-CN" sz="2000" b="1" dirty="0"/>
              <a:t>Partition</a:t>
            </a:r>
            <a:r>
              <a:rPr kumimoji="1" lang="en-US" altLang="zh-CN" sz="2000" dirty="0"/>
              <a:t> (Type a[], </a:t>
            </a:r>
            <a:r>
              <a:rPr kumimoji="1" lang="en-US" altLang="zh-CN" sz="2000" dirty="0" err="1"/>
              <a:t>int</a:t>
            </a:r>
            <a:r>
              <a:rPr kumimoji="1" lang="en-US" altLang="zh-CN" sz="2000" dirty="0"/>
              <a:t> p, </a:t>
            </a:r>
            <a:r>
              <a:rPr kumimoji="1" lang="en-US" altLang="zh-CN" sz="2000" dirty="0" err="1"/>
              <a:t>int</a:t>
            </a:r>
            <a:r>
              <a:rPr kumimoji="1" lang="en-US" altLang="zh-CN" sz="2000" dirty="0"/>
              <a:t> r)</a:t>
            </a:r>
          </a:p>
          <a:p>
            <a:pPr>
              <a:lnSpc>
                <a:spcPct val="120000"/>
              </a:lnSpc>
            </a:pPr>
            <a:r>
              <a:rPr kumimoji="1" lang="en-US" altLang="zh-CN" sz="2000" dirty="0"/>
              <a:t>{</a:t>
            </a:r>
          </a:p>
          <a:p>
            <a:pPr>
              <a:lnSpc>
                <a:spcPct val="120000"/>
              </a:lnSpc>
            </a:pPr>
            <a:r>
              <a:rPr kumimoji="1" lang="en-US" altLang="zh-CN" sz="2000" dirty="0"/>
              <a:t>        </a:t>
            </a:r>
            <a:r>
              <a:rPr kumimoji="1" lang="en-US" altLang="zh-CN" sz="2000" dirty="0" err="1"/>
              <a:t>int</a:t>
            </a:r>
            <a:r>
              <a:rPr kumimoji="1" lang="en-US" altLang="zh-CN" sz="2000" dirty="0"/>
              <a:t> </a:t>
            </a:r>
            <a:r>
              <a:rPr kumimoji="1" lang="en-US" altLang="zh-CN" sz="2000" dirty="0" err="1"/>
              <a:t>i</a:t>
            </a:r>
            <a:r>
              <a:rPr kumimoji="1" lang="en-US" altLang="zh-CN" sz="2000" dirty="0"/>
              <a:t> = p, j = r + 1; </a:t>
            </a:r>
          </a:p>
          <a:p>
            <a:pPr>
              <a:lnSpc>
                <a:spcPct val="120000"/>
              </a:lnSpc>
            </a:pPr>
            <a:r>
              <a:rPr kumimoji="1" lang="en-US" altLang="zh-CN" sz="2000" dirty="0"/>
              <a:t>        Type x=a[p];</a:t>
            </a:r>
          </a:p>
          <a:p>
            <a:pPr>
              <a:lnSpc>
                <a:spcPct val="120000"/>
              </a:lnSpc>
            </a:pPr>
            <a:r>
              <a:rPr kumimoji="1" lang="en-US" altLang="zh-CN" sz="2000" dirty="0"/>
              <a:t>        // </a:t>
            </a:r>
            <a:r>
              <a:rPr kumimoji="1" lang="zh-CN" altLang="en-US" sz="2000" dirty="0"/>
              <a:t>将</a:t>
            </a:r>
            <a:r>
              <a:rPr kumimoji="1" lang="en-US" altLang="zh-CN" sz="2000" dirty="0"/>
              <a:t>&lt; x</a:t>
            </a:r>
            <a:r>
              <a:rPr kumimoji="1" lang="zh-CN" altLang="en-US" sz="2000" dirty="0"/>
              <a:t>的元素交换到左边区域</a:t>
            </a:r>
          </a:p>
          <a:p>
            <a:pPr>
              <a:lnSpc>
                <a:spcPct val="120000"/>
              </a:lnSpc>
            </a:pPr>
            <a:r>
              <a:rPr kumimoji="1" lang="zh-CN" altLang="en-US" sz="2000" dirty="0"/>
              <a:t>        </a:t>
            </a:r>
            <a:r>
              <a:rPr kumimoji="1" lang="en-US" altLang="zh-CN" sz="2000" dirty="0"/>
              <a:t>// </a:t>
            </a:r>
            <a:r>
              <a:rPr kumimoji="1" lang="zh-CN" altLang="en-US" sz="2000" dirty="0"/>
              <a:t>将</a:t>
            </a:r>
            <a:r>
              <a:rPr kumimoji="1" lang="en-US" altLang="zh-CN" sz="2000" dirty="0"/>
              <a:t>&gt; x</a:t>
            </a:r>
            <a:r>
              <a:rPr kumimoji="1" lang="zh-CN" altLang="en-US" sz="2000" dirty="0"/>
              <a:t>的元素交换到右边区域</a:t>
            </a:r>
          </a:p>
          <a:p>
            <a:pPr>
              <a:lnSpc>
                <a:spcPct val="120000"/>
              </a:lnSpc>
            </a:pPr>
            <a:r>
              <a:rPr kumimoji="1" lang="zh-CN" altLang="en-US" sz="2000" dirty="0"/>
              <a:t>        </a:t>
            </a:r>
            <a:r>
              <a:rPr kumimoji="1" lang="en-US" altLang="zh-CN" sz="2000" dirty="0"/>
              <a:t>while (true) {</a:t>
            </a:r>
          </a:p>
          <a:p>
            <a:pPr>
              <a:lnSpc>
                <a:spcPct val="120000"/>
              </a:lnSpc>
            </a:pPr>
            <a:r>
              <a:rPr kumimoji="1" lang="en-US" altLang="zh-CN" sz="2000" dirty="0"/>
              <a:t>           while (a[++</a:t>
            </a:r>
            <a:r>
              <a:rPr kumimoji="1" lang="en-US" altLang="zh-CN" sz="2000" dirty="0" err="1"/>
              <a:t>i</a:t>
            </a:r>
            <a:r>
              <a:rPr kumimoji="1" lang="en-US" altLang="zh-CN" sz="2000" dirty="0"/>
              <a:t>] &lt;x);</a:t>
            </a:r>
          </a:p>
          <a:p>
            <a:pPr>
              <a:lnSpc>
                <a:spcPct val="120000"/>
              </a:lnSpc>
            </a:pPr>
            <a:r>
              <a:rPr kumimoji="1" lang="en-US" altLang="zh-CN" sz="2000" dirty="0"/>
              <a:t>           while (a[- -j] &gt;x);</a:t>
            </a:r>
          </a:p>
          <a:p>
            <a:pPr>
              <a:lnSpc>
                <a:spcPct val="120000"/>
              </a:lnSpc>
            </a:pPr>
            <a:r>
              <a:rPr kumimoji="1" lang="en-US" altLang="zh-CN" sz="2000" dirty="0"/>
              <a:t>           if (</a:t>
            </a:r>
            <a:r>
              <a:rPr kumimoji="1" lang="en-US" altLang="zh-CN" sz="2000" dirty="0" err="1"/>
              <a:t>i</a:t>
            </a:r>
            <a:r>
              <a:rPr kumimoji="1" lang="en-US" altLang="zh-CN" sz="2000" dirty="0"/>
              <a:t> &gt;= j) break; </a:t>
            </a:r>
          </a:p>
          <a:p>
            <a:pPr>
              <a:lnSpc>
                <a:spcPct val="120000"/>
              </a:lnSpc>
            </a:pPr>
            <a:r>
              <a:rPr kumimoji="1" lang="en-US" altLang="zh-CN" sz="2000" b="1" dirty="0"/>
              <a:t>           Swap(a[</a:t>
            </a:r>
            <a:r>
              <a:rPr kumimoji="1" lang="en-US" altLang="zh-CN" sz="2000" b="1" dirty="0" err="1"/>
              <a:t>i</a:t>
            </a:r>
            <a:r>
              <a:rPr kumimoji="1" lang="en-US" altLang="zh-CN" sz="2000" b="1" dirty="0"/>
              <a:t>], a[j]);</a:t>
            </a:r>
          </a:p>
          <a:p>
            <a:pPr>
              <a:lnSpc>
                <a:spcPct val="120000"/>
              </a:lnSpc>
            </a:pPr>
            <a:r>
              <a:rPr kumimoji="1" lang="en-US" altLang="zh-CN" sz="2000" dirty="0"/>
              <a:t>           }</a:t>
            </a:r>
          </a:p>
          <a:p>
            <a:pPr>
              <a:lnSpc>
                <a:spcPct val="120000"/>
              </a:lnSpc>
            </a:pPr>
            <a:r>
              <a:rPr kumimoji="1" lang="en-US" altLang="zh-CN" sz="2000" b="1" dirty="0">
                <a:solidFill>
                  <a:schemeClr val="accent5">
                    <a:lumMod val="50000"/>
                  </a:schemeClr>
                </a:solidFill>
              </a:rPr>
              <a:t>       a[p] = a[j];</a:t>
            </a:r>
          </a:p>
          <a:p>
            <a:pPr>
              <a:lnSpc>
                <a:spcPct val="120000"/>
              </a:lnSpc>
            </a:pPr>
            <a:r>
              <a:rPr kumimoji="1" lang="en-US" altLang="zh-CN" sz="2000" b="1" dirty="0"/>
              <a:t>       a[j] = x;</a:t>
            </a:r>
          </a:p>
          <a:p>
            <a:pPr>
              <a:lnSpc>
                <a:spcPct val="120000"/>
              </a:lnSpc>
            </a:pPr>
            <a:r>
              <a:rPr kumimoji="1" lang="en-US" altLang="zh-CN" sz="2000" b="1" dirty="0"/>
              <a:t>       return j;</a:t>
            </a:r>
          </a:p>
          <a:p>
            <a:pPr>
              <a:lnSpc>
                <a:spcPct val="120000"/>
              </a:lnSpc>
            </a:pPr>
            <a:r>
              <a:rPr kumimoji="1" lang="en-US" altLang="zh-CN" sz="2000" dirty="0"/>
              <a:t>}</a:t>
            </a:r>
          </a:p>
        </p:txBody>
      </p:sp>
    </p:spTree>
    <p:extLst>
      <p:ext uri="{BB962C8B-B14F-4D97-AF65-F5344CB8AC3E}">
        <p14:creationId xmlns:p14="http://schemas.microsoft.com/office/powerpoint/2010/main" val="1334321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fld id="{CC877C1E-0AFB-472A-8072-BF70047B082F}" type="slidenum">
              <a:rPr lang="en-US" altLang="zh-CN"/>
              <a:pPr/>
              <a:t>11</a:t>
            </a:fld>
            <a:endParaRPr lang="en-US" altLang="zh-CN"/>
          </a:p>
        </p:txBody>
      </p:sp>
      <p:sp>
        <p:nvSpPr>
          <p:cNvPr id="50180" name="Rectangle 4"/>
          <p:cNvSpPr>
            <a:spLocks noChangeArrowheads="1"/>
          </p:cNvSpPr>
          <p:nvPr/>
        </p:nvSpPr>
        <p:spPr bwMode="auto">
          <a:xfrm>
            <a:off x="1524001" y="3883252"/>
            <a:ext cx="8316913" cy="224676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kumimoji="1" lang="en-US" altLang="zh-CN" sz="2000" b="1" dirty="0"/>
              <a:t>template&lt;class Type&gt;</a:t>
            </a:r>
          </a:p>
          <a:p>
            <a:r>
              <a:rPr kumimoji="1" lang="en-US" altLang="zh-CN" sz="2000" b="1" dirty="0" err="1"/>
              <a:t>int</a:t>
            </a:r>
            <a:r>
              <a:rPr kumimoji="1" lang="en-US" altLang="zh-CN" sz="2000" b="1" dirty="0"/>
              <a:t> </a:t>
            </a:r>
            <a:r>
              <a:rPr kumimoji="1" lang="en-US" altLang="zh-CN" sz="2000" b="1" dirty="0" err="1"/>
              <a:t>RandomizedPartition</a:t>
            </a:r>
            <a:r>
              <a:rPr kumimoji="1" lang="en-US" altLang="zh-CN" sz="2000" b="1" dirty="0"/>
              <a:t> (Type a[], </a:t>
            </a:r>
            <a:r>
              <a:rPr kumimoji="1" lang="en-US" altLang="zh-CN" sz="2000" b="1" dirty="0" err="1"/>
              <a:t>int</a:t>
            </a:r>
            <a:r>
              <a:rPr kumimoji="1" lang="en-US" altLang="zh-CN" sz="2000" b="1" dirty="0"/>
              <a:t> p, </a:t>
            </a:r>
            <a:r>
              <a:rPr kumimoji="1" lang="en-US" altLang="zh-CN" sz="2000" b="1" dirty="0" err="1"/>
              <a:t>int</a:t>
            </a:r>
            <a:r>
              <a:rPr kumimoji="1" lang="en-US" altLang="zh-CN" sz="2000" b="1" dirty="0"/>
              <a:t> r)</a:t>
            </a:r>
          </a:p>
          <a:p>
            <a:r>
              <a:rPr kumimoji="1" lang="en-US" altLang="zh-CN" sz="2000" b="1" dirty="0"/>
              <a:t>{</a:t>
            </a:r>
          </a:p>
          <a:p>
            <a:r>
              <a:rPr kumimoji="1" lang="en-US" altLang="zh-CN" sz="2000" b="1" dirty="0"/>
              <a:t>        </a:t>
            </a:r>
            <a:r>
              <a:rPr kumimoji="1" lang="en-US" altLang="zh-CN" sz="2000" b="1" dirty="0" err="1"/>
              <a:t>int</a:t>
            </a:r>
            <a:r>
              <a:rPr kumimoji="1" lang="en-US" altLang="zh-CN" sz="2000" b="1" dirty="0"/>
              <a:t> </a:t>
            </a:r>
            <a:r>
              <a:rPr kumimoji="1" lang="en-US" altLang="zh-CN" sz="2000" b="1" dirty="0" err="1"/>
              <a:t>i</a:t>
            </a:r>
            <a:r>
              <a:rPr kumimoji="1" lang="en-US" altLang="zh-CN" sz="2000" b="1" dirty="0"/>
              <a:t> = Random(</a:t>
            </a:r>
            <a:r>
              <a:rPr kumimoji="1" lang="en-US" altLang="zh-CN" sz="2000" b="1" dirty="0" err="1"/>
              <a:t>p,r</a:t>
            </a:r>
            <a:r>
              <a:rPr kumimoji="1" lang="en-US" altLang="zh-CN" sz="2000" b="1" dirty="0"/>
              <a:t>);</a:t>
            </a:r>
          </a:p>
          <a:p>
            <a:r>
              <a:rPr kumimoji="1" lang="en-US" altLang="zh-CN" sz="2000" b="1" dirty="0"/>
              <a:t>        Swap(a[</a:t>
            </a:r>
            <a:r>
              <a:rPr kumimoji="1" lang="en-US" altLang="zh-CN" sz="2000" b="1" dirty="0" err="1"/>
              <a:t>i</a:t>
            </a:r>
            <a:r>
              <a:rPr kumimoji="1" lang="en-US" altLang="zh-CN" sz="2000" b="1" dirty="0"/>
              <a:t>], a[p]);</a:t>
            </a:r>
          </a:p>
          <a:p>
            <a:r>
              <a:rPr kumimoji="1" lang="en-US" altLang="zh-CN" sz="2000" b="1" dirty="0"/>
              <a:t>        return Partition (a, p, r);</a:t>
            </a:r>
          </a:p>
          <a:p>
            <a:r>
              <a:rPr kumimoji="1" lang="en-US" altLang="zh-CN" sz="2000" b="1" dirty="0"/>
              <a:t>}</a:t>
            </a:r>
          </a:p>
        </p:txBody>
      </p:sp>
      <p:sp>
        <p:nvSpPr>
          <p:cNvPr id="50181" name="Rectangle 5"/>
          <p:cNvSpPr>
            <a:spLocks noChangeArrowheads="1"/>
          </p:cNvSpPr>
          <p:nvPr/>
        </p:nvSpPr>
        <p:spPr bwMode="auto">
          <a:xfrm>
            <a:off x="2208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en-US">
                <a:effectLst>
                  <a:outerShdw blurRad="38100" dist="38100" dir="2700000" algn="tl">
                    <a:srgbClr val="C0C0C0"/>
                  </a:outerShdw>
                </a:effectLst>
                <a:latin typeface="黑体" panose="02010609060101010101" pitchFamily="49" charset="-122"/>
                <a:ea typeface="黑体" panose="02010609060101010101" pitchFamily="49" charset="-122"/>
              </a:rPr>
              <a:t>快速排序</a:t>
            </a:r>
            <a:endParaRPr lang="zh-CN" altLang="en-US">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0183" name="Rectangle 7"/>
          <p:cNvSpPr>
            <a:spLocks noChangeArrowheads="1"/>
          </p:cNvSpPr>
          <p:nvPr/>
        </p:nvSpPr>
        <p:spPr bwMode="auto">
          <a:xfrm>
            <a:off x="1524001" y="1125538"/>
            <a:ext cx="8893175" cy="26543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800">
                <a:ea typeface="楷体_GB2312" pitchFamily="49" charset="-122"/>
              </a:rPr>
              <a:t>    </a:t>
            </a:r>
            <a:r>
              <a:rPr lang="zh-CN" altLang="en-US" sz="2800">
                <a:ea typeface="楷体_GB2312" pitchFamily="49" charset="-122"/>
              </a:rPr>
              <a:t>快速排序算法的性能取决于划分的对称性。通过修改算法</a:t>
            </a:r>
            <a:r>
              <a:rPr lang="en-US" altLang="zh-CN" sz="2800" b="1">
                <a:ea typeface="楷体_GB2312" pitchFamily="49" charset="-122"/>
              </a:rPr>
              <a:t>partition</a:t>
            </a:r>
            <a:r>
              <a:rPr lang="zh-CN" altLang="en-US" sz="2800">
                <a:ea typeface="楷体_GB2312" pitchFamily="49" charset="-122"/>
              </a:rPr>
              <a:t>，可以设计出采用随机选择策略的快速排序算法。在快速排序算法的每一步中，当数组还没有被划分时，可以在</a:t>
            </a:r>
            <a:r>
              <a:rPr lang="en-US" altLang="zh-CN" sz="2800">
                <a:ea typeface="楷体_GB2312" pitchFamily="49" charset="-122"/>
              </a:rPr>
              <a:t>a[p:r]</a:t>
            </a:r>
            <a:r>
              <a:rPr lang="zh-CN" altLang="en-US" sz="2800">
                <a:ea typeface="楷体_GB2312" pitchFamily="49" charset="-122"/>
              </a:rPr>
              <a:t>中随机选出一个元素作为划分基准，这样可以使划分基准的选择是随机的，从而可以期望划分是较对称的。</a:t>
            </a:r>
          </a:p>
        </p:txBody>
      </p:sp>
      <p:sp>
        <p:nvSpPr>
          <p:cNvPr id="50184" name="Text Box 8"/>
          <p:cNvSpPr txBox="1">
            <a:spLocks noChangeArrowheads="1"/>
          </p:cNvSpPr>
          <p:nvPr/>
        </p:nvSpPr>
        <p:spPr bwMode="auto">
          <a:xfrm>
            <a:off x="3838575" y="12057"/>
            <a:ext cx="8353425" cy="1604963"/>
          </a:xfrm>
          <a:prstGeom prst="rect">
            <a:avLst/>
          </a:prstGeom>
          <a:solidFill>
            <a:schemeClr val="bg1"/>
          </a:solidFill>
          <a:ln w="50800">
            <a:solidFill>
              <a:schemeClr val="accent2"/>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rgbClr val="FF9900"/>
              </a:buClr>
              <a:buFont typeface="Wingdings" panose="05000000000000000000" pitchFamily="2" charset="2"/>
              <a:buChar char="&amp;"/>
            </a:pPr>
            <a:r>
              <a:rPr lang="zh-CN" altLang="en-US" sz="3200" b="1">
                <a:ea typeface="楷体_GB2312" pitchFamily="49" charset="-122"/>
              </a:rPr>
              <a:t>最坏时间复杂度：</a:t>
            </a:r>
            <a:r>
              <a:rPr lang="en-US" altLang="zh-CN" sz="3200" b="1">
                <a:ea typeface="楷体_GB2312" pitchFamily="49" charset="-122"/>
              </a:rPr>
              <a:t>O(n</a:t>
            </a:r>
            <a:r>
              <a:rPr lang="en-US" altLang="zh-CN" sz="3200" b="1" baseline="30000">
                <a:ea typeface="楷体_GB2312" pitchFamily="49" charset="-122"/>
              </a:rPr>
              <a:t>2</a:t>
            </a:r>
            <a:r>
              <a:rPr lang="en-US" altLang="zh-CN" sz="3200" b="1">
                <a:ea typeface="楷体_GB2312" pitchFamily="49" charset="-122"/>
              </a:rPr>
              <a:t>)</a:t>
            </a:r>
          </a:p>
          <a:p>
            <a:pPr>
              <a:buClr>
                <a:srgbClr val="FF9900"/>
              </a:buClr>
              <a:buFont typeface="Wingdings" panose="05000000000000000000" pitchFamily="2" charset="2"/>
              <a:buChar char="&amp;"/>
            </a:pPr>
            <a:r>
              <a:rPr lang="zh-CN" altLang="en-US" sz="3200" b="1">
                <a:ea typeface="楷体_GB2312" pitchFamily="49" charset="-122"/>
              </a:rPr>
              <a:t>平均时间复杂度：</a:t>
            </a:r>
            <a:r>
              <a:rPr lang="en-US" altLang="zh-CN" sz="3200" b="1">
                <a:ea typeface="楷体_GB2312" pitchFamily="49" charset="-122"/>
              </a:rPr>
              <a:t>O(nlogn)</a:t>
            </a:r>
          </a:p>
          <a:p>
            <a:pPr>
              <a:buClr>
                <a:srgbClr val="FF9900"/>
              </a:buClr>
              <a:buFont typeface="Wingdings" panose="05000000000000000000" pitchFamily="2" charset="2"/>
              <a:buChar char="&amp;"/>
            </a:pPr>
            <a:r>
              <a:rPr lang="zh-CN" altLang="en-US" sz="3200" b="1">
                <a:ea typeface="楷体_GB2312" pitchFamily="49" charset="-122"/>
              </a:rPr>
              <a:t>辅助空间：</a:t>
            </a:r>
            <a:r>
              <a:rPr lang="en-US" altLang="zh-CN" sz="3200" b="1">
                <a:ea typeface="楷体_GB2312" pitchFamily="49" charset="-122"/>
              </a:rPr>
              <a:t>O(n)</a:t>
            </a:r>
            <a:r>
              <a:rPr lang="zh-CN" altLang="en-US" sz="3200" b="1">
                <a:ea typeface="楷体_GB2312" pitchFamily="49" charset="-122"/>
              </a:rPr>
              <a:t>或</a:t>
            </a:r>
            <a:r>
              <a:rPr lang="en-US" altLang="zh-CN" sz="3200" b="1">
                <a:ea typeface="楷体_GB2312" pitchFamily="49" charset="-122"/>
              </a:rPr>
              <a:t>O(logn)</a:t>
            </a:r>
          </a:p>
        </p:txBody>
      </p:sp>
    </p:spTree>
    <p:extLst>
      <p:ext uri="{BB962C8B-B14F-4D97-AF65-F5344CB8AC3E}">
        <p14:creationId xmlns:p14="http://schemas.microsoft.com/office/powerpoint/2010/main" val="388723890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linds(horizontal)">
                                      <p:cBhvr>
                                        <p:cTn id="7"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fld id="{6ECFA069-2234-493F-8959-C63532B608A8}" type="slidenum">
              <a:rPr lang="en-US" altLang="zh-CN"/>
              <a:pPr/>
              <a:t>12</a:t>
            </a:fld>
            <a:endParaRPr lang="en-US" altLang="zh-CN"/>
          </a:p>
        </p:txBody>
      </p:sp>
      <p:sp>
        <p:nvSpPr>
          <p:cNvPr id="39938" name="Rectangle 2"/>
          <p:cNvSpPr>
            <a:spLocks noChangeArrowheads="1"/>
          </p:cNvSpPr>
          <p:nvPr/>
        </p:nvSpPr>
        <p:spPr bwMode="auto">
          <a:xfrm>
            <a:off x="2209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en-US" dirty="0" err="1">
                <a:effectLst>
                  <a:outerShdw blurRad="38100" dist="38100" dir="2700000" algn="tl">
                    <a:srgbClr val="C0C0C0"/>
                  </a:outerShdw>
                </a:effectLst>
                <a:latin typeface="黑体" panose="02010609060101010101" pitchFamily="49" charset="-122"/>
                <a:ea typeface="黑体" panose="02010609060101010101" pitchFamily="49" charset="-122"/>
              </a:rPr>
              <a:t>棋盘覆盖</a:t>
            </a:r>
            <a:endParaRPr lang="zh-CN" altLang="en-US"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9939" name="Text Box 3"/>
          <p:cNvSpPr txBox="1">
            <a:spLocks noChangeArrowheads="1"/>
          </p:cNvSpPr>
          <p:nvPr/>
        </p:nvSpPr>
        <p:spPr bwMode="auto">
          <a:xfrm>
            <a:off x="1703389" y="1700213"/>
            <a:ext cx="87137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在一个</a:t>
            </a:r>
            <a:r>
              <a:rPr lang="en-US" altLang="zh-CN" sz="2400">
                <a:ea typeface="楷体_GB2312" pitchFamily="49" charset="-122"/>
              </a:rPr>
              <a:t>2</a:t>
            </a:r>
            <a:r>
              <a:rPr lang="en-US" altLang="zh-CN" sz="2400" baseline="30000">
                <a:ea typeface="楷体_GB2312" pitchFamily="49" charset="-122"/>
              </a:rPr>
              <a:t>k</a:t>
            </a:r>
            <a:r>
              <a:rPr lang="en-US" altLang="en-US" sz="2400">
                <a:ea typeface="楷体_GB2312" pitchFamily="49" charset="-122"/>
              </a:rPr>
              <a:t>×</a:t>
            </a:r>
            <a:r>
              <a:rPr lang="en-US" altLang="zh-CN" sz="2400">
                <a:ea typeface="楷体_GB2312" pitchFamily="49" charset="-122"/>
              </a:rPr>
              <a:t>2</a:t>
            </a:r>
            <a:r>
              <a:rPr lang="en-US" altLang="zh-CN" sz="2400" baseline="30000">
                <a:ea typeface="楷体_GB2312" pitchFamily="49" charset="-122"/>
              </a:rPr>
              <a:t>k</a:t>
            </a:r>
            <a:r>
              <a:rPr lang="en-US" altLang="zh-CN" sz="2400">
                <a:ea typeface="楷体_GB2312" pitchFamily="49" charset="-122"/>
              </a:rPr>
              <a:t> </a:t>
            </a:r>
            <a:r>
              <a:rPr lang="zh-CN" altLang="en-US" sz="2400">
                <a:ea typeface="楷体_GB2312" pitchFamily="49" charset="-122"/>
              </a:rPr>
              <a:t>个方格组成的棋盘中，恰有一个方格与其它方格不同，称该方格为一特殊方格，且称该棋盘为一特殊棋盘。在棋盘覆盖问题中，要用图示的</a:t>
            </a:r>
            <a:r>
              <a:rPr lang="en-US" altLang="zh-CN" sz="2400">
                <a:ea typeface="楷体_GB2312" pitchFamily="49" charset="-122"/>
              </a:rPr>
              <a:t>4</a:t>
            </a:r>
            <a:r>
              <a:rPr lang="zh-CN" altLang="en-US" sz="2400">
                <a:ea typeface="楷体_GB2312" pitchFamily="49" charset="-122"/>
              </a:rPr>
              <a:t>种不同形态的</a:t>
            </a:r>
            <a:r>
              <a:rPr lang="en-US" altLang="zh-CN" sz="2400">
                <a:ea typeface="楷体_GB2312" pitchFamily="49" charset="-122"/>
              </a:rPr>
              <a:t>L</a:t>
            </a:r>
            <a:r>
              <a:rPr lang="zh-CN" altLang="en-US" sz="2400">
                <a:ea typeface="楷体_GB2312" pitchFamily="49" charset="-122"/>
              </a:rPr>
              <a:t>型骨牌覆盖给定的特殊棋盘上除特殊方格以外的所有方格，且任何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L</a:t>
            </a:r>
            <a:r>
              <a:rPr lang="zh-CN" altLang="en-US" sz="2400">
                <a:ea typeface="楷体_GB2312" pitchFamily="49" charset="-122"/>
              </a:rPr>
              <a:t>型骨牌不得重叠覆盖。</a:t>
            </a:r>
          </a:p>
        </p:txBody>
      </p:sp>
      <p:pic>
        <p:nvPicPr>
          <p:cNvPr id="39940" name="Picture 4" descr="t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3933826"/>
            <a:ext cx="20161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descr="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6" y="4149725"/>
            <a:ext cx="5040313"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1049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3F483F76-870E-437F-B190-6D88C8822CA2}" type="slidenum">
              <a:rPr lang="en-US" altLang="zh-CN"/>
              <a:pPr/>
              <a:t>13</a:t>
            </a:fld>
            <a:endParaRPr lang="en-US" altLang="zh-CN"/>
          </a:p>
        </p:txBody>
      </p:sp>
      <p:sp>
        <p:nvSpPr>
          <p:cNvPr id="40962" name="Rectangle 2"/>
          <p:cNvSpPr>
            <a:spLocks noChangeArrowheads="1"/>
          </p:cNvSpPr>
          <p:nvPr/>
        </p:nvSpPr>
        <p:spPr bwMode="auto">
          <a:xfrm>
            <a:off x="2209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en-US">
                <a:effectLst>
                  <a:outerShdw blurRad="38100" dist="38100" dir="2700000" algn="tl">
                    <a:srgbClr val="C0C0C0"/>
                  </a:outerShdw>
                </a:effectLst>
                <a:latin typeface="黑体" panose="02010609060101010101" pitchFamily="49" charset="-122"/>
                <a:ea typeface="黑体" panose="02010609060101010101" pitchFamily="49" charset="-122"/>
              </a:rPr>
              <a:t>棋盘覆盖</a:t>
            </a:r>
            <a:endParaRPr lang="zh-CN" altLang="en-US">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0963" name="Text Box 3"/>
          <p:cNvSpPr txBox="1">
            <a:spLocks noChangeArrowheads="1"/>
          </p:cNvSpPr>
          <p:nvPr/>
        </p:nvSpPr>
        <p:spPr bwMode="auto">
          <a:xfrm>
            <a:off x="1703389" y="1700213"/>
            <a:ext cx="871378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latin typeface="楷体_GB2312" pitchFamily="49" charset="-122"/>
                <a:ea typeface="楷体_GB2312" pitchFamily="49" charset="-122"/>
              </a:rPr>
              <a:t>当</a:t>
            </a:r>
            <a:r>
              <a:rPr lang="en-US" altLang="zh-CN" sz="2400" dirty="0">
                <a:latin typeface="楷体_GB2312" pitchFamily="49" charset="-122"/>
                <a:ea typeface="楷体_GB2312" pitchFamily="49" charset="-122"/>
              </a:rPr>
              <a:t>k&gt;0</a:t>
            </a:r>
            <a:r>
              <a:rPr lang="zh-CN" altLang="en-US" sz="2400" dirty="0">
                <a:latin typeface="楷体_GB2312" pitchFamily="49" charset="-122"/>
                <a:ea typeface="楷体_GB2312" pitchFamily="49" charset="-122"/>
              </a:rPr>
              <a:t>时，将</a:t>
            </a:r>
            <a:r>
              <a:rPr lang="en-US" altLang="zh-CN" sz="2400" dirty="0">
                <a:latin typeface="楷体_GB2312" pitchFamily="49" charset="-122"/>
                <a:ea typeface="楷体_GB2312" pitchFamily="49" charset="-122"/>
              </a:rPr>
              <a:t>2</a:t>
            </a:r>
            <a:r>
              <a:rPr lang="en-US" altLang="zh-CN" sz="2400" baseline="30000" dirty="0">
                <a:latin typeface="楷体_GB2312" pitchFamily="49" charset="-122"/>
                <a:ea typeface="楷体_GB2312" pitchFamily="49" charset="-122"/>
              </a:rPr>
              <a:t>k</a:t>
            </a:r>
            <a:r>
              <a:rPr lang="en-US"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2</a:t>
            </a:r>
            <a:r>
              <a:rPr lang="en-US" altLang="zh-CN" sz="2400" baseline="300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棋盘分割为</a:t>
            </a:r>
            <a:r>
              <a:rPr lang="en-US" altLang="zh-CN" sz="2400" dirty="0">
                <a:latin typeface="楷体_GB2312" pitchFamily="49" charset="-122"/>
                <a:ea typeface="楷体_GB2312" pitchFamily="49" charset="-122"/>
              </a:rPr>
              <a:t>4</a:t>
            </a:r>
            <a:r>
              <a:rPr lang="zh-CN" altLang="en-US" sz="2400" dirty="0">
                <a:latin typeface="楷体_GB2312" pitchFamily="49" charset="-122"/>
                <a:ea typeface="楷体_GB2312" pitchFamily="49" charset="-122"/>
              </a:rPr>
              <a:t>个</a:t>
            </a:r>
            <a:r>
              <a:rPr lang="en-US" altLang="zh-CN" sz="2400" dirty="0">
                <a:latin typeface="楷体_GB2312" pitchFamily="49" charset="-122"/>
                <a:ea typeface="楷体_GB2312" pitchFamily="49" charset="-122"/>
              </a:rPr>
              <a:t>2</a:t>
            </a:r>
            <a:r>
              <a:rPr lang="en-US" altLang="zh-CN" sz="2400" baseline="30000" dirty="0">
                <a:latin typeface="楷体_GB2312" pitchFamily="49" charset="-122"/>
                <a:ea typeface="楷体_GB2312" pitchFamily="49" charset="-122"/>
              </a:rPr>
              <a:t>k-1</a:t>
            </a:r>
            <a:r>
              <a:rPr lang="en-US"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2</a:t>
            </a:r>
            <a:r>
              <a:rPr lang="en-US" altLang="zh-CN" sz="2400" baseline="30000" dirty="0">
                <a:latin typeface="楷体_GB2312" pitchFamily="49" charset="-122"/>
                <a:ea typeface="楷体_GB2312" pitchFamily="49" charset="-122"/>
              </a:rPr>
              <a:t>k-1</a:t>
            </a: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子棋盘</a:t>
            </a:r>
            <a:r>
              <a:rPr lang="en-US" altLang="zh-CN" sz="2400" dirty="0">
                <a:latin typeface="楷体_GB2312" pitchFamily="49" charset="-122"/>
                <a:ea typeface="楷体_GB2312" pitchFamily="49" charset="-122"/>
              </a:rPr>
              <a:t>(a)</a:t>
            </a:r>
            <a:r>
              <a:rPr lang="zh-CN" altLang="en-US" sz="2400" dirty="0">
                <a:latin typeface="楷体_GB2312" pitchFamily="49" charset="-122"/>
                <a:ea typeface="楷体_GB2312" pitchFamily="49" charset="-122"/>
              </a:rPr>
              <a:t>所示。</a:t>
            </a:r>
          </a:p>
          <a:p>
            <a:r>
              <a:rPr lang="zh-CN" altLang="en-US" sz="2400" dirty="0">
                <a:solidFill>
                  <a:srgbClr val="000000"/>
                </a:solidFill>
                <a:latin typeface="楷体_GB2312" pitchFamily="49" charset="-122"/>
                <a:ea typeface="楷体_GB2312" pitchFamily="49" charset="-122"/>
                <a:cs typeface="Times New Roman" panose="02020603050405020304" pitchFamily="18" charset="0"/>
              </a:rPr>
              <a:t>特殊方格必位于</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4</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个较小子棋盘之一中，其余</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3</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个子棋盘中无特殊方格。为了将这</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3</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个无特殊方格的子棋盘转化为特殊棋盘，可以用一个</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L</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型骨牌覆盖这</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3</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个较小棋盘的会合处，如 </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(b)</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所示，从而将原问题转化为</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4</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个较小规模的棋盘覆盖问题。递归地使用这种分割，直至棋盘简化为棋盘</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1</a:t>
            </a:r>
            <a:r>
              <a:rPr lang="en-US" altLang="en-US" sz="2400" dirty="0">
                <a:solidFill>
                  <a:srgbClr val="000000"/>
                </a:solidFill>
                <a:latin typeface="楷体_GB2312" pitchFamily="49" charset="-122"/>
                <a:ea typeface="楷体_GB2312" pitchFamily="49" charset="-122"/>
                <a:cs typeface="Times New Roman" panose="02020603050405020304" pitchFamily="18" charset="0"/>
              </a:rPr>
              <a:t>×</a:t>
            </a:r>
            <a:r>
              <a:rPr lang="en-US" altLang="zh-CN" sz="2400" dirty="0">
                <a:solidFill>
                  <a:srgbClr val="000000"/>
                </a:solidFill>
                <a:latin typeface="楷体_GB2312" pitchFamily="49" charset="-122"/>
                <a:ea typeface="楷体_GB2312" pitchFamily="49" charset="-122"/>
                <a:cs typeface="Times New Roman" panose="02020603050405020304" pitchFamily="18" charset="0"/>
              </a:rPr>
              <a:t>1</a:t>
            </a:r>
            <a:r>
              <a:rPr lang="zh-CN" altLang="en-US" sz="2400" dirty="0">
                <a:solidFill>
                  <a:srgbClr val="000000"/>
                </a:solidFill>
                <a:latin typeface="楷体_GB2312" pitchFamily="49" charset="-122"/>
                <a:ea typeface="楷体_GB2312" pitchFamily="49" charset="-122"/>
                <a:cs typeface="Times New Roman" panose="02020603050405020304" pitchFamily="18" charset="0"/>
              </a:rPr>
              <a:t>。</a:t>
            </a:r>
            <a:r>
              <a:rPr lang="zh-CN" altLang="en-US" sz="2400" dirty="0">
                <a:latin typeface="楷体_GB2312" pitchFamily="49" charset="-122"/>
                <a:ea typeface="楷体_GB2312" pitchFamily="49" charset="-122"/>
              </a:rPr>
              <a:t> </a:t>
            </a:r>
          </a:p>
        </p:txBody>
      </p:sp>
      <p:pic>
        <p:nvPicPr>
          <p:cNvPr id="40964" name="Picture 4" descr="t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3933826"/>
            <a:ext cx="5472112"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8214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p:cNvSpPr>
            <a:spLocks noGrp="1"/>
          </p:cNvSpPr>
          <p:nvPr>
            <p:ph type="sldNum" sz="quarter" idx="11"/>
          </p:nvPr>
        </p:nvSpPr>
        <p:spPr/>
        <p:txBody>
          <a:bodyPr/>
          <a:lstStyle/>
          <a:p>
            <a:fld id="{5703A29B-DAA6-4DD2-BF3E-8E6EC85797D4}" type="slidenum">
              <a:rPr lang="en-US" altLang="zh-CN"/>
              <a:pPr/>
              <a:t>14</a:t>
            </a:fld>
            <a:endParaRPr lang="en-US" altLang="zh-CN"/>
          </a:p>
        </p:txBody>
      </p:sp>
      <p:sp>
        <p:nvSpPr>
          <p:cNvPr id="41986" name="Rectangle 2"/>
          <p:cNvSpPr>
            <a:spLocks noChangeArrowheads="1"/>
          </p:cNvSpPr>
          <p:nvPr/>
        </p:nvSpPr>
        <p:spPr bwMode="auto">
          <a:xfrm>
            <a:off x="2208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en-US">
                <a:effectLst>
                  <a:outerShdw blurRad="38100" dist="38100" dir="2700000" algn="tl">
                    <a:srgbClr val="C0C0C0"/>
                  </a:outerShdw>
                </a:effectLst>
                <a:latin typeface="黑体" panose="02010609060101010101" pitchFamily="49" charset="-122"/>
                <a:ea typeface="黑体" panose="02010609060101010101" pitchFamily="49" charset="-122"/>
              </a:rPr>
              <a:t>棋盘覆盖</a:t>
            </a:r>
            <a:endParaRPr lang="zh-CN" altLang="en-US">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1987" name="Text Box 3"/>
          <p:cNvSpPr txBox="1">
            <a:spLocks noChangeArrowheads="1"/>
          </p:cNvSpPr>
          <p:nvPr/>
        </p:nvSpPr>
        <p:spPr bwMode="auto">
          <a:xfrm>
            <a:off x="1524000" y="981076"/>
            <a:ext cx="6300788" cy="585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dirty="0">
                <a:ea typeface="楷体_GB2312" pitchFamily="49" charset="-122"/>
              </a:rPr>
              <a:t>void </a:t>
            </a:r>
            <a:r>
              <a:rPr lang="en-US" altLang="zh-CN" b="1" dirty="0" err="1">
                <a:ea typeface="楷体_GB2312" pitchFamily="49" charset="-122"/>
              </a:rPr>
              <a:t>chessBoard</a:t>
            </a:r>
            <a:r>
              <a:rPr lang="en-US" altLang="zh-CN" dirty="0">
                <a:ea typeface="楷体_GB2312" pitchFamily="49" charset="-122"/>
              </a:rPr>
              <a:t>(int tr, int </a:t>
            </a:r>
            <a:r>
              <a:rPr lang="en-US" altLang="zh-CN" dirty="0" err="1">
                <a:ea typeface="楷体_GB2312" pitchFamily="49" charset="-122"/>
              </a:rPr>
              <a:t>tc</a:t>
            </a:r>
            <a:r>
              <a:rPr lang="en-US" altLang="zh-CN" dirty="0">
                <a:ea typeface="楷体_GB2312" pitchFamily="49" charset="-122"/>
              </a:rPr>
              <a:t>, int </a:t>
            </a:r>
            <a:r>
              <a:rPr lang="en-US" altLang="zh-CN" dirty="0" err="1">
                <a:ea typeface="楷体_GB2312" pitchFamily="49" charset="-122"/>
              </a:rPr>
              <a:t>dr</a:t>
            </a:r>
            <a:r>
              <a:rPr lang="en-US" altLang="zh-CN" dirty="0">
                <a:ea typeface="楷体_GB2312" pitchFamily="49" charset="-122"/>
              </a:rPr>
              <a:t>, int dc, int size)</a:t>
            </a:r>
          </a:p>
          <a:p>
            <a:r>
              <a:rPr lang="en-US" altLang="zh-CN" dirty="0">
                <a:ea typeface="楷体_GB2312" pitchFamily="49" charset="-122"/>
              </a:rPr>
              <a:t>   {</a:t>
            </a:r>
          </a:p>
          <a:p>
            <a:r>
              <a:rPr lang="en-US" altLang="zh-CN" dirty="0">
                <a:ea typeface="楷体_GB2312" pitchFamily="49" charset="-122"/>
              </a:rPr>
              <a:t>      </a:t>
            </a:r>
            <a:r>
              <a:rPr lang="en-US" altLang="zh-CN" b="1" dirty="0">
                <a:ea typeface="楷体_GB2312" pitchFamily="49" charset="-122"/>
              </a:rPr>
              <a:t>if</a:t>
            </a:r>
            <a:r>
              <a:rPr lang="en-US" altLang="zh-CN" dirty="0">
                <a:ea typeface="楷体_GB2312" pitchFamily="49" charset="-122"/>
              </a:rPr>
              <a:t> (size == 1) </a:t>
            </a:r>
            <a:r>
              <a:rPr lang="en-US" altLang="zh-CN" b="1" dirty="0">
                <a:ea typeface="楷体_GB2312" pitchFamily="49" charset="-122"/>
              </a:rPr>
              <a:t>return</a:t>
            </a:r>
            <a:r>
              <a:rPr lang="en-US" altLang="zh-CN" dirty="0">
                <a:ea typeface="楷体_GB2312" pitchFamily="49" charset="-122"/>
              </a:rPr>
              <a:t>;</a:t>
            </a:r>
          </a:p>
          <a:p>
            <a:r>
              <a:rPr lang="en-US" altLang="zh-CN" dirty="0">
                <a:ea typeface="楷体_GB2312" pitchFamily="49" charset="-122"/>
              </a:rPr>
              <a:t>      int t = tile++,  // L</a:t>
            </a:r>
            <a:r>
              <a:rPr lang="zh-CN" altLang="en-US" dirty="0">
                <a:ea typeface="楷体_GB2312" pitchFamily="49" charset="-122"/>
              </a:rPr>
              <a:t>型骨牌号</a:t>
            </a:r>
          </a:p>
          <a:p>
            <a:r>
              <a:rPr lang="zh-CN" altLang="en-US" dirty="0">
                <a:ea typeface="楷体_GB2312" pitchFamily="49" charset="-122"/>
              </a:rPr>
              <a:t>        </a:t>
            </a:r>
            <a:r>
              <a:rPr lang="en-US" altLang="zh-CN" dirty="0">
                <a:ea typeface="楷体_GB2312" pitchFamily="49" charset="-122"/>
              </a:rPr>
              <a:t>s = size/2;  // </a:t>
            </a:r>
            <a:r>
              <a:rPr lang="zh-CN" altLang="en-US" dirty="0">
                <a:ea typeface="楷体_GB2312" pitchFamily="49" charset="-122"/>
              </a:rPr>
              <a:t>分割棋盘</a:t>
            </a:r>
          </a:p>
          <a:p>
            <a:r>
              <a:rPr lang="zh-CN" altLang="en-US" dirty="0">
                <a:ea typeface="楷体_GB2312" pitchFamily="49" charset="-122"/>
              </a:rPr>
              <a:t>      </a:t>
            </a:r>
            <a:r>
              <a:rPr lang="en-US" altLang="zh-CN" dirty="0">
                <a:ea typeface="楷体_GB2312" pitchFamily="49" charset="-122"/>
              </a:rPr>
              <a:t>// </a:t>
            </a:r>
            <a:r>
              <a:rPr lang="zh-CN" altLang="en-US" dirty="0">
                <a:ea typeface="楷体_GB2312" pitchFamily="49" charset="-122"/>
              </a:rPr>
              <a:t>覆盖左上角子棋盘</a:t>
            </a:r>
          </a:p>
          <a:p>
            <a:r>
              <a:rPr lang="zh-CN" altLang="en-US" dirty="0">
                <a:ea typeface="楷体_GB2312" pitchFamily="49" charset="-122"/>
              </a:rPr>
              <a:t>      </a:t>
            </a:r>
            <a:r>
              <a:rPr lang="en-US" altLang="zh-CN" b="1" dirty="0">
                <a:ea typeface="楷体_GB2312" pitchFamily="49" charset="-122"/>
              </a:rPr>
              <a:t>if </a:t>
            </a:r>
            <a:r>
              <a:rPr lang="en-US" altLang="zh-CN" dirty="0">
                <a:ea typeface="楷体_GB2312" pitchFamily="49" charset="-122"/>
              </a:rPr>
              <a:t>(</a:t>
            </a:r>
            <a:r>
              <a:rPr lang="en-US" altLang="zh-CN" dirty="0" err="1">
                <a:ea typeface="楷体_GB2312" pitchFamily="49" charset="-122"/>
              </a:rPr>
              <a:t>dr</a:t>
            </a:r>
            <a:r>
              <a:rPr lang="en-US" altLang="zh-CN" dirty="0">
                <a:ea typeface="楷体_GB2312" pitchFamily="49" charset="-122"/>
              </a:rPr>
              <a:t> &lt; tr + s &amp;&amp; dc &lt; </a:t>
            </a:r>
            <a:r>
              <a:rPr lang="en-US" altLang="zh-CN" dirty="0" err="1">
                <a:ea typeface="楷体_GB2312" pitchFamily="49" charset="-122"/>
              </a:rPr>
              <a:t>tc</a:t>
            </a:r>
            <a:r>
              <a:rPr lang="en-US" altLang="zh-CN" dirty="0">
                <a:ea typeface="楷体_GB2312" pitchFamily="49" charset="-122"/>
              </a:rPr>
              <a:t> + s)</a:t>
            </a:r>
          </a:p>
          <a:p>
            <a:r>
              <a:rPr lang="en-US" altLang="zh-CN" dirty="0">
                <a:ea typeface="楷体_GB2312" pitchFamily="49" charset="-122"/>
              </a:rPr>
              <a:t>         // </a:t>
            </a:r>
            <a:r>
              <a:rPr lang="zh-CN" altLang="en-US" dirty="0">
                <a:ea typeface="楷体_GB2312" pitchFamily="49" charset="-122"/>
              </a:rPr>
              <a:t>特殊方格在此棋盘中</a:t>
            </a:r>
          </a:p>
          <a:p>
            <a:r>
              <a:rPr lang="zh-CN" altLang="en-US" dirty="0">
                <a:ea typeface="楷体_GB2312" pitchFamily="49" charset="-122"/>
              </a:rPr>
              <a:t>         </a:t>
            </a:r>
            <a:r>
              <a:rPr lang="en-US" altLang="zh-CN" b="1" dirty="0" err="1">
                <a:ea typeface="楷体_GB2312" pitchFamily="49" charset="-122"/>
              </a:rPr>
              <a:t>chessBoard</a:t>
            </a:r>
            <a:r>
              <a:rPr lang="en-US" altLang="zh-CN" dirty="0">
                <a:ea typeface="楷体_GB2312" pitchFamily="49" charset="-122"/>
              </a:rPr>
              <a:t>(tr, </a:t>
            </a:r>
            <a:r>
              <a:rPr lang="en-US" altLang="zh-CN" dirty="0" err="1">
                <a:ea typeface="楷体_GB2312" pitchFamily="49" charset="-122"/>
              </a:rPr>
              <a:t>tc</a:t>
            </a:r>
            <a:r>
              <a:rPr lang="en-US" altLang="zh-CN" dirty="0">
                <a:ea typeface="楷体_GB2312" pitchFamily="49" charset="-122"/>
              </a:rPr>
              <a:t>, </a:t>
            </a:r>
            <a:r>
              <a:rPr lang="en-US" altLang="zh-CN" dirty="0" err="1">
                <a:ea typeface="楷体_GB2312" pitchFamily="49" charset="-122"/>
              </a:rPr>
              <a:t>dr</a:t>
            </a:r>
            <a:r>
              <a:rPr lang="en-US" altLang="zh-CN" dirty="0">
                <a:ea typeface="楷体_GB2312" pitchFamily="49" charset="-122"/>
              </a:rPr>
              <a:t>, dc, s);</a:t>
            </a:r>
          </a:p>
          <a:p>
            <a:r>
              <a:rPr lang="en-US" altLang="zh-CN" dirty="0">
                <a:ea typeface="楷体_GB2312" pitchFamily="49" charset="-122"/>
              </a:rPr>
              <a:t>      </a:t>
            </a:r>
            <a:r>
              <a:rPr lang="en-US" altLang="zh-CN" b="1" dirty="0">
                <a:ea typeface="楷体_GB2312" pitchFamily="49" charset="-122"/>
              </a:rPr>
              <a:t>else</a:t>
            </a:r>
            <a:r>
              <a:rPr lang="en-US" altLang="zh-CN" dirty="0">
                <a:ea typeface="楷体_GB2312" pitchFamily="49" charset="-122"/>
              </a:rPr>
              <a:t> {// </a:t>
            </a:r>
            <a:r>
              <a:rPr lang="zh-CN" altLang="en-US" dirty="0">
                <a:ea typeface="楷体_GB2312" pitchFamily="49" charset="-122"/>
              </a:rPr>
              <a:t>此棋盘中无特殊方格</a:t>
            </a:r>
          </a:p>
          <a:p>
            <a:r>
              <a:rPr lang="zh-CN" altLang="en-US" dirty="0">
                <a:ea typeface="楷体_GB2312" pitchFamily="49" charset="-122"/>
              </a:rPr>
              <a:t>         </a:t>
            </a:r>
            <a:r>
              <a:rPr lang="en-US" altLang="zh-CN" dirty="0">
                <a:ea typeface="楷体_GB2312" pitchFamily="49" charset="-122"/>
              </a:rPr>
              <a:t>// </a:t>
            </a:r>
            <a:r>
              <a:rPr lang="zh-CN" altLang="en-US" dirty="0">
                <a:ea typeface="楷体_GB2312" pitchFamily="49" charset="-122"/>
              </a:rPr>
              <a:t>用 </a:t>
            </a:r>
            <a:r>
              <a:rPr lang="en-US" altLang="zh-CN" dirty="0">
                <a:ea typeface="楷体_GB2312" pitchFamily="49" charset="-122"/>
              </a:rPr>
              <a:t>t </a:t>
            </a:r>
            <a:r>
              <a:rPr lang="zh-CN" altLang="en-US" dirty="0">
                <a:ea typeface="楷体_GB2312" pitchFamily="49" charset="-122"/>
              </a:rPr>
              <a:t>号</a:t>
            </a:r>
            <a:r>
              <a:rPr lang="en-US" altLang="zh-CN" dirty="0">
                <a:ea typeface="楷体_GB2312" pitchFamily="49" charset="-122"/>
              </a:rPr>
              <a:t>L</a:t>
            </a:r>
            <a:r>
              <a:rPr lang="zh-CN" altLang="en-US" dirty="0">
                <a:ea typeface="楷体_GB2312" pitchFamily="49" charset="-122"/>
              </a:rPr>
              <a:t>型骨牌覆盖右下角</a:t>
            </a:r>
          </a:p>
          <a:p>
            <a:r>
              <a:rPr lang="zh-CN" altLang="en-US" dirty="0">
                <a:ea typeface="楷体_GB2312" pitchFamily="49" charset="-122"/>
              </a:rPr>
              <a:t>         </a:t>
            </a:r>
            <a:r>
              <a:rPr lang="en-US" altLang="zh-CN" dirty="0">
                <a:ea typeface="楷体_GB2312" pitchFamily="49" charset="-122"/>
              </a:rPr>
              <a:t>board[tr + s - 1][</a:t>
            </a:r>
            <a:r>
              <a:rPr lang="en-US" altLang="zh-CN" dirty="0" err="1">
                <a:ea typeface="楷体_GB2312" pitchFamily="49" charset="-122"/>
              </a:rPr>
              <a:t>tc</a:t>
            </a:r>
            <a:r>
              <a:rPr lang="en-US" altLang="zh-CN" dirty="0">
                <a:ea typeface="楷体_GB2312" pitchFamily="49" charset="-122"/>
              </a:rPr>
              <a:t> + s - 1] = t;</a:t>
            </a:r>
          </a:p>
          <a:p>
            <a:r>
              <a:rPr lang="en-US" altLang="zh-CN" dirty="0">
                <a:ea typeface="楷体_GB2312" pitchFamily="49" charset="-122"/>
              </a:rPr>
              <a:t>         // </a:t>
            </a:r>
            <a:r>
              <a:rPr lang="zh-CN" altLang="en-US" dirty="0">
                <a:ea typeface="楷体_GB2312" pitchFamily="49" charset="-122"/>
              </a:rPr>
              <a:t>覆盖其余方格</a:t>
            </a:r>
          </a:p>
          <a:p>
            <a:r>
              <a:rPr lang="zh-CN" altLang="en-US" dirty="0">
                <a:ea typeface="楷体_GB2312" pitchFamily="49" charset="-122"/>
              </a:rPr>
              <a:t>         </a:t>
            </a:r>
            <a:r>
              <a:rPr lang="en-US" altLang="zh-CN" b="1" dirty="0" err="1">
                <a:ea typeface="楷体_GB2312" pitchFamily="49" charset="-122"/>
              </a:rPr>
              <a:t>chessBoard</a:t>
            </a:r>
            <a:r>
              <a:rPr lang="en-US" altLang="zh-CN" dirty="0">
                <a:ea typeface="楷体_GB2312" pitchFamily="49" charset="-122"/>
              </a:rPr>
              <a:t>(tr, </a:t>
            </a:r>
            <a:r>
              <a:rPr lang="en-US" altLang="zh-CN" dirty="0" err="1">
                <a:ea typeface="楷体_GB2312" pitchFamily="49" charset="-122"/>
              </a:rPr>
              <a:t>tc</a:t>
            </a:r>
            <a:r>
              <a:rPr lang="en-US" altLang="zh-CN" dirty="0">
                <a:ea typeface="楷体_GB2312" pitchFamily="49" charset="-122"/>
              </a:rPr>
              <a:t>, tr+s-1, tc+s-1, s);}</a:t>
            </a:r>
          </a:p>
          <a:p>
            <a:r>
              <a:rPr lang="en-US" altLang="zh-CN" dirty="0">
                <a:ea typeface="楷体_GB2312" pitchFamily="49" charset="-122"/>
              </a:rPr>
              <a:t>      // </a:t>
            </a:r>
            <a:r>
              <a:rPr lang="zh-CN" altLang="en-US" dirty="0">
                <a:ea typeface="楷体_GB2312" pitchFamily="49" charset="-122"/>
              </a:rPr>
              <a:t>覆盖右上角子棋盘</a:t>
            </a:r>
          </a:p>
          <a:p>
            <a:r>
              <a:rPr lang="zh-CN" altLang="en-US" dirty="0">
                <a:ea typeface="楷体_GB2312" pitchFamily="49" charset="-122"/>
              </a:rPr>
              <a:t>      </a:t>
            </a:r>
            <a:r>
              <a:rPr lang="en-US" altLang="zh-CN" b="1" dirty="0">
                <a:ea typeface="楷体_GB2312" pitchFamily="49" charset="-122"/>
              </a:rPr>
              <a:t>if </a:t>
            </a:r>
            <a:r>
              <a:rPr lang="en-US" altLang="zh-CN" dirty="0">
                <a:ea typeface="楷体_GB2312" pitchFamily="49" charset="-122"/>
              </a:rPr>
              <a:t>(</a:t>
            </a:r>
            <a:r>
              <a:rPr lang="en-US" altLang="zh-CN" dirty="0" err="1">
                <a:ea typeface="楷体_GB2312" pitchFamily="49" charset="-122"/>
              </a:rPr>
              <a:t>dr</a:t>
            </a:r>
            <a:r>
              <a:rPr lang="en-US" altLang="zh-CN" dirty="0">
                <a:ea typeface="楷体_GB2312" pitchFamily="49" charset="-122"/>
              </a:rPr>
              <a:t> &lt; tr + s &amp;&amp; dc &gt;= </a:t>
            </a:r>
            <a:r>
              <a:rPr lang="en-US" altLang="zh-CN" dirty="0" err="1">
                <a:ea typeface="楷体_GB2312" pitchFamily="49" charset="-122"/>
              </a:rPr>
              <a:t>tc</a:t>
            </a:r>
            <a:r>
              <a:rPr lang="en-US" altLang="zh-CN" dirty="0">
                <a:ea typeface="楷体_GB2312" pitchFamily="49" charset="-122"/>
              </a:rPr>
              <a:t> + s)</a:t>
            </a:r>
          </a:p>
          <a:p>
            <a:r>
              <a:rPr lang="en-US" altLang="zh-CN" dirty="0">
                <a:ea typeface="楷体_GB2312" pitchFamily="49" charset="-122"/>
              </a:rPr>
              <a:t>         // </a:t>
            </a:r>
            <a:r>
              <a:rPr lang="zh-CN" altLang="en-US" dirty="0">
                <a:ea typeface="楷体_GB2312" pitchFamily="49" charset="-122"/>
              </a:rPr>
              <a:t>特殊方格在此棋盘中</a:t>
            </a:r>
          </a:p>
          <a:p>
            <a:r>
              <a:rPr lang="zh-CN" altLang="en-US" dirty="0">
                <a:ea typeface="楷体_GB2312" pitchFamily="49" charset="-122"/>
              </a:rPr>
              <a:t>         </a:t>
            </a:r>
            <a:r>
              <a:rPr lang="en-US" altLang="zh-CN" b="1" dirty="0" err="1">
                <a:ea typeface="楷体_GB2312" pitchFamily="49" charset="-122"/>
              </a:rPr>
              <a:t>chessBoard</a:t>
            </a:r>
            <a:r>
              <a:rPr lang="en-US" altLang="zh-CN" dirty="0">
                <a:ea typeface="楷体_GB2312" pitchFamily="49" charset="-122"/>
              </a:rPr>
              <a:t>(tr, </a:t>
            </a:r>
            <a:r>
              <a:rPr lang="en-US" altLang="zh-CN" dirty="0" err="1">
                <a:ea typeface="楷体_GB2312" pitchFamily="49" charset="-122"/>
              </a:rPr>
              <a:t>tc+s</a:t>
            </a:r>
            <a:r>
              <a:rPr lang="en-US" altLang="zh-CN" dirty="0">
                <a:ea typeface="楷体_GB2312" pitchFamily="49" charset="-122"/>
              </a:rPr>
              <a:t>, </a:t>
            </a:r>
            <a:r>
              <a:rPr lang="en-US" altLang="zh-CN" dirty="0" err="1">
                <a:ea typeface="楷体_GB2312" pitchFamily="49" charset="-122"/>
              </a:rPr>
              <a:t>dr</a:t>
            </a:r>
            <a:r>
              <a:rPr lang="en-US" altLang="zh-CN" dirty="0">
                <a:ea typeface="楷体_GB2312" pitchFamily="49" charset="-122"/>
              </a:rPr>
              <a:t>, dc, s);</a:t>
            </a:r>
          </a:p>
          <a:p>
            <a:r>
              <a:rPr lang="en-US" altLang="zh-CN" dirty="0">
                <a:ea typeface="楷体_GB2312" pitchFamily="49" charset="-122"/>
              </a:rPr>
              <a:t>      </a:t>
            </a:r>
            <a:r>
              <a:rPr lang="en-US" altLang="zh-CN" b="1" dirty="0">
                <a:ea typeface="楷体_GB2312" pitchFamily="49" charset="-122"/>
              </a:rPr>
              <a:t>else</a:t>
            </a:r>
            <a:r>
              <a:rPr lang="en-US" altLang="zh-CN" dirty="0">
                <a:ea typeface="楷体_GB2312" pitchFamily="49" charset="-122"/>
              </a:rPr>
              <a:t> {// </a:t>
            </a:r>
            <a:r>
              <a:rPr lang="zh-CN" altLang="en-US" dirty="0">
                <a:ea typeface="楷体_GB2312" pitchFamily="49" charset="-122"/>
              </a:rPr>
              <a:t>此棋盘中无特殊方格</a:t>
            </a:r>
          </a:p>
          <a:p>
            <a:r>
              <a:rPr lang="zh-CN" altLang="en-US" dirty="0">
                <a:ea typeface="楷体_GB2312" pitchFamily="49" charset="-122"/>
              </a:rPr>
              <a:t>         </a:t>
            </a:r>
            <a:r>
              <a:rPr lang="en-US" altLang="zh-CN" dirty="0">
                <a:ea typeface="楷体_GB2312" pitchFamily="49" charset="-122"/>
              </a:rPr>
              <a:t>// </a:t>
            </a:r>
            <a:r>
              <a:rPr lang="zh-CN" altLang="en-US" dirty="0">
                <a:ea typeface="楷体_GB2312" pitchFamily="49" charset="-122"/>
              </a:rPr>
              <a:t>用 </a:t>
            </a:r>
            <a:r>
              <a:rPr lang="en-US" altLang="zh-CN" dirty="0">
                <a:ea typeface="楷体_GB2312" pitchFamily="49" charset="-122"/>
              </a:rPr>
              <a:t>t </a:t>
            </a:r>
            <a:r>
              <a:rPr lang="zh-CN" altLang="en-US" dirty="0">
                <a:ea typeface="楷体_GB2312" pitchFamily="49" charset="-122"/>
              </a:rPr>
              <a:t>号</a:t>
            </a:r>
            <a:r>
              <a:rPr lang="en-US" altLang="zh-CN" dirty="0">
                <a:ea typeface="楷体_GB2312" pitchFamily="49" charset="-122"/>
              </a:rPr>
              <a:t>L</a:t>
            </a:r>
            <a:r>
              <a:rPr lang="zh-CN" altLang="en-US" dirty="0">
                <a:ea typeface="楷体_GB2312" pitchFamily="49" charset="-122"/>
              </a:rPr>
              <a:t>型骨牌覆盖左下角</a:t>
            </a:r>
          </a:p>
          <a:p>
            <a:r>
              <a:rPr lang="zh-CN" altLang="en-US" dirty="0">
                <a:ea typeface="楷体_GB2312" pitchFamily="49" charset="-122"/>
              </a:rPr>
              <a:t>         </a:t>
            </a:r>
          </a:p>
        </p:txBody>
      </p:sp>
      <p:sp>
        <p:nvSpPr>
          <p:cNvPr id="41988" name="Text Box 4"/>
          <p:cNvSpPr txBox="1">
            <a:spLocks noChangeArrowheads="1"/>
          </p:cNvSpPr>
          <p:nvPr/>
        </p:nvSpPr>
        <p:spPr bwMode="auto">
          <a:xfrm>
            <a:off x="5591176" y="1273176"/>
            <a:ext cx="5076825"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a:ea typeface="楷体_GB2312" pitchFamily="49" charset="-122"/>
              </a:rPr>
              <a:t>        board[tr + s - 1][tc + s] = t;</a:t>
            </a:r>
          </a:p>
          <a:p>
            <a:r>
              <a:rPr lang="en-US" altLang="zh-CN">
                <a:ea typeface="楷体_GB2312" pitchFamily="49" charset="-122"/>
              </a:rPr>
              <a:t>         // </a:t>
            </a:r>
            <a:r>
              <a:rPr lang="zh-CN" altLang="en-US">
                <a:ea typeface="楷体_GB2312" pitchFamily="49" charset="-122"/>
              </a:rPr>
              <a:t>覆盖其余方格</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 tc+s, tr+s-1, tc+s, s);}</a:t>
            </a:r>
          </a:p>
          <a:p>
            <a:r>
              <a:rPr lang="en-US" altLang="zh-CN">
                <a:ea typeface="楷体_GB2312" pitchFamily="49" charset="-122"/>
              </a:rPr>
              <a:t>        // </a:t>
            </a:r>
            <a:r>
              <a:rPr lang="zh-CN" altLang="en-US">
                <a:ea typeface="楷体_GB2312" pitchFamily="49" charset="-122"/>
              </a:rPr>
              <a:t>覆盖左下角子棋盘</a:t>
            </a:r>
          </a:p>
          <a:p>
            <a:r>
              <a:rPr lang="zh-CN" altLang="en-US">
                <a:ea typeface="楷体_GB2312" pitchFamily="49" charset="-122"/>
              </a:rPr>
              <a:t>      </a:t>
            </a:r>
            <a:r>
              <a:rPr lang="en-US" altLang="zh-CN" b="1">
                <a:ea typeface="楷体_GB2312" pitchFamily="49" charset="-122"/>
              </a:rPr>
              <a:t>if</a:t>
            </a:r>
            <a:r>
              <a:rPr lang="en-US" altLang="zh-CN">
                <a:ea typeface="楷体_GB2312" pitchFamily="49" charset="-122"/>
              </a:rPr>
              <a:t> (dr &gt;= tr + s &amp;&amp; dc &lt; tc + s)</a:t>
            </a:r>
          </a:p>
          <a:p>
            <a:r>
              <a:rPr lang="en-US" altLang="zh-CN">
                <a:ea typeface="楷体_GB2312" pitchFamily="49" charset="-122"/>
              </a:rPr>
              <a:t>         // </a:t>
            </a:r>
            <a:r>
              <a:rPr lang="zh-CN" altLang="en-US">
                <a:ea typeface="楷体_GB2312" pitchFamily="49" charset="-122"/>
              </a:rPr>
              <a:t>特殊方格在此棋盘中</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 dr, dc, s);</a:t>
            </a:r>
          </a:p>
          <a:p>
            <a:r>
              <a:rPr lang="en-US" altLang="zh-CN">
                <a:ea typeface="楷体_GB2312" pitchFamily="49" charset="-122"/>
              </a:rPr>
              <a:t>     </a:t>
            </a:r>
            <a:r>
              <a:rPr lang="en-US" altLang="zh-CN" b="1">
                <a:ea typeface="楷体_GB2312" pitchFamily="49" charset="-122"/>
              </a:rPr>
              <a:t> else</a:t>
            </a:r>
            <a:r>
              <a:rPr lang="en-US" altLang="zh-CN">
                <a:ea typeface="楷体_GB2312" pitchFamily="49" charset="-122"/>
              </a:rPr>
              <a:t> {// </a:t>
            </a:r>
            <a:r>
              <a:rPr lang="zh-CN" altLang="en-US">
                <a:ea typeface="楷体_GB2312" pitchFamily="49" charset="-122"/>
              </a:rPr>
              <a:t>用 </a:t>
            </a:r>
            <a:r>
              <a:rPr lang="en-US" altLang="zh-CN">
                <a:ea typeface="楷体_GB2312" pitchFamily="49" charset="-122"/>
              </a:rPr>
              <a:t>t </a:t>
            </a:r>
            <a:r>
              <a:rPr lang="zh-CN" altLang="en-US">
                <a:ea typeface="楷体_GB2312" pitchFamily="49" charset="-122"/>
              </a:rPr>
              <a:t>号</a:t>
            </a:r>
            <a:r>
              <a:rPr lang="en-US" altLang="zh-CN">
                <a:ea typeface="楷体_GB2312" pitchFamily="49" charset="-122"/>
              </a:rPr>
              <a:t>L</a:t>
            </a:r>
            <a:r>
              <a:rPr lang="zh-CN" altLang="en-US">
                <a:ea typeface="楷体_GB2312" pitchFamily="49" charset="-122"/>
              </a:rPr>
              <a:t>型骨牌覆盖右上角</a:t>
            </a:r>
          </a:p>
          <a:p>
            <a:r>
              <a:rPr lang="zh-CN" altLang="en-US">
                <a:ea typeface="楷体_GB2312" pitchFamily="49" charset="-122"/>
              </a:rPr>
              <a:t>         </a:t>
            </a:r>
            <a:r>
              <a:rPr lang="en-US" altLang="zh-CN">
                <a:ea typeface="楷体_GB2312" pitchFamily="49" charset="-122"/>
              </a:rPr>
              <a:t>board[tr + s][tc + s - 1] = t;</a:t>
            </a:r>
          </a:p>
          <a:p>
            <a:r>
              <a:rPr lang="en-US" altLang="zh-CN">
                <a:ea typeface="楷体_GB2312" pitchFamily="49" charset="-122"/>
              </a:rPr>
              <a:t>         // </a:t>
            </a:r>
            <a:r>
              <a:rPr lang="zh-CN" altLang="en-US">
                <a:ea typeface="楷体_GB2312" pitchFamily="49" charset="-122"/>
              </a:rPr>
              <a:t>覆盖其余方格</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 tr+s, tc+s-1, s);}</a:t>
            </a:r>
          </a:p>
          <a:p>
            <a:r>
              <a:rPr lang="en-US" altLang="zh-CN">
                <a:ea typeface="楷体_GB2312" pitchFamily="49" charset="-122"/>
              </a:rPr>
              <a:t>      // </a:t>
            </a:r>
            <a:r>
              <a:rPr lang="zh-CN" altLang="en-US">
                <a:ea typeface="楷体_GB2312" pitchFamily="49" charset="-122"/>
              </a:rPr>
              <a:t>覆盖右下角子棋盘</a:t>
            </a:r>
          </a:p>
          <a:p>
            <a:r>
              <a:rPr lang="zh-CN" altLang="en-US">
                <a:ea typeface="楷体_GB2312" pitchFamily="49" charset="-122"/>
              </a:rPr>
              <a:t>      </a:t>
            </a:r>
            <a:r>
              <a:rPr lang="en-US" altLang="zh-CN" b="1">
                <a:ea typeface="楷体_GB2312" pitchFamily="49" charset="-122"/>
              </a:rPr>
              <a:t>if</a:t>
            </a:r>
            <a:r>
              <a:rPr lang="en-US" altLang="zh-CN">
                <a:ea typeface="楷体_GB2312" pitchFamily="49" charset="-122"/>
              </a:rPr>
              <a:t> (dr &gt;= tr + s &amp;&amp; dc &gt;= tc + s)</a:t>
            </a:r>
          </a:p>
          <a:p>
            <a:r>
              <a:rPr lang="en-US" altLang="zh-CN">
                <a:ea typeface="楷体_GB2312" pitchFamily="49" charset="-122"/>
              </a:rPr>
              <a:t>         // </a:t>
            </a:r>
            <a:r>
              <a:rPr lang="zh-CN" altLang="en-US">
                <a:ea typeface="楷体_GB2312" pitchFamily="49" charset="-122"/>
              </a:rPr>
              <a:t>特殊方格在此棋盘中</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tc+s, dr, dc, s);</a:t>
            </a:r>
          </a:p>
          <a:p>
            <a:r>
              <a:rPr lang="en-US" altLang="zh-CN">
                <a:ea typeface="楷体_GB2312" pitchFamily="49" charset="-122"/>
              </a:rPr>
              <a:t>      </a:t>
            </a:r>
            <a:r>
              <a:rPr lang="en-US" altLang="zh-CN" b="1">
                <a:ea typeface="楷体_GB2312" pitchFamily="49" charset="-122"/>
              </a:rPr>
              <a:t>else</a:t>
            </a:r>
            <a:r>
              <a:rPr lang="en-US" altLang="zh-CN">
                <a:ea typeface="楷体_GB2312" pitchFamily="49" charset="-122"/>
              </a:rPr>
              <a:t> {// </a:t>
            </a:r>
            <a:r>
              <a:rPr lang="zh-CN" altLang="en-US">
                <a:ea typeface="楷体_GB2312" pitchFamily="49" charset="-122"/>
              </a:rPr>
              <a:t>用 </a:t>
            </a:r>
            <a:r>
              <a:rPr lang="en-US" altLang="zh-CN">
                <a:ea typeface="楷体_GB2312" pitchFamily="49" charset="-122"/>
              </a:rPr>
              <a:t>t </a:t>
            </a:r>
            <a:r>
              <a:rPr lang="zh-CN" altLang="en-US">
                <a:ea typeface="楷体_GB2312" pitchFamily="49" charset="-122"/>
              </a:rPr>
              <a:t>号</a:t>
            </a:r>
            <a:r>
              <a:rPr lang="en-US" altLang="zh-CN">
                <a:ea typeface="楷体_GB2312" pitchFamily="49" charset="-122"/>
              </a:rPr>
              <a:t>L</a:t>
            </a:r>
            <a:r>
              <a:rPr lang="zh-CN" altLang="en-US">
                <a:ea typeface="楷体_GB2312" pitchFamily="49" charset="-122"/>
              </a:rPr>
              <a:t>型骨牌覆盖左上角</a:t>
            </a:r>
          </a:p>
          <a:p>
            <a:r>
              <a:rPr lang="zh-CN" altLang="en-US">
                <a:ea typeface="楷体_GB2312" pitchFamily="49" charset="-122"/>
              </a:rPr>
              <a:t>         </a:t>
            </a:r>
            <a:r>
              <a:rPr lang="en-US" altLang="zh-CN">
                <a:ea typeface="楷体_GB2312" pitchFamily="49" charset="-122"/>
              </a:rPr>
              <a:t>board[tr + s][tc + s] = t;</a:t>
            </a:r>
          </a:p>
          <a:p>
            <a:r>
              <a:rPr lang="en-US" altLang="zh-CN">
                <a:ea typeface="楷体_GB2312" pitchFamily="49" charset="-122"/>
              </a:rPr>
              <a:t>         // </a:t>
            </a:r>
            <a:r>
              <a:rPr lang="zh-CN" altLang="en-US">
                <a:ea typeface="楷体_GB2312" pitchFamily="49" charset="-122"/>
              </a:rPr>
              <a:t>覆盖其余方格</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tc+s, tr+s, tc+s, s);}</a:t>
            </a:r>
          </a:p>
          <a:p>
            <a:r>
              <a:rPr lang="en-US" altLang="zh-CN">
                <a:ea typeface="楷体_GB2312" pitchFamily="49" charset="-122"/>
              </a:rPr>
              <a:t>   }</a:t>
            </a:r>
          </a:p>
        </p:txBody>
      </p:sp>
      <p:sp>
        <p:nvSpPr>
          <p:cNvPr id="41989" name="Rectangle 5"/>
          <p:cNvSpPr>
            <a:spLocks noChangeArrowheads="1"/>
          </p:cNvSpPr>
          <p:nvPr/>
        </p:nvSpPr>
        <p:spPr bwMode="auto">
          <a:xfrm>
            <a:off x="1524001" y="3015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41990" name="Group 6"/>
          <p:cNvGrpSpPr>
            <a:grpSpLocks/>
          </p:cNvGrpSpPr>
          <p:nvPr/>
        </p:nvGrpSpPr>
        <p:grpSpPr bwMode="auto">
          <a:xfrm>
            <a:off x="2258219" y="2316163"/>
            <a:ext cx="6988175" cy="1749425"/>
            <a:chOff x="846" y="1577"/>
            <a:chExt cx="4402" cy="1102"/>
          </a:xfrm>
        </p:grpSpPr>
        <p:sp>
          <p:nvSpPr>
            <p:cNvPr id="41991" name="AutoShape 7"/>
            <p:cNvSpPr>
              <a:spLocks noChangeArrowheads="1"/>
            </p:cNvSpPr>
            <p:nvPr/>
          </p:nvSpPr>
          <p:spPr bwMode="auto">
            <a:xfrm>
              <a:off x="846" y="1577"/>
              <a:ext cx="4402" cy="1102"/>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ea typeface="黑体" panose="02010609060101010101" pitchFamily="49" charset="-122"/>
                </a:rPr>
                <a:t>复杂度分析</a:t>
              </a:r>
            </a:p>
            <a:p>
              <a:pPr eaLnBrk="0" hangingPunct="0"/>
              <a:endParaRPr lang="zh-CN" altLang="en-US" sz="2400" b="1">
                <a:effectLst>
                  <a:outerShdw blurRad="38100" dist="38100" dir="2700000" algn="tl">
                    <a:srgbClr val="C0C0C0"/>
                  </a:outerShdw>
                </a:effectLst>
                <a:ea typeface="黑体" panose="02010609060101010101" pitchFamily="49" charset="-122"/>
              </a:endParaRPr>
            </a:p>
            <a:p>
              <a:pPr eaLnBrk="0" hangingPunct="0"/>
              <a:endParaRPr lang="zh-CN" altLang="en-US" sz="2400" b="1"/>
            </a:p>
            <a:p>
              <a:pPr algn="ctr" eaLnBrk="0" hangingPunct="0"/>
              <a:r>
                <a:rPr lang="en-US" altLang="zh-CN" sz="2400"/>
                <a:t>T(n)=O(4</a:t>
              </a:r>
              <a:r>
                <a:rPr lang="en-US" altLang="zh-CN" sz="2400" baseline="30000"/>
                <a:t>k</a:t>
              </a:r>
              <a:r>
                <a:rPr lang="en-US" altLang="zh-CN" sz="2400"/>
                <a:t>) </a:t>
              </a:r>
              <a:r>
                <a:rPr lang="zh-CN" altLang="en-US" sz="2400"/>
                <a:t>渐进意义下的最优算法</a:t>
              </a:r>
              <a:endParaRPr lang="zh-CN" altLang="en-US" sz="2400" b="1">
                <a:solidFill>
                  <a:srgbClr val="FF0000"/>
                </a:solidFill>
                <a:ea typeface="楷体_GB2312" pitchFamily="49" charset="-122"/>
                <a:sym typeface="Wingdings" panose="05000000000000000000" pitchFamily="2" charset="2"/>
              </a:endParaRPr>
            </a:p>
          </p:txBody>
        </p:sp>
        <p:graphicFrame>
          <p:nvGraphicFramePr>
            <p:cNvPr id="41992" name="Object 8"/>
            <p:cNvGraphicFramePr>
              <a:graphicFrameLocks noChangeAspect="1"/>
            </p:cNvGraphicFramePr>
            <p:nvPr/>
          </p:nvGraphicFramePr>
          <p:xfrm>
            <a:off x="1701" y="1752"/>
            <a:ext cx="2631" cy="617"/>
          </p:xfrm>
          <a:graphic>
            <a:graphicData uri="http://schemas.openxmlformats.org/presentationml/2006/ole">
              <mc:AlternateContent xmlns:mc="http://schemas.openxmlformats.org/markup-compatibility/2006">
                <mc:Choice xmlns:v="urn:schemas-microsoft-com:vml" Requires="v">
                  <p:oleObj spid="_x0000_s1026" name="公式" r:id="rId3" imgW="1955800" imgH="457200" progId="Equation.3">
                    <p:embed/>
                  </p:oleObj>
                </mc:Choice>
                <mc:Fallback>
                  <p:oleObj name="公式" r:id="rId3" imgW="1955800" imgH="457200" progId="Equation.3">
                    <p:embed/>
                    <p:pic>
                      <p:nvPicPr>
                        <p:cNvPr id="4199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752"/>
                          <a:ext cx="2631" cy="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52207795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linds(horizontal)">
                                      <p:cBhvr>
                                        <p:cTn id="7" dur="500"/>
                                        <p:tgtEl>
                                          <p:spTgt spid="4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pPr fontAlgn="base">
              <a:spcBef>
                <a:spcPct val="0"/>
              </a:spcBef>
              <a:spcAft>
                <a:spcPct val="0"/>
              </a:spcAft>
            </a:pPr>
            <a:fld id="{511C7FB1-797C-4BDC-BA33-DD7C197E6069}" type="slidenum">
              <a:rPr lang="en-US" altLang="zh-CN">
                <a:solidFill>
                  <a:srgbClr val="000000"/>
                </a:solidFill>
                <a:ea typeface="宋体" panose="02010600030101010101" pitchFamily="2" charset="-122"/>
              </a:rPr>
              <a:pPr fontAlgn="base">
                <a:spcBef>
                  <a:spcPct val="0"/>
                </a:spcBef>
                <a:spcAft>
                  <a:spcPct val="0"/>
                </a:spcAft>
              </a:pPr>
              <a:t>15</a:t>
            </a:fld>
            <a:endParaRPr lang="en-US" altLang="zh-CN">
              <a:solidFill>
                <a:srgbClr val="000000"/>
              </a:solidFill>
              <a:ea typeface="宋体" panose="02010600030101010101" pitchFamily="2" charset="-122"/>
            </a:endParaRPr>
          </a:p>
        </p:txBody>
      </p:sp>
      <p:sp>
        <p:nvSpPr>
          <p:cNvPr id="27650"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黑体" panose="02010609060101010101" pitchFamily="49" charset="-122"/>
              </a:rPr>
              <a:t>分治法的适用条件</a:t>
            </a:r>
          </a:p>
        </p:txBody>
      </p:sp>
      <p:sp>
        <p:nvSpPr>
          <p:cNvPr id="27651" name="Rectangle 3"/>
          <p:cNvSpPr>
            <a:spLocks noGrp="1" noChangeArrowheads="1"/>
          </p:cNvSpPr>
          <p:nvPr>
            <p:ph type="body" idx="1"/>
          </p:nvPr>
        </p:nvSpPr>
        <p:spPr>
          <a:xfrm>
            <a:off x="2208213" y="2005013"/>
            <a:ext cx="7772400" cy="3027362"/>
          </a:xfrm>
        </p:spPr>
        <p:txBody>
          <a:bodyPr/>
          <a:lstStyle/>
          <a:p>
            <a:pPr>
              <a:buFont typeface="Wingdings" panose="05000000000000000000" pitchFamily="2" charset="2"/>
              <a:buNone/>
            </a:pPr>
            <a:r>
              <a:rPr lang="zh-CN" altLang="en-US" sz="2400" b="1">
                <a:effectLst>
                  <a:outerShdw blurRad="38100" dist="38100" dir="2700000" algn="tl">
                    <a:srgbClr val="C0C0C0"/>
                  </a:outerShdw>
                </a:effectLst>
                <a:ea typeface="黑体" panose="02010609060101010101" pitchFamily="49" charset="-122"/>
              </a:rPr>
              <a:t>分治法所能解决的问题一般具有以下几个特征：</a:t>
            </a:r>
          </a:p>
          <a:p>
            <a:r>
              <a:rPr lang="zh-CN" altLang="en-US" sz="2400" b="1">
                <a:ea typeface="楷体_GB2312" pitchFamily="49" charset="-122"/>
              </a:rPr>
              <a:t>该问题的规模缩小到一定的程度就可以容易地解决；</a:t>
            </a:r>
            <a:endParaRPr lang="zh-CN" altLang="en-US" sz="2400">
              <a:ea typeface="楷体_GB2312" pitchFamily="49" charset="-122"/>
            </a:endParaRPr>
          </a:p>
          <a:p>
            <a:r>
              <a:rPr lang="zh-CN" altLang="en-US" sz="2400" b="1">
                <a:ea typeface="楷体_GB2312" pitchFamily="49" charset="-122"/>
              </a:rPr>
              <a:t>该问题可以分解为若干个规模较小的相同问题，即该问题具有</a:t>
            </a:r>
            <a:r>
              <a:rPr lang="zh-CN" altLang="en-US" sz="2400" b="1">
                <a:ea typeface="黑体" panose="02010609060101010101" pitchFamily="49" charset="-122"/>
              </a:rPr>
              <a:t>最优子结构性质</a:t>
            </a:r>
          </a:p>
          <a:p>
            <a:r>
              <a:rPr lang="zh-CN" altLang="en-US" sz="2400" b="1">
                <a:ea typeface="楷体_GB2312" pitchFamily="49" charset="-122"/>
              </a:rPr>
              <a:t>利用该问题分解出的子问题的解可以合并为该问题的解；</a:t>
            </a:r>
          </a:p>
          <a:p>
            <a:r>
              <a:rPr lang="zh-CN" altLang="en-US" sz="2400" b="1">
                <a:ea typeface="楷体_GB2312" pitchFamily="49" charset="-122"/>
              </a:rPr>
              <a:t>该问题所分解出的各个子问题是相互独立的，即子问题之间不包含公共的子问题。 </a:t>
            </a:r>
          </a:p>
        </p:txBody>
      </p:sp>
      <p:sp>
        <p:nvSpPr>
          <p:cNvPr id="27652" name="Text Box 4"/>
          <p:cNvSpPr txBox="1">
            <a:spLocks noChangeArrowheads="1"/>
          </p:cNvSpPr>
          <p:nvPr/>
        </p:nvSpPr>
        <p:spPr bwMode="auto">
          <a:xfrm>
            <a:off x="2424113" y="4941889"/>
            <a:ext cx="6913562" cy="830997"/>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0"/>
              </a:spcBef>
              <a:spcAft>
                <a:spcPct val="0"/>
              </a:spcAft>
            </a:pPr>
            <a:r>
              <a:rPr lang="zh-CN" altLang="en-US" sz="2400">
                <a:solidFill>
                  <a:srgbClr val="000000"/>
                </a:solidFill>
                <a:latin typeface="Arial" panose="020B0604020202020204" pitchFamily="34" charset="0"/>
                <a:ea typeface="楷体_GB2312" pitchFamily="49" charset="-122"/>
              </a:rPr>
              <a:t>因为问题的计算复杂性一般是随着问题规模的增加而增加，因此大部分问题满足这个特征。</a:t>
            </a:r>
          </a:p>
        </p:txBody>
      </p:sp>
      <p:sp>
        <p:nvSpPr>
          <p:cNvPr id="27653" name="Text Box 5"/>
          <p:cNvSpPr txBox="1">
            <a:spLocks noChangeArrowheads="1"/>
          </p:cNvSpPr>
          <p:nvPr/>
        </p:nvSpPr>
        <p:spPr bwMode="auto">
          <a:xfrm>
            <a:off x="2424113" y="4941889"/>
            <a:ext cx="6913562" cy="830997"/>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0"/>
              </a:spcBef>
              <a:spcAft>
                <a:spcPct val="0"/>
              </a:spcAft>
            </a:pPr>
            <a:r>
              <a:rPr lang="zh-CN" altLang="en-US" sz="2400">
                <a:solidFill>
                  <a:srgbClr val="000000"/>
                </a:solidFill>
                <a:latin typeface="Arial" panose="020B0604020202020204" pitchFamily="34" charset="0"/>
                <a:ea typeface="楷体_GB2312" pitchFamily="49" charset="-122"/>
              </a:rPr>
              <a:t>这条特征是应用分治法的前提，它也是大多数问题可以满足的，此特征反映了递归思想的应用</a:t>
            </a:r>
          </a:p>
        </p:txBody>
      </p:sp>
      <p:sp>
        <p:nvSpPr>
          <p:cNvPr id="27654" name="Text Box 6"/>
          <p:cNvSpPr txBox="1">
            <a:spLocks noChangeArrowheads="1"/>
          </p:cNvSpPr>
          <p:nvPr/>
        </p:nvSpPr>
        <p:spPr bwMode="auto">
          <a:xfrm>
            <a:off x="2424113" y="4941888"/>
            <a:ext cx="6913562" cy="1238250"/>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0"/>
              </a:spcBef>
              <a:spcAft>
                <a:spcPct val="0"/>
              </a:spcAft>
            </a:pPr>
            <a:r>
              <a:rPr lang="zh-CN" altLang="en-US" sz="2400">
                <a:solidFill>
                  <a:srgbClr val="000000"/>
                </a:solidFill>
                <a:latin typeface="Arial" panose="020B0604020202020204" pitchFamily="34" charset="0"/>
                <a:ea typeface="楷体_GB2312" pitchFamily="49" charset="-122"/>
              </a:rPr>
              <a:t>能否利用分治法完全取决于问题是否具有这条特征，如果具备了前两条特征，而不具备第三条特征，则可以考虑</a:t>
            </a:r>
            <a:r>
              <a:rPr lang="zh-CN" altLang="en-US" sz="2400" b="1">
                <a:solidFill>
                  <a:srgbClr val="000000"/>
                </a:solidFill>
                <a:latin typeface="Arial" panose="020B0604020202020204" pitchFamily="34" charset="0"/>
                <a:ea typeface="黑体" panose="02010609060101010101" pitchFamily="49" charset="-122"/>
              </a:rPr>
              <a:t>贪心算法</a:t>
            </a:r>
            <a:r>
              <a:rPr lang="zh-CN" altLang="en-US" sz="2400">
                <a:solidFill>
                  <a:srgbClr val="000000"/>
                </a:solidFill>
                <a:latin typeface="Arial" panose="020B0604020202020204" pitchFamily="34" charset="0"/>
                <a:ea typeface="楷体_GB2312" pitchFamily="49" charset="-122"/>
              </a:rPr>
              <a:t>或</a:t>
            </a:r>
            <a:r>
              <a:rPr lang="zh-CN" altLang="en-US" sz="2400" b="1">
                <a:solidFill>
                  <a:srgbClr val="000000"/>
                </a:solidFill>
                <a:latin typeface="Arial" panose="020B0604020202020204" pitchFamily="34" charset="0"/>
                <a:ea typeface="黑体" panose="02010609060101010101" pitchFamily="49" charset="-122"/>
              </a:rPr>
              <a:t>动态规划</a:t>
            </a:r>
            <a:r>
              <a:rPr lang="zh-CN" altLang="en-US" sz="2400">
                <a:solidFill>
                  <a:srgbClr val="000000"/>
                </a:solidFill>
                <a:latin typeface="Arial" panose="020B0604020202020204" pitchFamily="34" charset="0"/>
                <a:ea typeface="楷体_GB2312" pitchFamily="49" charset="-122"/>
              </a:rPr>
              <a:t>。</a:t>
            </a:r>
          </a:p>
        </p:txBody>
      </p:sp>
      <p:sp>
        <p:nvSpPr>
          <p:cNvPr id="27655" name="Text Box 7"/>
          <p:cNvSpPr txBox="1">
            <a:spLocks noChangeArrowheads="1"/>
          </p:cNvSpPr>
          <p:nvPr/>
        </p:nvSpPr>
        <p:spPr bwMode="auto">
          <a:xfrm>
            <a:off x="2424113" y="5229226"/>
            <a:ext cx="6913562" cy="1603375"/>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0"/>
              </a:spcBef>
              <a:spcAft>
                <a:spcPct val="0"/>
              </a:spcAft>
            </a:pPr>
            <a:r>
              <a:rPr lang="zh-CN" altLang="en-US" sz="2400">
                <a:solidFill>
                  <a:srgbClr val="000000"/>
                </a:solidFill>
                <a:latin typeface="Arial" panose="020B0604020202020204" pitchFamily="34" charset="0"/>
                <a:ea typeface="楷体_GB2312" pitchFamily="49" charset="-122"/>
              </a:rPr>
              <a:t>这条特征涉及到分治法的效率，如果各子问题是不独立的，则分治法要做许多不必要的工作，重复地解公共的子问题，此时虽然也可用分治法，但一般用</a:t>
            </a:r>
            <a:r>
              <a:rPr lang="zh-CN" altLang="en-US" sz="2400" b="1">
                <a:solidFill>
                  <a:srgbClr val="000000"/>
                </a:solidFill>
                <a:latin typeface="Arial" panose="020B0604020202020204" pitchFamily="34" charset="0"/>
                <a:ea typeface="黑体" panose="02010609060101010101" pitchFamily="49" charset="-122"/>
              </a:rPr>
              <a:t>动态规划</a:t>
            </a:r>
            <a:r>
              <a:rPr lang="zh-CN" altLang="en-US" sz="2400">
                <a:solidFill>
                  <a:srgbClr val="000000"/>
                </a:solidFill>
                <a:latin typeface="Arial" panose="020B0604020202020204" pitchFamily="34" charset="0"/>
                <a:ea typeface="楷体_GB2312" pitchFamily="49" charset="-122"/>
              </a:rPr>
              <a:t>较好。</a:t>
            </a:r>
          </a:p>
        </p:txBody>
      </p:sp>
    </p:spTree>
    <p:extLst>
      <p:ext uri="{BB962C8B-B14F-4D97-AF65-F5344CB8AC3E}">
        <p14:creationId xmlns:p14="http://schemas.microsoft.com/office/powerpoint/2010/main" val="248932220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1" dur="500"/>
                                        <p:tgtEl>
                                          <p:spTgt spid="27651">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7652"/>
                                        </p:tgtEl>
                                        <p:attrNameLst>
                                          <p:attrName>style.visibility</p:attrName>
                                        </p:attrNameLst>
                                      </p:cBhvr>
                                      <p:to>
                                        <p:strVal val="visible"/>
                                      </p:to>
                                    </p:set>
                                    <p:animEffect transition="in" filter="blinds(horizontal)">
                                      <p:cBhvr>
                                        <p:cTn id="15" dur="500"/>
                                        <p:tgtEl>
                                          <p:spTgt spid="27652"/>
                                        </p:tgtEl>
                                      </p:cBhvr>
                                    </p:animEffect>
                                  </p:childTnLst>
                                  <p:subTnLst>
                                    <p:set>
                                      <p:cBhvr override="childStyle">
                                        <p:cTn dur="1" fill="hold" display="0" masterRel="nextClick" afterEffect="1"/>
                                        <p:tgtEl>
                                          <p:spTgt spid="27652"/>
                                        </p:tgtEl>
                                        <p:attrNameLst>
                                          <p:attrName>style.visibility</p:attrName>
                                        </p:attrNameLst>
                                      </p:cBhvr>
                                      <p:to>
                                        <p:strVal val="hidden"/>
                                      </p:to>
                                    </p:set>
                                  </p:sub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20" dur="500"/>
                                        <p:tgtEl>
                                          <p:spTgt spid="27651">
                                            <p:txEl>
                                              <p:pRg st="2" end="2"/>
                                            </p:txEl>
                                          </p:spTgt>
                                        </p:tgtEl>
                                      </p:cBhvr>
                                    </p:animEffect>
                                  </p:childTnLst>
                                </p:cTn>
                              </p:par>
                            </p:childTnLst>
                          </p:cTn>
                        </p:par>
                        <p:par>
                          <p:cTn id="21" fill="hold" nodeType="afterGroup">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27653"/>
                                        </p:tgtEl>
                                        <p:attrNameLst>
                                          <p:attrName>style.visibility</p:attrName>
                                        </p:attrNameLst>
                                      </p:cBhvr>
                                      <p:to>
                                        <p:strVal val="visible"/>
                                      </p:to>
                                    </p:set>
                                    <p:animEffect transition="in" filter="blinds(horizontal)">
                                      <p:cBhvr>
                                        <p:cTn id="24" dur="500"/>
                                        <p:tgtEl>
                                          <p:spTgt spid="27653"/>
                                        </p:tgtEl>
                                      </p:cBhvr>
                                    </p:animEffect>
                                  </p:childTnLst>
                                  <p:subTnLst>
                                    <p:set>
                                      <p:cBhvr override="childStyle">
                                        <p:cTn dur="1" fill="hold" display="0" masterRel="nextClick" afterEffect="1"/>
                                        <p:tgtEl>
                                          <p:spTgt spid="27653"/>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29" dur="500"/>
                                        <p:tgtEl>
                                          <p:spTgt spid="27651">
                                            <p:txEl>
                                              <p:pRg st="3" end="3"/>
                                            </p:txEl>
                                          </p:spTgt>
                                        </p:tgtEl>
                                      </p:cBhvr>
                                    </p:animEffect>
                                  </p:childTnLst>
                                </p:cTn>
                              </p:par>
                            </p:childTnLst>
                          </p:cTn>
                        </p:par>
                        <p:par>
                          <p:cTn id="30" fill="hold" nodeType="afterGroup">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27654"/>
                                        </p:tgtEl>
                                        <p:attrNameLst>
                                          <p:attrName>style.visibility</p:attrName>
                                        </p:attrNameLst>
                                      </p:cBhvr>
                                      <p:to>
                                        <p:strVal val="visible"/>
                                      </p:to>
                                    </p:set>
                                    <p:animEffect transition="in" filter="blinds(horizontal)">
                                      <p:cBhvr>
                                        <p:cTn id="33" dur="500"/>
                                        <p:tgtEl>
                                          <p:spTgt spid="27654"/>
                                        </p:tgtEl>
                                      </p:cBhvr>
                                    </p:animEffect>
                                  </p:childTnLst>
                                  <p:subTnLst>
                                    <p:set>
                                      <p:cBhvr override="childStyle">
                                        <p:cTn dur="1" fill="hold" display="0" masterRel="nextClick" afterEffect="1"/>
                                        <p:tgtEl>
                                          <p:spTgt spid="27654"/>
                                        </p:tgtEl>
                                        <p:attrNameLst>
                                          <p:attrName>style.visibility</p:attrName>
                                        </p:attrNameLst>
                                      </p:cBhvr>
                                      <p:to>
                                        <p:strVal val="hidden"/>
                                      </p:to>
                                    </p:set>
                                  </p:sub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38" dur="500"/>
                                        <p:tgtEl>
                                          <p:spTgt spid="27651">
                                            <p:txEl>
                                              <p:pRg st="4" end="4"/>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7655"/>
                                        </p:tgtEl>
                                        <p:attrNameLst>
                                          <p:attrName>style.visibility</p:attrName>
                                        </p:attrNameLst>
                                      </p:cBhvr>
                                      <p:to>
                                        <p:strVal val="visible"/>
                                      </p:to>
                                    </p:set>
                                    <p:animEffect transition="in" filter="blinds(horizontal)">
                                      <p:cBhvr>
                                        <p:cTn id="43"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P spid="27652" grpId="0" animBg="1"/>
      <p:bldP spid="27653" grpId="0" animBg="1"/>
      <p:bldP spid="27654" grpId="0" animBg="1"/>
      <p:bldP spid="276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a:grpSpLocks noChangeAspect="1"/>
          </p:cNvGrpSpPr>
          <p:nvPr/>
        </p:nvGrpSpPr>
        <p:grpSpPr>
          <a:xfrm>
            <a:off x="2904661" y="2347662"/>
            <a:ext cx="1872000" cy="1872000"/>
            <a:chOff x="6839012" y="2446144"/>
            <a:chExt cx="1556194" cy="1556194"/>
          </a:xfrm>
        </p:grpSpPr>
        <p:grpSp>
          <p:nvGrpSpPr>
            <p:cNvPr id="31" name="组合 30"/>
            <p:cNvGrpSpPr/>
            <p:nvPr/>
          </p:nvGrpSpPr>
          <p:grpSpPr>
            <a:xfrm>
              <a:off x="6839012" y="2446144"/>
              <a:ext cx="1556194" cy="1556194"/>
              <a:chOff x="3154508" y="1821271"/>
              <a:chExt cx="2785107" cy="2785102"/>
            </a:xfrm>
          </p:grpSpPr>
          <p:sp>
            <p:nvSpPr>
              <p:cNvPr id="33"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2"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5262979" cy="769441"/>
          </a:xfrm>
          <a:prstGeom prst="rect">
            <a:avLst/>
          </a:prstGeom>
        </p:spPr>
        <p:txBody>
          <a:bodyPr wrap="none">
            <a:spAutoFit/>
          </a:bodyPr>
          <a:lstStyle/>
          <a:p>
            <a:r>
              <a:rPr lang="zh-CN" altLang="en-US" sz="4400"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典型例题：动态规划</a:t>
            </a:r>
          </a:p>
        </p:txBody>
      </p:sp>
    </p:spTree>
    <p:extLst>
      <p:ext uri="{BB962C8B-B14F-4D97-AF65-F5344CB8AC3E}">
        <p14:creationId xmlns:p14="http://schemas.microsoft.com/office/powerpoint/2010/main" val="3545474578"/>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58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p:txBody>
          <a:bodyPr/>
          <a:lstStyle/>
          <a:p>
            <a:fld id="{07BEB045-2B6C-4812-9BFA-48E396F9A146}" type="slidenum">
              <a:rPr lang="en-US" altLang="zh-CN"/>
              <a:pPr/>
              <a:t>17</a:t>
            </a:fld>
            <a:endParaRPr lang="en-US" altLang="zh-CN"/>
          </a:p>
        </p:txBody>
      </p:sp>
      <p:sp>
        <p:nvSpPr>
          <p:cNvPr id="336899" name="Rectangle 3"/>
          <p:cNvSpPr>
            <a:spLocks noGrp="1" noChangeArrowheads="1"/>
          </p:cNvSpPr>
          <p:nvPr>
            <p:ph type="body" idx="1"/>
          </p:nvPr>
        </p:nvSpPr>
        <p:spPr>
          <a:xfrm>
            <a:off x="1981200" y="981076"/>
            <a:ext cx="8229600" cy="4886325"/>
          </a:xfrm>
        </p:spPr>
        <p:txBody>
          <a:bodyPr/>
          <a:lstStyle/>
          <a:p>
            <a:pPr marL="0" indent="0">
              <a:lnSpc>
                <a:spcPct val="120000"/>
              </a:lnSpc>
              <a:buNone/>
            </a:pPr>
            <a:r>
              <a:rPr lang="zh-CN" altLang="en-US" sz="2400" b="1" dirty="0"/>
              <a:t>动态规划算法的基本要素</a:t>
            </a:r>
          </a:p>
          <a:p>
            <a:pPr>
              <a:lnSpc>
                <a:spcPct val="120000"/>
              </a:lnSpc>
              <a:buFont typeface="Symbol" panose="05050102010706020507" pitchFamily="18" charset="2"/>
              <a:buChar char="·"/>
            </a:pPr>
            <a:r>
              <a:rPr lang="zh-CN" altLang="en-US" sz="1900" dirty="0"/>
              <a:t>（</a:t>
            </a:r>
            <a:r>
              <a:rPr lang="en-US" altLang="zh-CN" sz="1900" dirty="0"/>
              <a:t>1</a:t>
            </a:r>
            <a:r>
              <a:rPr lang="zh-CN" altLang="en-US" sz="1900" dirty="0"/>
              <a:t>）最优子结构性质</a:t>
            </a:r>
          </a:p>
          <a:p>
            <a:pPr>
              <a:lnSpc>
                <a:spcPct val="120000"/>
              </a:lnSpc>
              <a:buFont typeface="Symbol" panose="05050102010706020507" pitchFamily="18" charset="2"/>
              <a:buChar char="·"/>
            </a:pPr>
            <a:r>
              <a:rPr lang="zh-CN" altLang="en-US" sz="1900" dirty="0"/>
              <a:t>（</a:t>
            </a:r>
            <a:r>
              <a:rPr lang="en-US" altLang="zh-CN" sz="1900" dirty="0"/>
              <a:t>2</a:t>
            </a:r>
            <a:r>
              <a:rPr lang="zh-CN" altLang="en-US" sz="1900" dirty="0"/>
              <a:t>）重叠子问题性质（子问题不是互相独立的）</a:t>
            </a:r>
            <a:endParaRPr lang="zh-CN" altLang="en-US" sz="1900" b="1" dirty="0">
              <a:sym typeface="Symbol" panose="05050102010706020507" pitchFamily="18" charset="2"/>
            </a:endParaRPr>
          </a:p>
          <a:p>
            <a:pPr marL="0" indent="0">
              <a:lnSpc>
                <a:spcPct val="120000"/>
              </a:lnSpc>
              <a:buNone/>
            </a:pPr>
            <a:r>
              <a:rPr lang="zh-CN" altLang="en-US" sz="2400" b="1" dirty="0"/>
              <a:t>设计动态规划算法的步骤。</a:t>
            </a:r>
          </a:p>
          <a:p>
            <a:pPr>
              <a:lnSpc>
                <a:spcPct val="120000"/>
              </a:lnSpc>
              <a:buFont typeface="Symbol" panose="05050102010706020507" pitchFamily="18" charset="2"/>
              <a:buChar char="·"/>
            </a:pPr>
            <a:r>
              <a:rPr lang="en-US" altLang="zh-CN" sz="1900" dirty="0"/>
              <a:t>(1)</a:t>
            </a:r>
            <a:r>
              <a:rPr lang="zh-CN" altLang="en-US" sz="1900" dirty="0"/>
              <a:t>找出最优解的性质，并刻划其结构特征。</a:t>
            </a:r>
          </a:p>
          <a:p>
            <a:pPr>
              <a:lnSpc>
                <a:spcPct val="120000"/>
              </a:lnSpc>
              <a:buFont typeface="Symbol" panose="05050102010706020507" pitchFamily="18" charset="2"/>
              <a:buChar char="·"/>
            </a:pPr>
            <a:r>
              <a:rPr lang="en-US" altLang="zh-CN" sz="1900" dirty="0"/>
              <a:t>(2)</a:t>
            </a:r>
            <a:r>
              <a:rPr lang="zh-CN" altLang="en-US" sz="1900" dirty="0"/>
              <a:t>递归地定义最优值。</a:t>
            </a:r>
          </a:p>
          <a:p>
            <a:pPr>
              <a:lnSpc>
                <a:spcPct val="120000"/>
              </a:lnSpc>
              <a:buFont typeface="Symbol" panose="05050102010706020507" pitchFamily="18" charset="2"/>
              <a:buChar char="·"/>
            </a:pPr>
            <a:r>
              <a:rPr lang="en-US" altLang="zh-CN" sz="1900" dirty="0"/>
              <a:t>(3)</a:t>
            </a:r>
            <a:r>
              <a:rPr lang="zh-CN" altLang="en-US" sz="1900" dirty="0"/>
              <a:t>以自底向上的方式计算出最优值。</a:t>
            </a:r>
          </a:p>
          <a:p>
            <a:pPr>
              <a:lnSpc>
                <a:spcPct val="120000"/>
              </a:lnSpc>
              <a:buFont typeface="Symbol" panose="05050102010706020507" pitchFamily="18" charset="2"/>
              <a:buChar char="·"/>
            </a:pPr>
            <a:r>
              <a:rPr lang="en-US" altLang="zh-CN" sz="1900" dirty="0"/>
              <a:t>(4)</a:t>
            </a:r>
            <a:r>
              <a:rPr lang="zh-CN" altLang="en-US" sz="1900" dirty="0"/>
              <a:t>根据计算最优值时得到的信息，构造最优解。</a:t>
            </a:r>
          </a:p>
        </p:txBody>
      </p:sp>
      <p:sp>
        <p:nvSpPr>
          <p:cNvPr id="2" name="矩形 1"/>
          <p:cNvSpPr/>
          <p:nvPr/>
        </p:nvSpPr>
        <p:spPr>
          <a:xfrm>
            <a:off x="2211977" y="5266821"/>
            <a:ext cx="6096000" cy="1089529"/>
          </a:xfrm>
          <a:prstGeom prst="rect">
            <a:avLst/>
          </a:prstGeom>
        </p:spPr>
        <p:txBody>
          <a:bodyPr>
            <a:spAutoFit/>
          </a:bodyPr>
          <a:lstStyle/>
          <a:p>
            <a:pPr>
              <a:lnSpc>
                <a:spcPct val="120000"/>
              </a:lnSpc>
            </a:pPr>
            <a:r>
              <a:rPr lang="zh-CN" altLang="en-US" b="1" i="1" dirty="0">
                <a:solidFill>
                  <a:srgbClr val="CC0000"/>
                </a:solidFill>
                <a:latin typeface="楷体_GB2312" pitchFamily="49" charset="-122"/>
                <a:ea typeface="楷体_GB2312" pitchFamily="49" charset="-122"/>
              </a:rPr>
              <a:t>多阶段过程的决策序列应当具有性质：</a:t>
            </a:r>
          </a:p>
          <a:p>
            <a:pPr>
              <a:lnSpc>
                <a:spcPct val="120000"/>
              </a:lnSpc>
            </a:pPr>
            <a:r>
              <a:rPr lang="zh-CN" altLang="en-US" b="1" i="1" dirty="0">
                <a:solidFill>
                  <a:srgbClr val="CC0000"/>
                </a:solidFill>
                <a:latin typeface="楷体_GB2312" pitchFamily="49" charset="-122"/>
                <a:ea typeface="楷体_GB2312" pitchFamily="49" charset="-122"/>
              </a:rPr>
              <a:t>    无论过程的初始状态和初始决策是什么，其余决策都必须相对于初始决策所产生的状态构成一个最优决策序列。</a:t>
            </a:r>
          </a:p>
        </p:txBody>
      </p:sp>
    </p:spTree>
    <p:extLst>
      <p:ext uri="{BB962C8B-B14F-4D97-AF65-F5344CB8AC3E}">
        <p14:creationId xmlns:p14="http://schemas.microsoft.com/office/powerpoint/2010/main" val="20364714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5"/>
          <p:cNvSpPr>
            <a:spLocks noGrp="1"/>
          </p:cNvSpPr>
          <p:nvPr>
            <p:ph type="sldNum" sz="quarter" idx="12"/>
          </p:nvPr>
        </p:nvSpPr>
        <p:spPr/>
        <p:txBody>
          <a:bodyPr/>
          <a:lstStyle/>
          <a:p>
            <a:pPr fontAlgn="base">
              <a:spcBef>
                <a:spcPct val="0"/>
              </a:spcBef>
              <a:spcAft>
                <a:spcPct val="0"/>
              </a:spcAft>
            </a:pPr>
            <a:fld id="{575C57AD-E3FF-4BE2-A6E4-3D206BA55929}" type="slidenum">
              <a:rPr lang="en-US" altLang="zh-CN">
                <a:solidFill>
                  <a:srgbClr val="000000"/>
                </a:solidFill>
                <a:latin typeface="Garamond"/>
                <a:ea typeface="宋体" panose="02010600030101010101" pitchFamily="2" charset="-122"/>
              </a:rPr>
              <a:pPr fontAlgn="base">
                <a:spcBef>
                  <a:spcPct val="0"/>
                </a:spcBef>
                <a:spcAft>
                  <a:spcPct val="0"/>
                </a:spcAft>
              </a:pPr>
              <a:t>18</a:t>
            </a:fld>
            <a:endParaRPr lang="en-US" altLang="zh-CN">
              <a:solidFill>
                <a:srgbClr val="000000"/>
              </a:solidFill>
              <a:latin typeface="Garamond"/>
              <a:ea typeface="宋体" panose="02010600030101010101" pitchFamily="2" charset="-122"/>
            </a:endParaRPr>
          </a:p>
        </p:txBody>
      </p:sp>
      <p:sp>
        <p:nvSpPr>
          <p:cNvPr id="350276" name="Rectangle 68"/>
          <p:cNvSpPr>
            <a:spLocks noChangeArrowheads="1"/>
          </p:cNvSpPr>
          <p:nvPr/>
        </p:nvSpPr>
        <p:spPr bwMode="auto">
          <a:xfrm>
            <a:off x="2300289" y="2823905"/>
            <a:ext cx="8097745" cy="3282176"/>
          </a:xfrm>
          <a:prstGeom prst="rect">
            <a:avLst/>
          </a:prstGeom>
          <a:solidFill>
            <a:srgbClr val="DDDDDD"/>
          </a:solidFill>
          <a:ln w="6350">
            <a:solidFill>
              <a:srgbClr val="00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10" name="Rectangle 2"/>
          <p:cNvSpPr>
            <a:spLocks noGrp="1" noChangeArrowheads="1"/>
          </p:cNvSpPr>
          <p:nvPr>
            <p:ph type="title"/>
          </p:nvPr>
        </p:nvSpPr>
        <p:spPr>
          <a:xfrm>
            <a:off x="1981200" y="277814"/>
            <a:ext cx="8229600" cy="630237"/>
          </a:xfrm>
        </p:spPr>
        <p:txBody>
          <a:bodyPr/>
          <a:lstStyle/>
          <a:p>
            <a:r>
              <a:rPr lang="zh-CN" altLang="en-US" sz="3000" b="1" dirty="0">
                <a:ea typeface="黑体" panose="02010609060101010101" pitchFamily="49" charset="-122"/>
              </a:rPr>
              <a:t>多段图问题</a:t>
            </a:r>
          </a:p>
        </p:txBody>
      </p:sp>
      <p:sp>
        <p:nvSpPr>
          <p:cNvPr id="350211" name="Rectangle 3"/>
          <p:cNvSpPr>
            <a:spLocks noGrp="1" noChangeArrowheads="1"/>
          </p:cNvSpPr>
          <p:nvPr>
            <p:ph type="body" idx="1"/>
          </p:nvPr>
        </p:nvSpPr>
        <p:spPr>
          <a:xfrm>
            <a:off x="1981200" y="908050"/>
            <a:ext cx="8229600" cy="2376488"/>
          </a:xfrm>
        </p:spPr>
        <p:txBody>
          <a:bodyPr/>
          <a:lstStyle/>
          <a:p>
            <a:pPr>
              <a:lnSpc>
                <a:spcPct val="120000"/>
              </a:lnSpc>
            </a:pPr>
            <a:r>
              <a:rPr lang="zh-CN" altLang="en-US" sz="2400"/>
              <a:t>设</a:t>
            </a:r>
            <a:r>
              <a:rPr lang="en-US" altLang="zh-CN" sz="2400"/>
              <a:t>G=(V,E)</a:t>
            </a:r>
            <a:r>
              <a:rPr lang="zh-CN" altLang="en-US" sz="2400"/>
              <a:t>是一个赋权有向图，其顶点集</a:t>
            </a:r>
            <a:r>
              <a:rPr lang="en-US" altLang="zh-CN" sz="2400"/>
              <a:t>V</a:t>
            </a:r>
            <a:r>
              <a:rPr lang="zh-CN" altLang="en-US" sz="2400"/>
              <a:t>被划分成</a:t>
            </a:r>
            <a:r>
              <a:rPr lang="en-US" altLang="zh-CN" sz="2400"/>
              <a:t>k&gt;2</a:t>
            </a:r>
            <a:r>
              <a:rPr lang="zh-CN" altLang="en-US" sz="2400"/>
              <a:t>个不相交的子集</a:t>
            </a:r>
            <a:r>
              <a:rPr lang="en-US" altLang="zh-CN" sz="2400"/>
              <a:t>V</a:t>
            </a:r>
            <a:r>
              <a:rPr lang="en-US" altLang="zh-CN" sz="2400" baseline="-10000"/>
              <a:t>i</a:t>
            </a:r>
            <a:r>
              <a:rPr lang="zh-CN" altLang="en-US" sz="2400"/>
              <a:t>，</a:t>
            </a:r>
            <a:r>
              <a:rPr lang="en-US" altLang="zh-CN" sz="2400"/>
              <a:t>1</a:t>
            </a:r>
            <a:r>
              <a:rPr lang="en-US" altLang="zh-CN" sz="2400">
                <a:cs typeface="Arial" panose="020B0604020202020204" pitchFamily="34" charset="0"/>
              </a:rPr>
              <a:t>≤</a:t>
            </a:r>
            <a:r>
              <a:rPr lang="en-US" altLang="zh-CN" sz="2400"/>
              <a:t>i</a:t>
            </a:r>
            <a:r>
              <a:rPr lang="en-US" altLang="zh-CN" sz="2400">
                <a:cs typeface="Arial" panose="020B0604020202020204" pitchFamily="34" charset="0"/>
              </a:rPr>
              <a:t>≤</a:t>
            </a:r>
            <a:r>
              <a:rPr lang="en-US" altLang="zh-CN" sz="2400"/>
              <a:t>k</a:t>
            </a:r>
            <a:r>
              <a:rPr lang="zh-CN" altLang="en-US" sz="2400"/>
              <a:t>，其中</a:t>
            </a:r>
            <a:r>
              <a:rPr lang="en-US" altLang="zh-CN" sz="2400"/>
              <a:t>V</a:t>
            </a:r>
            <a:r>
              <a:rPr lang="en-US" altLang="zh-CN" sz="2400" baseline="-10000"/>
              <a:t>1</a:t>
            </a:r>
            <a:r>
              <a:rPr lang="zh-CN" altLang="en-US" sz="2400"/>
              <a:t>和</a:t>
            </a:r>
            <a:r>
              <a:rPr lang="en-US" altLang="zh-CN" sz="2400"/>
              <a:t>V</a:t>
            </a:r>
            <a:r>
              <a:rPr lang="en-US" altLang="zh-CN" sz="2400" baseline="-10000"/>
              <a:t>k</a:t>
            </a:r>
            <a:r>
              <a:rPr lang="zh-CN" altLang="en-US" sz="2400"/>
              <a:t>分别只有一个结点</a:t>
            </a:r>
            <a:r>
              <a:rPr lang="en-US" altLang="zh-CN" sz="2400"/>
              <a:t>s(</a:t>
            </a:r>
            <a:r>
              <a:rPr lang="zh-CN" altLang="en-US" sz="2400"/>
              <a:t>源点</a:t>
            </a:r>
            <a:r>
              <a:rPr lang="en-US" altLang="zh-CN" sz="2400"/>
              <a:t>)</a:t>
            </a:r>
            <a:r>
              <a:rPr lang="zh-CN" altLang="en-US" sz="2400"/>
              <a:t>和</a:t>
            </a:r>
            <a:r>
              <a:rPr lang="en-US" altLang="zh-CN" sz="2400"/>
              <a:t>t(</a:t>
            </a:r>
            <a:r>
              <a:rPr lang="zh-CN" altLang="en-US" sz="2400"/>
              <a:t>汇点</a:t>
            </a:r>
            <a:r>
              <a:rPr lang="en-US" altLang="zh-CN" sz="2400"/>
              <a:t>)</a:t>
            </a:r>
            <a:r>
              <a:rPr lang="zh-CN" altLang="en-US" sz="2400"/>
              <a:t>。图中所有的边</a:t>
            </a:r>
            <a:r>
              <a:rPr lang="en-US" altLang="zh-CN" sz="2400"/>
              <a:t>(u,v)</a:t>
            </a:r>
            <a:r>
              <a:rPr lang="zh-CN" altLang="en-US" sz="2400"/>
              <a:t>的始点和终点都在相邻的两个子集</a:t>
            </a:r>
            <a:r>
              <a:rPr lang="en-US" altLang="zh-CN" sz="2400"/>
              <a:t>V</a:t>
            </a:r>
            <a:r>
              <a:rPr lang="en-US" altLang="zh-CN" sz="2400" baseline="-10000"/>
              <a:t>i</a:t>
            </a:r>
            <a:r>
              <a:rPr lang="zh-CN" altLang="en-US" sz="2400"/>
              <a:t>和</a:t>
            </a:r>
            <a:r>
              <a:rPr lang="en-US" altLang="zh-CN" sz="2400"/>
              <a:t>V</a:t>
            </a:r>
            <a:r>
              <a:rPr lang="en-US" altLang="zh-CN" sz="2400" baseline="-10000"/>
              <a:t>i+1</a:t>
            </a:r>
            <a:r>
              <a:rPr lang="zh-CN" altLang="en-US" sz="2400"/>
              <a:t>中：</a:t>
            </a:r>
            <a:r>
              <a:rPr lang="en-US" altLang="zh-CN" sz="2400"/>
              <a:t>u</a:t>
            </a:r>
            <a:r>
              <a:rPr lang="en-US" altLang="zh-CN" sz="2400">
                <a:latin typeface="宋体" panose="02010600030101010101" pitchFamily="2" charset="-122"/>
              </a:rPr>
              <a:t>∈</a:t>
            </a:r>
            <a:r>
              <a:rPr lang="en-US" altLang="zh-CN" sz="2400"/>
              <a:t>V</a:t>
            </a:r>
            <a:r>
              <a:rPr lang="en-US" altLang="zh-CN" sz="2400" baseline="-10000"/>
              <a:t>i</a:t>
            </a:r>
            <a:r>
              <a:rPr lang="en-US" altLang="zh-CN" sz="2400"/>
              <a:t>,v</a:t>
            </a:r>
            <a:r>
              <a:rPr lang="en-US" altLang="zh-CN" sz="2400">
                <a:latin typeface="宋体" panose="02010600030101010101" pitchFamily="2" charset="-122"/>
              </a:rPr>
              <a:t>∈</a:t>
            </a:r>
            <a:r>
              <a:rPr lang="en-US" altLang="zh-CN" sz="2400"/>
              <a:t>V</a:t>
            </a:r>
            <a:r>
              <a:rPr lang="en-US" altLang="zh-CN" sz="2400" baseline="-10000"/>
              <a:t>i+1</a:t>
            </a:r>
            <a:r>
              <a:rPr lang="zh-CN" altLang="en-US" sz="2400"/>
              <a:t>，如图所示。</a:t>
            </a:r>
          </a:p>
        </p:txBody>
      </p:sp>
      <p:sp>
        <p:nvSpPr>
          <p:cNvPr id="350212" name="Oval 4"/>
          <p:cNvSpPr>
            <a:spLocks noChangeArrowheads="1"/>
          </p:cNvSpPr>
          <p:nvPr/>
        </p:nvSpPr>
        <p:spPr bwMode="auto">
          <a:xfrm>
            <a:off x="2782889" y="4572000"/>
            <a:ext cx="287337" cy="287338"/>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1</a:t>
            </a:r>
          </a:p>
        </p:txBody>
      </p:sp>
      <p:sp>
        <p:nvSpPr>
          <p:cNvPr id="350214" name="Oval 6"/>
          <p:cNvSpPr>
            <a:spLocks noChangeArrowheads="1"/>
          </p:cNvSpPr>
          <p:nvPr/>
        </p:nvSpPr>
        <p:spPr bwMode="auto">
          <a:xfrm>
            <a:off x="4367214" y="3419475"/>
            <a:ext cx="287337" cy="287338"/>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2</a:t>
            </a:r>
          </a:p>
        </p:txBody>
      </p:sp>
      <p:sp>
        <p:nvSpPr>
          <p:cNvPr id="350215" name="Oval 7"/>
          <p:cNvSpPr>
            <a:spLocks noChangeArrowheads="1"/>
          </p:cNvSpPr>
          <p:nvPr/>
        </p:nvSpPr>
        <p:spPr bwMode="auto">
          <a:xfrm>
            <a:off x="4367214" y="4213225"/>
            <a:ext cx="287337" cy="287338"/>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3</a:t>
            </a:r>
          </a:p>
        </p:txBody>
      </p:sp>
      <p:sp>
        <p:nvSpPr>
          <p:cNvPr id="350216" name="Oval 8"/>
          <p:cNvSpPr>
            <a:spLocks noChangeArrowheads="1"/>
          </p:cNvSpPr>
          <p:nvPr/>
        </p:nvSpPr>
        <p:spPr bwMode="auto">
          <a:xfrm>
            <a:off x="4367214" y="4932364"/>
            <a:ext cx="287337" cy="287337"/>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4</a:t>
            </a:r>
          </a:p>
        </p:txBody>
      </p:sp>
      <p:sp>
        <p:nvSpPr>
          <p:cNvPr id="350217" name="Oval 9"/>
          <p:cNvSpPr>
            <a:spLocks noChangeArrowheads="1"/>
          </p:cNvSpPr>
          <p:nvPr/>
        </p:nvSpPr>
        <p:spPr bwMode="auto">
          <a:xfrm>
            <a:off x="4367214" y="5653089"/>
            <a:ext cx="287337" cy="287337"/>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5</a:t>
            </a:r>
          </a:p>
        </p:txBody>
      </p:sp>
      <p:sp>
        <p:nvSpPr>
          <p:cNvPr id="350218" name="Oval 10"/>
          <p:cNvSpPr>
            <a:spLocks noChangeArrowheads="1"/>
          </p:cNvSpPr>
          <p:nvPr/>
        </p:nvSpPr>
        <p:spPr bwMode="auto">
          <a:xfrm>
            <a:off x="5878514" y="3851275"/>
            <a:ext cx="287337" cy="287338"/>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6</a:t>
            </a:r>
          </a:p>
        </p:txBody>
      </p:sp>
      <p:sp>
        <p:nvSpPr>
          <p:cNvPr id="350219" name="Oval 11"/>
          <p:cNvSpPr>
            <a:spLocks noChangeArrowheads="1"/>
          </p:cNvSpPr>
          <p:nvPr/>
        </p:nvSpPr>
        <p:spPr bwMode="auto">
          <a:xfrm>
            <a:off x="5878514" y="4570414"/>
            <a:ext cx="287337" cy="287337"/>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7</a:t>
            </a:r>
          </a:p>
        </p:txBody>
      </p:sp>
      <p:sp>
        <p:nvSpPr>
          <p:cNvPr id="350220" name="Oval 12"/>
          <p:cNvSpPr>
            <a:spLocks noChangeArrowheads="1"/>
          </p:cNvSpPr>
          <p:nvPr/>
        </p:nvSpPr>
        <p:spPr bwMode="auto">
          <a:xfrm>
            <a:off x="5878514" y="5291139"/>
            <a:ext cx="287337" cy="287337"/>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8</a:t>
            </a:r>
          </a:p>
        </p:txBody>
      </p:sp>
      <p:sp>
        <p:nvSpPr>
          <p:cNvPr id="350221" name="Oval 13"/>
          <p:cNvSpPr>
            <a:spLocks noChangeArrowheads="1"/>
          </p:cNvSpPr>
          <p:nvPr/>
        </p:nvSpPr>
        <p:spPr bwMode="auto">
          <a:xfrm>
            <a:off x="7750175" y="3851275"/>
            <a:ext cx="287338" cy="287338"/>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b="1">
                <a:solidFill>
                  <a:srgbClr val="000000"/>
                </a:solidFill>
                <a:latin typeface="Arial" panose="020B0604020202020204" pitchFamily="34" charset="0"/>
                <a:ea typeface="宋体" panose="02010600030101010101" pitchFamily="2" charset="-122"/>
              </a:rPr>
              <a:t>9</a:t>
            </a:r>
          </a:p>
        </p:txBody>
      </p:sp>
      <p:sp>
        <p:nvSpPr>
          <p:cNvPr id="350222" name="Oval 14"/>
          <p:cNvSpPr>
            <a:spLocks noChangeArrowheads="1"/>
          </p:cNvSpPr>
          <p:nvPr/>
        </p:nvSpPr>
        <p:spPr bwMode="auto">
          <a:xfrm>
            <a:off x="7750175" y="4570414"/>
            <a:ext cx="287338" cy="287337"/>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sz="1400" b="1">
                <a:solidFill>
                  <a:srgbClr val="000000"/>
                </a:solidFill>
                <a:latin typeface="Arial" panose="020B0604020202020204" pitchFamily="34" charset="0"/>
                <a:ea typeface="宋体" panose="02010600030101010101" pitchFamily="2" charset="-122"/>
              </a:rPr>
              <a:t>10</a:t>
            </a:r>
          </a:p>
        </p:txBody>
      </p:sp>
      <p:sp>
        <p:nvSpPr>
          <p:cNvPr id="350223" name="Oval 15"/>
          <p:cNvSpPr>
            <a:spLocks noChangeArrowheads="1"/>
          </p:cNvSpPr>
          <p:nvPr/>
        </p:nvSpPr>
        <p:spPr bwMode="auto">
          <a:xfrm>
            <a:off x="7750175" y="5291139"/>
            <a:ext cx="287338" cy="287337"/>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sz="1400" b="1">
                <a:solidFill>
                  <a:srgbClr val="000000"/>
                </a:solidFill>
                <a:latin typeface="Arial" panose="020B0604020202020204" pitchFamily="34" charset="0"/>
                <a:ea typeface="宋体" panose="02010600030101010101" pitchFamily="2" charset="-122"/>
              </a:rPr>
              <a:t>11</a:t>
            </a:r>
          </a:p>
        </p:txBody>
      </p:sp>
      <p:sp>
        <p:nvSpPr>
          <p:cNvPr id="350224" name="Oval 16"/>
          <p:cNvSpPr>
            <a:spLocks noChangeArrowheads="1"/>
          </p:cNvSpPr>
          <p:nvPr/>
        </p:nvSpPr>
        <p:spPr bwMode="auto">
          <a:xfrm>
            <a:off x="9263064" y="4572000"/>
            <a:ext cx="287337" cy="287338"/>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nchor="ctr"/>
          <a:lstStyle/>
          <a:p>
            <a:pPr algn="ctr" fontAlgn="base">
              <a:spcBef>
                <a:spcPct val="0"/>
              </a:spcBef>
              <a:spcAft>
                <a:spcPct val="0"/>
              </a:spcAft>
            </a:pPr>
            <a:r>
              <a:rPr lang="en-US" altLang="zh-CN" sz="1400" b="1">
                <a:solidFill>
                  <a:srgbClr val="000000"/>
                </a:solidFill>
                <a:latin typeface="Arial" panose="020B0604020202020204" pitchFamily="34" charset="0"/>
                <a:ea typeface="宋体" panose="02010600030101010101" pitchFamily="2" charset="-122"/>
              </a:rPr>
              <a:t>12</a:t>
            </a:r>
          </a:p>
        </p:txBody>
      </p:sp>
      <p:sp>
        <p:nvSpPr>
          <p:cNvPr id="350225" name="Line 17"/>
          <p:cNvSpPr>
            <a:spLocks noChangeShapeType="1"/>
          </p:cNvSpPr>
          <p:nvPr/>
        </p:nvSpPr>
        <p:spPr bwMode="auto">
          <a:xfrm flipV="1">
            <a:off x="2998789" y="3563938"/>
            <a:ext cx="1366837" cy="1008062"/>
          </a:xfrm>
          <a:prstGeom prst="line">
            <a:avLst/>
          </a:prstGeom>
          <a:noFill/>
          <a:ln w="127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ln>
                <a:solidFill>
                  <a:srgbClr val="FF0000"/>
                </a:solidFill>
              </a:ln>
              <a:solidFill>
                <a:srgbClr val="000000"/>
              </a:solidFill>
              <a:latin typeface="Arial" panose="020B0604020202020204" pitchFamily="34" charset="0"/>
              <a:ea typeface="宋体" panose="02010600030101010101" pitchFamily="2" charset="-122"/>
            </a:endParaRPr>
          </a:p>
        </p:txBody>
      </p:sp>
      <p:sp>
        <p:nvSpPr>
          <p:cNvPr id="350226" name="Line 18"/>
          <p:cNvSpPr>
            <a:spLocks noChangeShapeType="1"/>
          </p:cNvSpPr>
          <p:nvPr/>
        </p:nvSpPr>
        <p:spPr bwMode="auto">
          <a:xfrm flipV="1">
            <a:off x="3070225" y="4356100"/>
            <a:ext cx="1295400" cy="287338"/>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27" name="Line 19"/>
          <p:cNvSpPr>
            <a:spLocks noChangeShapeType="1"/>
          </p:cNvSpPr>
          <p:nvPr/>
        </p:nvSpPr>
        <p:spPr bwMode="auto">
          <a:xfrm>
            <a:off x="3070225" y="4716463"/>
            <a:ext cx="1295400" cy="36036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28" name="Line 20"/>
          <p:cNvSpPr>
            <a:spLocks noChangeShapeType="1"/>
          </p:cNvSpPr>
          <p:nvPr/>
        </p:nvSpPr>
        <p:spPr bwMode="auto">
          <a:xfrm>
            <a:off x="2998789" y="4859339"/>
            <a:ext cx="1366837" cy="86518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29" name="Line 21"/>
          <p:cNvSpPr>
            <a:spLocks noChangeShapeType="1"/>
          </p:cNvSpPr>
          <p:nvPr/>
        </p:nvSpPr>
        <p:spPr bwMode="auto">
          <a:xfrm>
            <a:off x="4654551" y="3563938"/>
            <a:ext cx="1223963" cy="36036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0" name="Line 22"/>
          <p:cNvSpPr>
            <a:spLocks noChangeShapeType="1"/>
          </p:cNvSpPr>
          <p:nvPr/>
        </p:nvSpPr>
        <p:spPr bwMode="auto">
          <a:xfrm>
            <a:off x="4625976" y="3643314"/>
            <a:ext cx="1323975" cy="928687"/>
          </a:xfrm>
          <a:prstGeom prst="line">
            <a:avLst/>
          </a:prstGeom>
          <a:noFill/>
          <a:ln w="127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1" name="Line 23"/>
          <p:cNvSpPr>
            <a:spLocks noChangeShapeType="1"/>
          </p:cNvSpPr>
          <p:nvPr/>
        </p:nvSpPr>
        <p:spPr bwMode="auto">
          <a:xfrm>
            <a:off x="4583113" y="3708401"/>
            <a:ext cx="1295400" cy="165576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2" name="Line 24"/>
          <p:cNvSpPr>
            <a:spLocks noChangeShapeType="1"/>
          </p:cNvSpPr>
          <p:nvPr/>
        </p:nvSpPr>
        <p:spPr bwMode="auto">
          <a:xfrm flipV="1">
            <a:off x="4654551" y="4067175"/>
            <a:ext cx="1223963" cy="217488"/>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3" name="Line 25"/>
          <p:cNvSpPr>
            <a:spLocks noChangeShapeType="1"/>
          </p:cNvSpPr>
          <p:nvPr/>
        </p:nvSpPr>
        <p:spPr bwMode="auto">
          <a:xfrm>
            <a:off x="4654551" y="4394201"/>
            <a:ext cx="1223963" cy="28892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4" name="Line 26"/>
          <p:cNvSpPr>
            <a:spLocks noChangeShapeType="1"/>
          </p:cNvSpPr>
          <p:nvPr/>
        </p:nvSpPr>
        <p:spPr bwMode="auto">
          <a:xfrm>
            <a:off x="4654551" y="5076826"/>
            <a:ext cx="1223963" cy="35877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5" name="Line 27"/>
          <p:cNvSpPr>
            <a:spLocks noChangeShapeType="1"/>
          </p:cNvSpPr>
          <p:nvPr/>
        </p:nvSpPr>
        <p:spPr bwMode="auto">
          <a:xfrm flipV="1">
            <a:off x="4583113" y="4787900"/>
            <a:ext cx="1295400" cy="86360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6" name="Line 28"/>
          <p:cNvSpPr>
            <a:spLocks noChangeShapeType="1"/>
          </p:cNvSpPr>
          <p:nvPr/>
        </p:nvSpPr>
        <p:spPr bwMode="auto">
          <a:xfrm flipV="1">
            <a:off x="4654551" y="5508625"/>
            <a:ext cx="1223963" cy="287338"/>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7" name="Line 29"/>
          <p:cNvSpPr>
            <a:spLocks noChangeShapeType="1"/>
          </p:cNvSpPr>
          <p:nvPr/>
        </p:nvSpPr>
        <p:spPr bwMode="auto">
          <a:xfrm>
            <a:off x="6165851" y="3924300"/>
            <a:ext cx="1584325" cy="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38" name="Line 30"/>
          <p:cNvSpPr>
            <a:spLocks noChangeShapeType="1"/>
          </p:cNvSpPr>
          <p:nvPr/>
        </p:nvSpPr>
        <p:spPr bwMode="auto">
          <a:xfrm>
            <a:off x="6165851" y="4067176"/>
            <a:ext cx="1584325" cy="57626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0" name="Line 32"/>
          <p:cNvSpPr>
            <a:spLocks noChangeShapeType="1"/>
          </p:cNvSpPr>
          <p:nvPr/>
        </p:nvSpPr>
        <p:spPr bwMode="auto">
          <a:xfrm flipV="1">
            <a:off x="6165851" y="4067176"/>
            <a:ext cx="1584325" cy="57626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1" name="Line 33"/>
          <p:cNvSpPr>
            <a:spLocks noChangeShapeType="1"/>
          </p:cNvSpPr>
          <p:nvPr/>
        </p:nvSpPr>
        <p:spPr bwMode="auto">
          <a:xfrm>
            <a:off x="6165851" y="4716463"/>
            <a:ext cx="1584325" cy="0"/>
          </a:xfrm>
          <a:prstGeom prst="line">
            <a:avLst/>
          </a:prstGeom>
          <a:noFill/>
          <a:ln w="127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2" name="Line 34"/>
          <p:cNvSpPr>
            <a:spLocks noChangeShapeType="1"/>
          </p:cNvSpPr>
          <p:nvPr/>
        </p:nvSpPr>
        <p:spPr bwMode="auto">
          <a:xfrm flipV="1">
            <a:off x="6165851" y="4787901"/>
            <a:ext cx="1584325" cy="57626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3" name="Line 35"/>
          <p:cNvSpPr>
            <a:spLocks noChangeShapeType="1"/>
          </p:cNvSpPr>
          <p:nvPr/>
        </p:nvSpPr>
        <p:spPr bwMode="auto">
          <a:xfrm>
            <a:off x="6165851" y="5435600"/>
            <a:ext cx="1584325" cy="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4" name="Line 36"/>
          <p:cNvSpPr>
            <a:spLocks noChangeShapeType="1"/>
          </p:cNvSpPr>
          <p:nvPr/>
        </p:nvSpPr>
        <p:spPr bwMode="auto">
          <a:xfrm>
            <a:off x="8039101" y="4716463"/>
            <a:ext cx="1223963" cy="0"/>
          </a:xfrm>
          <a:prstGeom prst="line">
            <a:avLst/>
          </a:prstGeom>
          <a:noFill/>
          <a:ln w="127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5" name="Line 37"/>
          <p:cNvSpPr>
            <a:spLocks noChangeShapeType="1"/>
          </p:cNvSpPr>
          <p:nvPr/>
        </p:nvSpPr>
        <p:spPr bwMode="auto">
          <a:xfrm>
            <a:off x="8039101" y="3995738"/>
            <a:ext cx="1223963" cy="64770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6" name="Line 38"/>
          <p:cNvSpPr>
            <a:spLocks noChangeShapeType="1"/>
          </p:cNvSpPr>
          <p:nvPr/>
        </p:nvSpPr>
        <p:spPr bwMode="auto">
          <a:xfrm flipV="1">
            <a:off x="8039101" y="4787901"/>
            <a:ext cx="1223963" cy="57626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0247" name="Text Box 39"/>
          <p:cNvSpPr txBox="1">
            <a:spLocks noChangeArrowheads="1"/>
          </p:cNvSpPr>
          <p:nvPr/>
        </p:nvSpPr>
        <p:spPr bwMode="auto">
          <a:xfrm>
            <a:off x="4418013" y="2981325"/>
            <a:ext cx="238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V</a:t>
            </a:r>
            <a:r>
              <a:rPr lang="en-US" altLang="zh-CN" baseline="-10000" dirty="0">
                <a:solidFill>
                  <a:srgbClr val="000000"/>
                </a:solidFill>
                <a:latin typeface="Arial" panose="020B0604020202020204" pitchFamily="34" charset="0"/>
                <a:ea typeface="宋体" panose="02010600030101010101" pitchFamily="2" charset="-122"/>
              </a:rPr>
              <a:t>2</a:t>
            </a:r>
          </a:p>
        </p:txBody>
      </p:sp>
      <p:sp>
        <p:nvSpPr>
          <p:cNvPr id="350248" name="Text Box 40"/>
          <p:cNvSpPr txBox="1">
            <a:spLocks noChangeArrowheads="1"/>
          </p:cNvSpPr>
          <p:nvPr/>
        </p:nvSpPr>
        <p:spPr bwMode="auto">
          <a:xfrm>
            <a:off x="5857875" y="2981326"/>
            <a:ext cx="236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V</a:t>
            </a:r>
            <a:r>
              <a:rPr lang="en-US" altLang="zh-CN" baseline="-10000" dirty="0">
                <a:solidFill>
                  <a:srgbClr val="000000"/>
                </a:solidFill>
                <a:latin typeface="Arial" panose="020B0604020202020204" pitchFamily="34" charset="0"/>
                <a:ea typeface="宋体" panose="02010600030101010101" pitchFamily="2" charset="-122"/>
              </a:rPr>
              <a:t>3</a:t>
            </a:r>
          </a:p>
        </p:txBody>
      </p:sp>
      <p:sp>
        <p:nvSpPr>
          <p:cNvPr id="350249" name="Text Box 41"/>
          <p:cNvSpPr txBox="1">
            <a:spLocks noChangeArrowheads="1"/>
          </p:cNvSpPr>
          <p:nvPr/>
        </p:nvSpPr>
        <p:spPr bwMode="auto">
          <a:xfrm>
            <a:off x="7729538" y="2981325"/>
            <a:ext cx="238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V</a:t>
            </a:r>
            <a:r>
              <a:rPr lang="en-US" altLang="zh-CN" baseline="-10000" dirty="0">
                <a:solidFill>
                  <a:srgbClr val="000000"/>
                </a:solidFill>
                <a:latin typeface="Arial" panose="020B0604020202020204" pitchFamily="34" charset="0"/>
                <a:ea typeface="宋体" panose="02010600030101010101" pitchFamily="2" charset="-122"/>
              </a:rPr>
              <a:t>4</a:t>
            </a:r>
          </a:p>
        </p:txBody>
      </p:sp>
      <p:sp>
        <p:nvSpPr>
          <p:cNvPr id="350250" name="Text Box 42"/>
          <p:cNvSpPr txBox="1">
            <a:spLocks noChangeArrowheads="1"/>
          </p:cNvSpPr>
          <p:nvPr/>
        </p:nvSpPr>
        <p:spPr bwMode="auto">
          <a:xfrm>
            <a:off x="9097963" y="2981325"/>
            <a:ext cx="238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V</a:t>
            </a:r>
            <a:r>
              <a:rPr lang="en-US" altLang="zh-CN" baseline="-10000" dirty="0">
                <a:solidFill>
                  <a:srgbClr val="000000"/>
                </a:solidFill>
                <a:latin typeface="Arial" panose="020B0604020202020204" pitchFamily="34" charset="0"/>
                <a:ea typeface="宋体" panose="02010600030101010101" pitchFamily="2" charset="-122"/>
              </a:rPr>
              <a:t>5</a:t>
            </a:r>
          </a:p>
        </p:txBody>
      </p:sp>
      <p:sp>
        <p:nvSpPr>
          <p:cNvPr id="350251" name="Text Box 43"/>
          <p:cNvSpPr txBox="1">
            <a:spLocks noChangeArrowheads="1"/>
          </p:cNvSpPr>
          <p:nvPr/>
        </p:nvSpPr>
        <p:spPr bwMode="auto">
          <a:xfrm>
            <a:off x="2782888" y="2974975"/>
            <a:ext cx="238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V</a:t>
            </a:r>
            <a:r>
              <a:rPr lang="en-US" altLang="zh-CN" baseline="-10000" dirty="0">
                <a:solidFill>
                  <a:srgbClr val="000000"/>
                </a:solidFill>
                <a:latin typeface="Arial" panose="020B0604020202020204" pitchFamily="34" charset="0"/>
                <a:ea typeface="宋体" panose="02010600030101010101" pitchFamily="2" charset="-122"/>
              </a:rPr>
              <a:t>1</a:t>
            </a:r>
          </a:p>
        </p:txBody>
      </p:sp>
      <p:sp>
        <p:nvSpPr>
          <p:cNvPr id="350252" name="Text Box 44"/>
          <p:cNvSpPr txBox="1">
            <a:spLocks noChangeArrowheads="1"/>
          </p:cNvSpPr>
          <p:nvPr/>
        </p:nvSpPr>
        <p:spPr bwMode="auto">
          <a:xfrm>
            <a:off x="3717926" y="3730625"/>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9</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3" name="Text Box 45"/>
          <p:cNvSpPr txBox="1">
            <a:spLocks noChangeArrowheads="1"/>
          </p:cNvSpPr>
          <p:nvPr/>
        </p:nvSpPr>
        <p:spPr bwMode="auto">
          <a:xfrm>
            <a:off x="3749676" y="5099050"/>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2</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4" name="Text Box 46"/>
          <p:cNvSpPr txBox="1">
            <a:spLocks noChangeArrowheads="1"/>
          </p:cNvSpPr>
          <p:nvPr/>
        </p:nvSpPr>
        <p:spPr bwMode="auto">
          <a:xfrm>
            <a:off x="3794126" y="4235450"/>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7</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5" name="Text Box 47"/>
          <p:cNvSpPr txBox="1">
            <a:spLocks noChangeArrowheads="1"/>
          </p:cNvSpPr>
          <p:nvPr/>
        </p:nvSpPr>
        <p:spPr bwMode="auto">
          <a:xfrm>
            <a:off x="3862388" y="466725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3</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6" name="Text Box 48"/>
          <p:cNvSpPr txBox="1">
            <a:spLocks noChangeArrowheads="1"/>
          </p:cNvSpPr>
          <p:nvPr/>
        </p:nvSpPr>
        <p:spPr bwMode="auto">
          <a:xfrm>
            <a:off x="5230813" y="349250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4</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7" name="Text Box 49"/>
          <p:cNvSpPr txBox="1">
            <a:spLocks noChangeArrowheads="1"/>
          </p:cNvSpPr>
          <p:nvPr/>
        </p:nvSpPr>
        <p:spPr bwMode="auto">
          <a:xfrm>
            <a:off x="5507038" y="387350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2</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8" name="Text Box 50"/>
          <p:cNvSpPr txBox="1">
            <a:spLocks noChangeArrowheads="1"/>
          </p:cNvSpPr>
          <p:nvPr/>
        </p:nvSpPr>
        <p:spPr bwMode="auto">
          <a:xfrm>
            <a:off x="5446713" y="4643438"/>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1</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59" name="Text Box 51"/>
          <p:cNvSpPr txBox="1">
            <a:spLocks noChangeArrowheads="1"/>
          </p:cNvSpPr>
          <p:nvPr/>
        </p:nvSpPr>
        <p:spPr bwMode="auto">
          <a:xfrm>
            <a:off x="4891088" y="440690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7</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0" name="Text Box 52"/>
          <p:cNvSpPr txBox="1">
            <a:spLocks noChangeArrowheads="1"/>
          </p:cNvSpPr>
          <p:nvPr/>
        </p:nvSpPr>
        <p:spPr bwMode="auto">
          <a:xfrm>
            <a:off x="5192713" y="561340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8</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1" name="Text Box 53"/>
          <p:cNvSpPr txBox="1">
            <a:spLocks noChangeArrowheads="1"/>
          </p:cNvSpPr>
          <p:nvPr/>
        </p:nvSpPr>
        <p:spPr bwMode="auto">
          <a:xfrm>
            <a:off x="4870450" y="4932363"/>
            <a:ext cx="2162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11</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2" name="Text Box 54"/>
          <p:cNvSpPr txBox="1">
            <a:spLocks noChangeArrowheads="1"/>
          </p:cNvSpPr>
          <p:nvPr/>
        </p:nvSpPr>
        <p:spPr bwMode="auto">
          <a:xfrm>
            <a:off x="5662613" y="414020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2</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3" name="Text Box 55"/>
          <p:cNvSpPr txBox="1">
            <a:spLocks noChangeArrowheads="1"/>
          </p:cNvSpPr>
          <p:nvPr/>
        </p:nvSpPr>
        <p:spPr bwMode="auto">
          <a:xfrm>
            <a:off x="4725988" y="5292725"/>
            <a:ext cx="2162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dirty="0">
                <a:solidFill>
                  <a:srgbClr val="000000"/>
                </a:solidFill>
                <a:latin typeface="Arial" panose="020B0604020202020204" pitchFamily="34" charset="0"/>
                <a:ea typeface="宋体" panose="02010600030101010101" pitchFamily="2" charset="-122"/>
              </a:rPr>
              <a:t>11</a:t>
            </a:r>
            <a:endParaRPr lang="en-US" altLang="zh-CN" sz="1600" b="1" baseline="-10000" dirty="0">
              <a:solidFill>
                <a:srgbClr val="000000"/>
              </a:solidFill>
              <a:latin typeface="Arial" panose="020B0604020202020204" pitchFamily="34" charset="0"/>
              <a:ea typeface="宋体" panose="02010600030101010101" pitchFamily="2" charset="-122"/>
            </a:endParaRPr>
          </a:p>
        </p:txBody>
      </p:sp>
      <p:sp>
        <p:nvSpPr>
          <p:cNvPr id="350264" name="Text Box 56"/>
          <p:cNvSpPr txBox="1">
            <a:spLocks noChangeArrowheads="1"/>
          </p:cNvSpPr>
          <p:nvPr/>
        </p:nvSpPr>
        <p:spPr bwMode="auto">
          <a:xfrm>
            <a:off x="6886576" y="4500563"/>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3</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5" name="Text Box 57"/>
          <p:cNvSpPr txBox="1">
            <a:spLocks noChangeArrowheads="1"/>
          </p:cNvSpPr>
          <p:nvPr/>
        </p:nvSpPr>
        <p:spPr bwMode="auto">
          <a:xfrm>
            <a:off x="6569076" y="4945063"/>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5</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6" name="Text Box 58"/>
          <p:cNvSpPr txBox="1">
            <a:spLocks noChangeArrowheads="1"/>
          </p:cNvSpPr>
          <p:nvPr/>
        </p:nvSpPr>
        <p:spPr bwMode="auto">
          <a:xfrm>
            <a:off x="7013576" y="5186363"/>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6</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7" name="Text Box 59"/>
          <p:cNvSpPr txBox="1">
            <a:spLocks noChangeArrowheads="1"/>
          </p:cNvSpPr>
          <p:nvPr/>
        </p:nvSpPr>
        <p:spPr bwMode="auto">
          <a:xfrm>
            <a:off x="6886576" y="3635375"/>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6</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8" name="Text Box 60"/>
          <p:cNvSpPr txBox="1">
            <a:spLocks noChangeArrowheads="1"/>
          </p:cNvSpPr>
          <p:nvPr/>
        </p:nvSpPr>
        <p:spPr bwMode="auto">
          <a:xfrm>
            <a:off x="6599238" y="3995738"/>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5</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69" name="Text Box 61"/>
          <p:cNvSpPr txBox="1">
            <a:spLocks noChangeArrowheads="1"/>
          </p:cNvSpPr>
          <p:nvPr/>
        </p:nvSpPr>
        <p:spPr bwMode="auto">
          <a:xfrm>
            <a:off x="6454776" y="4259263"/>
            <a:ext cx="112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4</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70" name="Text Box 62"/>
          <p:cNvSpPr txBox="1">
            <a:spLocks noChangeArrowheads="1"/>
          </p:cNvSpPr>
          <p:nvPr/>
        </p:nvSpPr>
        <p:spPr bwMode="auto">
          <a:xfrm>
            <a:off x="8399463" y="4883150"/>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a:solidFill>
                  <a:srgbClr val="000000"/>
                </a:solidFill>
                <a:latin typeface="Arial" panose="020B0604020202020204" pitchFamily="34" charset="0"/>
                <a:ea typeface="宋体" panose="02010600030101010101" pitchFamily="2" charset="-122"/>
              </a:rPr>
              <a:t>5</a:t>
            </a:r>
            <a:endParaRPr lang="en-US" altLang="zh-CN" sz="1600" b="1" baseline="-10000">
              <a:solidFill>
                <a:srgbClr val="000000"/>
              </a:solidFill>
              <a:latin typeface="Arial" panose="020B0604020202020204" pitchFamily="34" charset="0"/>
              <a:ea typeface="宋体" panose="02010600030101010101" pitchFamily="2" charset="-122"/>
            </a:endParaRPr>
          </a:p>
        </p:txBody>
      </p:sp>
      <p:sp>
        <p:nvSpPr>
          <p:cNvPr id="350273" name="Text Box 65"/>
          <p:cNvSpPr txBox="1">
            <a:spLocks noChangeArrowheads="1"/>
          </p:cNvSpPr>
          <p:nvPr/>
        </p:nvSpPr>
        <p:spPr bwMode="auto">
          <a:xfrm>
            <a:off x="8399463" y="4427538"/>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dirty="0">
                <a:solidFill>
                  <a:srgbClr val="000000"/>
                </a:solidFill>
                <a:latin typeface="Arial" panose="020B0604020202020204" pitchFamily="34" charset="0"/>
                <a:ea typeface="宋体" panose="02010600030101010101" pitchFamily="2" charset="-122"/>
              </a:rPr>
              <a:t>2</a:t>
            </a:r>
            <a:endParaRPr lang="en-US" altLang="zh-CN" sz="1600" b="1" baseline="-10000" dirty="0">
              <a:solidFill>
                <a:srgbClr val="000000"/>
              </a:solidFill>
              <a:latin typeface="Arial" panose="020B0604020202020204" pitchFamily="34" charset="0"/>
              <a:ea typeface="宋体" panose="02010600030101010101" pitchFamily="2" charset="-122"/>
            </a:endParaRPr>
          </a:p>
        </p:txBody>
      </p:sp>
      <p:sp>
        <p:nvSpPr>
          <p:cNvPr id="350274" name="Text Box 66"/>
          <p:cNvSpPr txBox="1">
            <a:spLocks noChangeArrowheads="1"/>
          </p:cNvSpPr>
          <p:nvPr/>
        </p:nvSpPr>
        <p:spPr bwMode="auto">
          <a:xfrm>
            <a:off x="8615363" y="4067175"/>
            <a:ext cx="11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1600" b="1" dirty="0">
                <a:solidFill>
                  <a:srgbClr val="000000"/>
                </a:solidFill>
                <a:latin typeface="Arial" panose="020B0604020202020204" pitchFamily="34" charset="0"/>
                <a:ea typeface="宋体" panose="02010600030101010101" pitchFamily="2" charset="-122"/>
              </a:rPr>
              <a:t>4</a:t>
            </a:r>
            <a:endParaRPr lang="en-US" altLang="zh-CN" sz="1600" b="1" baseline="-10000" dirty="0">
              <a:solidFill>
                <a:srgbClr val="000000"/>
              </a:solidFill>
              <a:latin typeface="Arial" panose="020B0604020202020204" pitchFamily="34" charset="0"/>
              <a:ea typeface="宋体" panose="02010600030101010101" pitchFamily="2" charset="-122"/>
            </a:endParaRPr>
          </a:p>
        </p:txBody>
      </p:sp>
      <p:sp>
        <p:nvSpPr>
          <p:cNvPr id="350275" name="Text Box 67"/>
          <p:cNvSpPr txBox="1">
            <a:spLocks noChangeArrowheads="1"/>
          </p:cNvSpPr>
          <p:nvPr/>
        </p:nvSpPr>
        <p:spPr bwMode="auto">
          <a:xfrm>
            <a:off x="2640014" y="6165850"/>
            <a:ext cx="662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spAutoFit/>
          </a:bodyPr>
          <a:lstStyle/>
          <a:p>
            <a:pPr fontAlgn="base">
              <a:spcBef>
                <a:spcPct val="50000"/>
              </a:spcBef>
              <a:spcAft>
                <a:spcPct val="0"/>
              </a:spcAft>
            </a:pPr>
            <a:r>
              <a:rPr lang="zh-CN" altLang="en-US" sz="2400" b="1" i="1" u="sng">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多段图问题是求由</a:t>
            </a:r>
            <a:r>
              <a:rPr lang="en-US" altLang="zh-CN" sz="2400" b="1" i="1" u="sng">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s</a:t>
            </a:r>
            <a:r>
              <a:rPr lang="zh-CN" altLang="en-US" sz="2400" b="1" i="1" u="sng">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到</a:t>
            </a:r>
            <a:r>
              <a:rPr lang="en-US" altLang="zh-CN" sz="2400" b="1" i="1" u="sng">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t</a:t>
            </a:r>
            <a:r>
              <a:rPr lang="zh-CN" altLang="en-US" sz="2400" b="1" i="1" u="sng">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的最小成本路径。</a:t>
            </a:r>
          </a:p>
        </p:txBody>
      </p:sp>
    </p:spTree>
    <p:extLst>
      <p:ext uri="{BB962C8B-B14F-4D97-AF65-F5344CB8AC3E}">
        <p14:creationId xmlns:p14="http://schemas.microsoft.com/office/powerpoint/2010/main" val="9316471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12"/>
          </p:nvPr>
        </p:nvSpPr>
        <p:spPr/>
        <p:txBody>
          <a:bodyPr/>
          <a:lstStyle/>
          <a:p>
            <a:pPr fontAlgn="base">
              <a:spcBef>
                <a:spcPct val="0"/>
              </a:spcBef>
              <a:spcAft>
                <a:spcPct val="0"/>
              </a:spcAft>
            </a:pPr>
            <a:fld id="{E704A08E-5D2A-4657-A53D-FA8B4BA7E331}" type="slidenum">
              <a:rPr lang="en-US" altLang="zh-CN">
                <a:solidFill>
                  <a:srgbClr val="000000"/>
                </a:solidFill>
                <a:latin typeface="Garamond"/>
                <a:ea typeface="宋体" panose="02010600030101010101" pitchFamily="2" charset="-122"/>
              </a:rPr>
              <a:pPr fontAlgn="base">
                <a:spcBef>
                  <a:spcPct val="0"/>
                </a:spcBef>
                <a:spcAft>
                  <a:spcPct val="0"/>
                </a:spcAft>
              </a:pPr>
              <a:t>19</a:t>
            </a:fld>
            <a:endParaRPr lang="en-US" altLang="zh-CN">
              <a:solidFill>
                <a:srgbClr val="000000"/>
              </a:solidFill>
              <a:latin typeface="Garamond"/>
              <a:ea typeface="宋体" panose="02010600030101010101" pitchFamily="2" charset="-122"/>
            </a:endParaRPr>
          </a:p>
        </p:txBody>
      </p:sp>
      <p:sp>
        <p:nvSpPr>
          <p:cNvPr id="351234" name="Rectangle 2"/>
          <p:cNvSpPr>
            <a:spLocks noGrp="1" noChangeArrowheads="1"/>
          </p:cNvSpPr>
          <p:nvPr>
            <p:ph type="title"/>
          </p:nvPr>
        </p:nvSpPr>
        <p:spPr>
          <a:xfrm>
            <a:off x="1981200" y="277813"/>
            <a:ext cx="8229600" cy="558800"/>
          </a:xfrm>
        </p:spPr>
        <p:txBody>
          <a:bodyPr/>
          <a:lstStyle/>
          <a:p>
            <a:r>
              <a:rPr lang="zh-CN" altLang="en-US" sz="3000" b="1">
                <a:ea typeface="黑体" panose="02010609060101010101" pitchFamily="49" charset="-122"/>
              </a:rPr>
              <a:t>证明最优化原理对多段图成立</a:t>
            </a:r>
          </a:p>
        </p:txBody>
      </p:sp>
      <p:sp>
        <p:nvSpPr>
          <p:cNvPr id="351235" name="Rectangle 3"/>
          <p:cNvSpPr>
            <a:spLocks noGrp="1" noChangeArrowheads="1"/>
          </p:cNvSpPr>
          <p:nvPr>
            <p:ph type="body" idx="1"/>
          </p:nvPr>
        </p:nvSpPr>
        <p:spPr>
          <a:xfrm>
            <a:off x="1981200" y="1052514"/>
            <a:ext cx="8229600" cy="4105275"/>
          </a:xfrm>
        </p:spPr>
        <p:txBody>
          <a:bodyPr/>
          <a:lstStyle/>
          <a:p>
            <a:pPr>
              <a:lnSpc>
                <a:spcPct val="120000"/>
              </a:lnSpc>
            </a:pPr>
            <a:r>
              <a:rPr lang="zh-CN" altLang="en-US" sz="2400" dirty="0"/>
              <a:t>    假设</a:t>
            </a:r>
            <a:r>
              <a:rPr lang="en-US" altLang="zh-CN" sz="2400" dirty="0"/>
              <a:t>s,v</a:t>
            </a:r>
            <a:r>
              <a:rPr lang="en-US" altLang="zh-CN" sz="2400" baseline="-5000" dirty="0"/>
              <a:t>2</a:t>
            </a:r>
            <a:r>
              <a:rPr lang="en-US" altLang="zh-CN" sz="2400" dirty="0"/>
              <a:t>,v</a:t>
            </a:r>
            <a:r>
              <a:rPr lang="en-US" altLang="zh-CN" sz="2400" baseline="-5000" dirty="0"/>
              <a:t>3</a:t>
            </a:r>
            <a:r>
              <a:rPr lang="en-US" altLang="zh-CN" sz="2400" dirty="0"/>
              <a:t>,...,v</a:t>
            </a:r>
            <a:r>
              <a:rPr lang="en-US" altLang="zh-CN" sz="2400" baseline="-5000" dirty="0"/>
              <a:t>k-1</a:t>
            </a:r>
            <a:r>
              <a:rPr lang="en-US" altLang="zh-CN" sz="2400" dirty="0"/>
              <a:t>,t</a:t>
            </a:r>
            <a:r>
              <a:rPr lang="zh-CN" altLang="en-US" sz="2400" dirty="0"/>
              <a:t>是一条由</a:t>
            </a:r>
            <a:r>
              <a:rPr lang="en-US" altLang="zh-CN" sz="2400" dirty="0"/>
              <a:t>s</a:t>
            </a:r>
            <a:r>
              <a:rPr lang="zh-CN" altLang="en-US" sz="2400" dirty="0"/>
              <a:t>到</a:t>
            </a:r>
            <a:r>
              <a:rPr lang="en-US" altLang="zh-CN" sz="2400" dirty="0"/>
              <a:t>t</a:t>
            </a:r>
            <a:r>
              <a:rPr lang="zh-CN" altLang="en-US" sz="2400" dirty="0"/>
              <a:t>的最短路径，如图所示。还假定从源点</a:t>
            </a:r>
            <a:r>
              <a:rPr lang="en-US" altLang="zh-CN" sz="2400" dirty="0"/>
              <a:t>s(</a:t>
            </a:r>
            <a:r>
              <a:rPr lang="zh-CN" altLang="en-US" sz="2400" dirty="0"/>
              <a:t>初始状态</a:t>
            </a:r>
            <a:r>
              <a:rPr lang="en-US" altLang="zh-CN" sz="2400" dirty="0"/>
              <a:t>)</a:t>
            </a:r>
            <a:r>
              <a:rPr lang="zh-CN" altLang="en-US" sz="2400" dirty="0"/>
              <a:t>开始，已作出了到结点</a:t>
            </a:r>
            <a:r>
              <a:rPr lang="en-US" altLang="zh-CN" sz="2400" dirty="0"/>
              <a:t>v</a:t>
            </a:r>
            <a:r>
              <a:rPr lang="en-US" altLang="zh-CN" sz="2400" baseline="-5000" dirty="0"/>
              <a:t>i</a:t>
            </a:r>
            <a:r>
              <a:rPr lang="zh-CN" altLang="en-US" sz="2400" dirty="0"/>
              <a:t>的决策</a:t>
            </a:r>
            <a:r>
              <a:rPr lang="en-US" altLang="zh-CN" sz="2400" dirty="0"/>
              <a:t>(</a:t>
            </a:r>
            <a:r>
              <a:rPr lang="zh-CN" altLang="en-US" sz="2400" dirty="0"/>
              <a:t>初始决策</a:t>
            </a:r>
            <a:r>
              <a:rPr lang="en-US" altLang="zh-CN" sz="2400" dirty="0"/>
              <a:t>)</a:t>
            </a:r>
            <a:r>
              <a:rPr lang="zh-CN" altLang="en-US" sz="2400" dirty="0"/>
              <a:t>，因此</a:t>
            </a:r>
            <a:r>
              <a:rPr lang="en-US" altLang="zh-CN" sz="2400" dirty="0"/>
              <a:t>v</a:t>
            </a:r>
            <a:r>
              <a:rPr lang="en-US" altLang="zh-CN" sz="2400" baseline="-5000" dirty="0"/>
              <a:t>i</a:t>
            </a:r>
            <a:r>
              <a:rPr lang="zh-CN" altLang="en-US" sz="2400" dirty="0"/>
              <a:t>就是初始决策所产生的状态。如果把</a:t>
            </a:r>
            <a:r>
              <a:rPr lang="en-US" altLang="zh-CN" sz="2400" dirty="0"/>
              <a:t>vi</a:t>
            </a:r>
            <a:r>
              <a:rPr lang="zh-CN" altLang="en-US" sz="2400" dirty="0"/>
              <a:t>看成是原问题的一个子问题的初始，解这个子问题就是找出一条由</a:t>
            </a:r>
            <a:r>
              <a:rPr lang="en-US" altLang="zh-CN" sz="2400" dirty="0"/>
              <a:t>v</a:t>
            </a:r>
            <a:r>
              <a:rPr lang="en-US" altLang="zh-CN" sz="2400" baseline="-5000" dirty="0"/>
              <a:t>i</a:t>
            </a:r>
            <a:r>
              <a:rPr lang="zh-CN" altLang="en-US" sz="2400" dirty="0"/>
              <a:t>到</a:t>
            </a:r>
            <a:r>
              <a:rPr lang="en-US" altLang="zh-CN" sz="2400" dirty="0"/>
              <a:t>t</a:t>
            </a:r>
            <a:r>
              <a:rPr lang="zh-CN" altLang="en-US" sz="2400" dirty="0"/>
              <a:t>的最短路径。这条最短路径显然是</a:t>
            </a:r>
            <a:r>
              <a:rPr lang="en-US" altLang="zh-CN" sz="2400" dirty="0"/>
              <a:t>vi,...,v</a:t>
            </a:r>
            <a:r>
              <a:rPr lang="en-US" altLang="zh-CN" sz="2400" baseline="-5000" dirty="0"/>
              <a:t>k-1</a:t>
            </a:r>
            <a:r>
              <a:rPr lang="en-US" altLang="zh-CN" sz="2400" dirty="0"/>
              <a:t>,t</a:t>
            </a:r>
            <a:r>
              <a:rPr lang="zh-CN" altLang="en-US" sz="2400" dirty="0"/>
              <a:t>。如若不然，设</a:t>
            </a:r>
            <a:r>
              <a:rPr lang="en-US" altLang="zh-CN" sz="2400" dirty="0"/>
              <a:t>vi,q</a:t>
            </a:r>
            <a:r>
              <a:rPr lang="en-US" altLang="zh-CN" sz="2400" baseline="-5000" dirty="0"/>
              <a:t>i+1</a:t>
            </a:r>
            <a:r>
              <a:rPr lang="en-US" altLang="zh-CN" sz="2400" dirty="0"/>
              <a:t>,...,q</a:t>
            </a:r>
            <a:r>
              <a:rPr lang="en-US" altLang="zh-CN" sz="2400" baseline="-5000" dirty="0"/>
              <a:t>k+1</a:t>
            </a:r>
            <a:r>
              <a:rPr lang="en-US" altLang="zh-CN" sz="2400" dirty="0"/>
              <a:t>,t</a:t>
            </a:r>
            <a:r>
              <a:rPr lang="zh-CN" altLang="en-US" sz="2400" dirty="0"/>
              <a:t>是一条由</a:t>
            </a:r>
            <a:r>
              <a:rPr lang="en-US" altLang="zh-CN" sz="2400" dirty="0"/>
              <a:t>v</a:t>
            </a:r>
            <a:r>
              <a:rPr lang="en-US" altLang="zh-CN" sz="2400" baseline="-5000" dirty="0"/>
              <a:t>i</a:t>
            </a:r>
            <a:r>
              <a:rPr lang="zh-CN" altLang="en-US" sz="2400" dirty="0"/>
              <a:t>到</a:t>
            </a:r>
            <a:r>
              <a:rPr lang="en-US" altLang="zh-CN" sz="2400" dirty="0"/>
              <a:t>t</a:t>
            </a:r>
            <a:r>
              <a:rPr lang="zh-CN" altLang="en-US" sz="2400" dirty="0"/>
              <a:t>的更短路径，则</a:t>
            </a:r>
            <a:r>
              <a:rPr lang="en-US" altLang="zh-CN" sz="2400" dirty="0"/>
              <a:t>s,...,v</a:t>
            </a:r>
            <a:r>
              <a:rPr lang="en-US" altLang="zh-CN" sz="2400" baseline="-5000" dirty="0"/>
              <a:t>i</a:t>
            </a:r>
            <a:r>
              <a:rPr lang="en-US" altLang="zh-CN" sz="2400" dirty="0"/>
              <a:t>,q</a:t>
            </a:r>
            <a:r>
              <a:rPr lang="en-US" altLang="zh-CN" sz="2400" baseline="-5000" dirty="0"/>
              <a:t>i+1</a:t>
            </a:r>
            <a:r>
              <a:rPr lang="en-US" altLang="zh-CN" sz="2400" dirty="0"/>
              <a:t>,...,q</a:t>
            </a:r>
            <a:r>
              <a:rPr lang="en-US" altLang="zh-CN" sz="2400" baseline="-5000" dirty="0"/>
              <a:t>k-1</a:t>
            </a:r>
            <a:r>
              <a:rPr lang="en-US" altLang="zh-CN" sz="2400" dirty="0"/>
              <a:t>,t</a:t>
            </a:r>
            <a:r>
              <a:rPr lang="zh-CN" altLang="en-US" sz="2400" dirty="0"/>
              <a:t>是一条比路径</a:t>
            </a:r>
            <a:r>
              <a:rPr lang="en-US" altLang="zh-CN" sz="2400" dirty="0"/>
              <a:t>s,...,v</a:t>
            </a:r>
            <a:r>
              <a:rPr lang="en-US" altLang="zh-CN" sz="2400" baseline="-5000" dirty="0"/>
              <a:t>i</a:t>
            </a:r>
            <a:r>
              <a:rPr lang="en-US" altLang="zh-CN" sz="2400" dirty="0"/>
              <a:t>,...,v</a:t>
            </a:r>
            <a:r>
              <a:rPr lang="en-US" altLang="zh-CN" sz="2400" baseline="-5000" dirty="0"/>
              <a:t>k-1</a:t>
            </a:r>
            <a:r>
              <a:rPr lang="en-US" altLang="zh-CN" sz="2400" dirty="0"/>
              <a:t>,t</a:t>
            </a:r>
            <a:r>
              <a:rPr lang="zh-CN" altLang="en-US" sz="2400" dirty="0"/>
              <a:t>更短的由</a:t>
            </a:r>
            <a:r>
              <a:rPr lang="en-US" altLang="zh-CN" sz="2400" dirty="0"/>
              <a:t>s</a:t>
            </a:r>
            <a:r>
              <a:rPr lang="zh-CN" altLang="en-US" sz="2400" dirty="0"/>
              <a:t>到</a:t>
            </a:r>
            <a:r>
              <a:rPr lang="en-US" altLang="zh-CN" sz="2400" dirty="0"/>
              <a:t>t</a:t>
            </a:r>
            <a:r>
              <a:rPr lang="zh-CN" altLang="en-US" sz="2400" dirty="0"/>
              <a:t>的路径。与假设矛盾，故最优性原理成立。因此它为使用动态规划方法来解多段图问题提供了可能。</a:t>
            </a:r>
          </a:p>
        </p:txBody>
      </p:sp>
      <p:sp>
        <p:nvSpPr>
          <p:cNvPr id="351236" name="Oval 4"/>
          <p:cNvSpPr>
            <a:spLocks noChangeArrowheads="1"/>
          </p:cNvSpPr>
          <p:nvPr/>
        </p:nvSpPr>
        <p:spPr bwMode="auto">
          <a:xfrm>
            <a:off x="3144838" y="5521207"/>
            <a:ext cx="259766" cy="519351"/>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37" name="Oval 5"/>
          <p:cNvSpPr>
            <a:spLocks noChangeArrowheads="1"/>
          </p:cNvSpPr>
          <p:nvPr/>
        </p:nvSpPr>
        <p:spPr bwMode="auto">
          <a:xfrm>
            <a:off x="5160963" y="5521207"/>
            <a:ext cx="259766" cy="519351"/>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39" name="Oval 7"/>
          <p:cNvSpPr>
            <a:spLocks noChangeArrowheads="1"/>
          </p:cNvSpPr>
          <p:nvPr/>
        </p:nvSpPr>
        <p:spPr bwMode="auto">
          <a:xfrm>
            <a:off x="9409113" y="5521207"/>
            <a:ext cx="259766" cy="519351"/>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40" name="Text Box 8"/>
          <p:cNvSpPr txBox="1">
            <a:spLocks noChangeArrowheads="1"/>
          </p:cNvSpPr>
          <p:nvPr/>
        </p:nvSpPr>
        <p:spPr bwMode="auto">
          <a:xfrm>
            <a:off x="3216275" y="5240339"/>
            <a:ext cx="141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2000" b="1">
                <a:solidFill>
                  <a:srgbClr val="000000"/>
                </a:solidFill>
                <a:latin typeface="Arial" panose="020B0604020202020204" pitchFamily="34" charset="0"/>
                <a:ea typeface="宋体" panose="02010600030101010101" pitchFamily="2" charset="-122"/>
              </a:rPr>
              <a:t>s</a:t>
            </a:r>
            <a:endParaRPr lang="en-US" altLang="zh-CN" sz="2000" b="1" baseline="-10000">
              <a:solidFill>
                <a:srgbClr val="000000"/>
              </a:solidFill>
              <a:latin typeface="Arial" panose="020B0604020202020204" pitchFamily="34" charset="0"/>
              <a:ea typeface="宋体" panose="02010600030101010101" pitchFamily="2" charset="-122"/>
            </a:endParaRPr>
          </a:p>
        </p:txBody>
      </p:sp>
      <p:sp>
        <p:nvSpPr>
          <p:cNvPr id="351241" name="Text Box 9"/>
          <p:cNvSpPr txBox="1">
            <a:spLocks noChangeArrowheads="1"/>
          </p:cNvSpPr>
          <p:nvPr/>
        </p:nvSpPr>
        <p:spPr bwMode="auto">
          <a:xfrm>
            <a:off x="5233988" y="5229225"/>
            <a:ext cx="1907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2000" b="1">
                <a:solidFill>
                  <a:srgbClr val="000000"/>
                </a:solidFill>
                <a:latin typeface="Arial" panose="020B0604020202020204" pitchFamily="34" charset="0"/>
                <a:ea typeface="宋体" panose="02010600030101010101" pitchFamily="2" charset="-122"/>
              </a:rPr>
              <a:t>v</a:t>
            </a:r>
            <a:r>
              <a:rPr lang="en-US" altLang="zh-CN" sz="2000" b="1" baseline="-5000">
                <a:solidFill>
                  <a:srgbClr val="000000"/>
                </a:solidFill>
                <a:latin typeface="Arial" panose="020B0604020202020204" pitchFamily="34" charset="0"/>
                <a:ea typeface="宋体" panose="02010600030101010101" pitchFamily="2" charset="-122"/>
              </a:rPr>
              <a:t>i</a:t>
            </a:r>
          </a:p>
        </p:txBody>
      </p:sp>
      <p:sp>
        <p:nvSpPr>
          <p:cNvPr id="351242" name="Text Box 10"/>
          <p:cNvSpPr txBox="1">
            <a:spLocks noChangeArrowheads="1"/>
          </p:cNvSpPr>
          <p:nvPr/>
        </p:nvSpPr>
        <p:spPr bwMode="auto">
          <a:xfrm>
            <a:off x="7608888" y="5229225"/>
            <a:ext cx="3895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2000" b="1">
                <a:solidFill>
                  <a:srgbClr val="000000"/>
                </a:solidFill>
                <a:latin typeface="Arial" panose="020B0604020202020204" pitchFamily="34" charset="0"/>
                <a:ea typeface="宋体" panose="02010600030101010101" pitchFamily="2" charset="-122"/>
              </a:rPr>
              <a:t>v</a:t>
            </a:r>
            <a:r>
              <a:rPr lang="en-US" altLang="zh-CN" sz="2000" b="1" baseline="-5000">
                <a:solidFill>
                  <a:srgbClr val="000000"/>
                </a:solidFill>
                <a:latin typeface="Arial" panose="020B0604020202020204" pitchFamily="34" charset="0"/>
                <a:ea typeface="宋体" panose="02010600030101010101" pitchFamily="2" charset="-122"/>
              </a:rPr>
              <a:t>k-1</a:t>
            </a:r>
          </a:p>
        </p:txBody>
      </p:sp>
      <p:sp>
        <p:nvSpPr>
          <p:cNvPr id="351243" name="Text Box 11"/>
          <p:cNvSpPr txBox="1">
            <a:spLocks noChangeArrowheads="1"/>
          </p:cNvSpPr>
          <p:nvPr/>
        </p:nvSpPr>
        <p:spPr bwMode="auto">
          <a:xfrm>
            <a:off x="9483725" y="5229226"/>
            <a:ext cx="84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2000" b="1">
                <a:solidFill>
                  <a:srgbClr val="000000"/>
                </a:solidFill>
                <a:latin typeface="Arial" panose="020B0604020202020204" pitchFamily="34" charset="0"/>
                <a:ea typeface="宋体" panose="02010600030101010101" pitchFamily="2" charset="-122"/>
              </a:rPr>
              <a:t>t</a:t>
            </a:r>
            <a:endParaRPr lang="en-US" altLang="zh-CN" sz="2000" b="1" baseline="-10000">
              <a:solidFill>
                <a:srgbClr val="000000"/>
              </a:solidFill>
              <a:latin typeface="Arial" panose="020B0604020202020204" pitchFamily="34" charset="0"/>
              <a:ea typeface="宋体" panose="02010600030101010101" pitchFamily="2" charset="-122"/>
            </a:endParaRPr>
          </a:p>
        </p:txBody>
      </p:sp>
      <p:sp>
        <p:nvSpPr>
          <p:cNvPr id="351244" name="Text Box 12"/>
          <p:cNvSpPr txBox="1">
            <a:spLocks noChangeArrowheads="1"/>
          </p:cNvSpPr>
          <p:nvPr/>
        </p:nvSpPr>
        <p:spPr bwMode="auto">
          <a:xfrm>
            <a:off x="4154488" y="5229226"/>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2000" b="1">
                <a:solidFill>
                  <a:srgbClr val="000000"/>
                </a:solidFill>
                <a:latin typeface="Arial" panose="020B0604020202020204" pitchFamily="34" charset="0"/>
                <a:ea typeface="宋体" panose="02010600030101010101" pitchFamily="2" charset="-122"/>
              </a:rPr>
              <a:t>…</a:t>
            </a:r>
            <a:endParaRPr lang="en-US" altLang="zh-CN" sz="2000" b="1" baseline="-10000">
              <a:solidFill>
                <a:srgbClr val="000000"/>
              </a:solidFill>
              <a:latin typeface="Arial" panose="020B0604020202020204" pitchFamily="34" charset="0"/>
              <a:ea typeface="宋体" panose="02010600030101010101" pitchFamily="2" charset="-122"/>
            </a:endParaRPr>
          </a:p>
        </p:txBody>
      </p:sp>
      <p:sp>
        <p:nvSpPr>
          <p:cNvPr id="351245" name="Text Box 13"/>
          <p:cNvSpPr txBox="1">
            <a:spLocks noChangeArrowheads="1"/>
          </p:cNvSpPr>
          <p:nvPr/>
        </p:nvSpPr>
        <p:spPr bwMode="auto">
          <a:xfrm>
            <a:off x="6530975" y="5229226"/>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0" rIns="0">
            <a:spAutoFit/>
          </a:bodyPr>
          <a:lstStyle/>
          <a:p>
            <a:pPr fontAlgn="base">
              <a:spcBef>
                <a:spcPct val="0"/>
              </a:spcBef>
              <a:spcAft>
                <a:spcPct val="0"/>
              </a:spcAft>
            </a:pPr>
            <a:r>
              <a:rPr lang="en-US" altLang="zh-CN" sz="2000" b="1">
                <a:solidFill>
                  <a:srgbClr val="000000"/>
                </a:solidFill>
                <a:latin typeface="Arial" panose="020B0604020202020204" pitchFamily="34" charset="0"/>
                <a:ea typeface="宋体" panose="02010600030101010101" pitchFamily="2" charset="-122"/>
              </a:rPr>
              <a:t>…</a:t>
            </a:r>
            <a:endParaRPr lang="en-US" altLang="zh-CN" sz="2000" b="1" baseline="-10000">
              <a:solidFill>
                <a:srgbClr val="000000"/>
              </a:solidFill>
              <a:latin typeface="Arial" panose="020B0604020202020204" pitchFamily="34" charset="0"/>
              <a:ea typeface="宋体" panose="02010600030101010101" pitchFamily="2" charset="-122"/>
            </a:endParaRPr>
          </a:p>
        </p:txBody>
      </p:sp>
      <p:sp>
        <p:nvSpPr>
          <p:cNvPr id="351246" name="Line 14"/>
          <p:cNvSpPr>
            <a:spLocks noChangeShapeType="1"/>
          </p:cNvSpPr>
          <p:nvPr/>
        </p:nvSpPr>
        <p:spPr bwMode="auto">
          <a:xfrm>
            <a:off x="5303838" y="5927725"/>
            <a:ext cx="0" cy="4318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47" name="Line 15"/>
          <p:cNvSpPr>
            <a:spLocks noChangeShapeType="1"/>
          </p:cNvSpPr>
          <p:nvPr/>
        </p:nvSpPr>
        <p:spPr bwMode="auto">
          <a:xfrm>
            <a:off x="9551988" y="5949951"/>
            <a:ext cx="0" cy="358775"/>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48" name="Line 16"/>
          <p:cNvSpPr>
            <a:spLocks noChangeShapeType="1"/>
          </p:cNvSpPr>
          <p:nvPr/>
        </p:nvSpPr>
        <p:spPr bwMode="auto">
          <a:xfrm>
            <a:off x="5303838" y="6203950"/>
            <a:ext cx="424815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49" name="Line 17"/>
          <p:cNvSpPr>
            <a:spLocks noChangeShapeType="1"/>
          </p:cNvSpPr>
          <p:nvPr/>
        </p:nvSpPr>
        <p:spPr bwMode="auto">
          <a:xfrm>
            <a:off x="3287713" y="5949951"/>
            <a:ext cx="0" cy="676275"/>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50" name="Line 18"/>
          <p:cNvSpPr>
            <a:spLocks noChangeShapeType="1"/>
          </p:cNvSpPr>
          <p:nvPr/>
        </p:nvSpPr>
        <p:spPr bwMode="auto">
          <a:xfrm>
            <a:off x="9551988" y="6372225"/>
            <a:ext cx="0" cy="2159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51" name="Line 19"/>
          <p:cNvSpPr>
            <a:spLocks noChangeShapeType="1"/>
          </p:cNvSpPr>
          <p:nvPr/>
        </p:nvSpPr>
        <p:spPr bwMode="auto">
          <a:xfrm>
            <a:off x="3287714" y="6483350"/>
            <a:ext cx="6264275"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53" name="Text Box 21"/>
          <p:cNvSpPr txBox="1">
            <a:spLocks noChangeArrowheads="1"/>
          </p:cNvSpPr>
          <p:nvPr/>
        </p:nvSpPr>
        <p:spPr bwMode="auto">
          <a:xfrm>
            <a:off x="6672264" y="5961063"/>
            <a:ext cx="1147851" cy="369332"/>
          </a:xfrm>
          <a:prstGeom prst="rect">
            <a:avLst/>
          </a:prstGeom>
          <a:solidFill>
            <a:schemeClr val="bg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108000" rIns="108000">
            <a:spAutoFit/>
          </a:bodyPr>
          <a:lstStyle/>
          <a:p>
            <a:pPr fontAlgn="base">
              <a:spcBef>
                <a:spcPct val="0"/>
              </a:spcBef>
              <a:spcAft>
                <a:spcPct val="0"/>
              </a:spcAft>
            </a:pPr>
            <a:r>
              <a:rPr lang="zh-CN" altLang="en-US" b="1">
                <a:solidFill>
                  <a:srgbClr val="000000"/>
                </a:solidFill>
                <a:latin typeface="Arial" panose="020B0604020202020204" pitchFamily="34" charset="0"/>
                <a:ea typeface="宋体" panose="02010600030101010101" pitchFamily="2" charset="-122"/>
              </a:rPr>
              <a:t>最短路径</a:t>
            </a:r>
            <a:endParaRPr lang="zh-CN" altLang="en-US" b="1" baseline="-10000">
              <a:solidFill>
                <a:srgbClr val="000000"/>
              </a:solidFill>
              <a:latin typeface="Arial" panose="020B0604020202020204" pitchFamily="34" charset="0"/>
              <a:ea typeface="宋体" panose="02010600030101010101" pitchFamily="2" charset="-122"/>
            </a:endParaRPr>
          </a:p>
        </p:txBody>
      </p:sp>
      <p:sp>
        <p:nvSpPr>
          <p:cNvPr id="351238" name="Oval 6"/>
          <p:cNvSpPr>
            <a:spLocks noChangeArrowheads="1"/>
          </p:cNvSpPr>
          <p:nvPr/>
        </p:nvSpPr>
        <p:spPr bwMode="auto">
          <a:xfrm>
            <a:off x="7608888" y="5521207"/>
            <a:ext cx="259766" cy="519351"/>
          </a:xfrm>
          <a:prstGeom prst="ellipse">
            <a:avLst/>
          </a:prstGeom>
          <a:solidFill>
            <a:schemeClr val="accent1"/>
          </a:solidFill>
          <a:ln w="635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1254" name="Text Box 22"/>
          <p:cNvSpPr txBox="1">
            <a:spLocks noChangeArrowheads="1"/>
          </p:cNvSpPr>
          <p:nvPr/>
        </p:nvSpPr>
        <p:spPr bwMode="auto">
          <a:xfrm>
            <a:off x="5591176" y="6275388"/>
            <a:ext cx="1147851" cy="369332"/>
          </a:xfrm>
          <a:prstGeom prst="rect">
            <a:avLst/>
          </a:prstGeom>
          <a:solidFill>
            <a:schemeClr val="bg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108000" rIns="108000">
            <a:spAutoFit/>
          </a:bodyPr>
          <a:lstStyle/>
          <a:p>
            <a:pPr fontAlgn="base">
              <a:spcBef>
                <a:spcPct val="0"/>
              </a:spcBef>
              <a:spcAft>
                <a:spcPct val="0"/>
              </a:spcAft>
            </a:pPr>
            <a:r>
              <a:rPr lang="zh-CN" altLang="en-US" b="1">
                <a:solidFill>
                  <a:srgbClr val="000000"/>
                </a:solidFill>
                <a:latin typeface="Arial" panose="020B0604020202020204" pitchFamily="34" charset="0"/>
                <a:ea typeface="宋体" panose="02010600030101010101" pitchFamily="2" charset="-122"/>
              </a:rPr>
              <a:t>最短路径</a:t>
            </a:r>
            <a:endParaRPr lang="zh-CN" altLang="en-US" b="1" baseline="-100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067466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4698722" cy="769441"/>
          </a:xfrm>
          <a:prstGeom prst="rect">
            <a:avLst/>
          </a:prstGeom>
        </p:spPr>
        <p:txBody>
          <a:bodyPr wrap="none">
            <a:spAutoFit/>
          </a:bodyPr>
          <a:lstStyle/>
          <a:p>
            <a:r>
              <a:rPr lang="zh-CN" altLang="en-US" sz="44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期末考试基本情况</a:t>
            </a:r>
          </a:p>
        </p:txBody>
      </p:sp>
      <p:grpSp>
        <p:nvGrpSpPr>
          <p:cNvPr id="42" name="组合 41"/>
          <p:cNvGrpSpPr/>
          <p:nvPr/>
        </p:nvGrpSpPr>
        <p:grpSpPr>
          <a:xfrm>
            <a:off x="2886401" y="2317125"/>
            <a:ext cx="1890261" cy="1890261"/>
            <a:chOff x="997758" y="2442742"/>
            <a:chExt cx="1556194" cy="1556194"/>
          </a:xfrm>
        </p:grpSpPr>
        <p:grpSp>
          <p:nvGrpSpPr>
            <p:cNvPr id="43" name="组合 42"/>
            <p:cNvGrpSpPr/>
            <p:nvPr/>
          </p:nvGrpSpPr>
          <p:grpSpPr>
            <a:xfrm>
              <a:off x="997758" y="2442742"/>
              <a:ext cx="1556194" cy="1556194"/>
              <a:chOff x="3154508" y="1821271"/>
              <a:chExt cx="2785107" cy="2785102"/>
            </a:xfrm>
          </p:grpSpPr>
          <p:sp>
            <p:nvSpPr>
              <p:cNvPr id="45"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5"/>
              <p:cNvSpPr>
                <a:spLocks/>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4"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863507595"/>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52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p:txBody>
          <a:bodyPr/>
          <a:lstStyle/>
          <a:p>
            <a:pPr fontAlgn="base">
              <a:spcBef>
                <a:spcPct val="0"/>
              </a:spcBef>
              <a:spcAft>
                <a:spcPct val="0"/>
              </a:spcAft>
            </a:pPr>
            <a:fld id="{95EDD83F-B80A-4817-8D25-99F305E20551}" type="slidenum">
              <a:rPr lang="en-US" altLang="zh-CN">
                <a:solidFill>
                  <a:srgbClr val="000000"/>
                </a:solidFill>
                <a:latin typeface="Garamond"/>
                <a:ea typeface="宋体" panose="02010600030101010101" pitchFamily="2" charset="-122"/>
              </a:rPr>
              <a:pPr fontAlgn="base">
                <a:spcBef>
                  <a:spcPct val="0"/>
                </a:spcBef>
                <a:spcAft>
                  <a:spcPct val="0"/>
                </a:spcAft>
              </a:pPr>
              <a:t>20</a:t>
            </a:fld>
            <a:endParaRPr lang="en-US" altLang="zh-CN">
              <a:solidFill>
                <a:srgbClr val="000000"/>
              </a:solidFill>
              <a:latin typeface="Garamond"/>
              <a:ea typeface="宋体" panose="02010600030101010101" pitchFamily="2" charset="-122"/>
            </a:endParaRPr>
          </a:p>
        </p:txBody>
      </p:sp>
      <p:sp>
        <p:nvSpPr>
          <p:cNvPr id="357379" name="Rectangle 3"/>
          <p:cNvSpPr>
            <a:spLocks noGrp="1" noChangeArrowheads="1"/>
          </p:cNvSpPr>
          <p:nvPr>
            <p:ph type="body" idx="1"/>
          </p:nvPr>
        </p:nvSpPr>
        <p:spPr>
          <a:xfrm>
            <a:off x="1981200" y="404814"/>
            <a:ext cx="8229600" cy="6264275"/>
          </a:xfrm>
        </p:spPr>
        <p:txBody>
          <a:bodyPr/>
          <a:lstStyle/>
          <a:p>
            <a:pPr>
              <a:lnSpc>
                <a:spcPct val="110000"/>
              </a:lnSpc>
            </a:pPr>
            <a:r>
              <a:rPr lang="zh-CN" altLang="en-US"/>
              <a:t>由于多阶段决策问题的各个阶段是互相联系的，因此不可能在每一阶段直接选取出最优决策序列中属于此阶段的决策值。</a:t>
            </a:r>
          </a:p>
          <a:p>
            <a:pPr>
              <a:lnSpc>
                <a:spcPct val="110000"/>
              </a:lnSpc>
            </a:pPr>
            <a:r>
              <a:rPr lang="zh-CN" altLang="en-US"/>
              <a:t>但是，最优决策序列的表示启发我们可从最后阶段开始，以逐步向前的递推的方式列出求前一阶段决策值的递推关系式，即根据</a:t>
            </a:r>
            <a:r>
              <a:rPr lang="en-US" altLang="zh-CN"/>
              <a:t>x</a:t>
            </a:r>
            <a:r>
              <a:rPr lang="en-US" altLang="zh-CN" baseline="-25000"/>
              <a:t>i+1</a:t>
            </a:r>
            <a:r>
              <a:rPr lang="en-US" altLang="zh-CN"/>
              <a:t>,…,x</a:t>
            </a:r>
            <a:r>
              <a:rPr lang="en-US" altLang="zh-CN" baseline="-25000"/>
              <a:t>n</a:t>
            </a:r>
            <a:r>
              <a:rPr lang="zh-CN" altLang="en-US"/>
              <a:t>的那些最优决策序列来列出求取</a:t>
            </a:r>
            <a:r>
              <a:rPr lang="en-US" altLang="zh-CN"/>
              <a:t>x</a:t>
            </a:r>
            <a:r>
              <a:rPr lang="en-US" altLang="zh-CN" baseline="-25000"/>
              <a:t>i</a:t>
            </a:r>
            <a:r>
              <a:rPr lang="zh-CN" altLang="en-US"/>
              <a:t>决策值的关系式，这就是动态规划的</a:t>
            </a:r>
            <a:r>
              <a:rPr lang="zh-CN" altLang="en-US" b="1" i="1" u="sng">
                <a:effectLst>
                  <a:outerShdw blurRad="38100" dist="38100" dir="2700000" algn="tl">
                    <a:srgbClr val="C0C0C0"/>
                  </a:outerShdw>
                </a:effectLst>
              </a:rPr>
              <a:t>向前处理法</a:t>
            </a:r>
            <a:r>
              <a:rPr lang="zh-CN" altLang="en-US"/>
              <a:t>。</a:t>
            </a:r>
          </a:p>
          <a:p>
            <a:pPr>
              <a:lnSpc>
                <a:spcPct val="110000"/>
              </a:lnSpc>
            </a:pPr>
            <a:r>
              <a:rPr lang="zh-CN" altLang="en-US"/>
              <a:t>列出关系式后，由最后阶段开始，回溯求解这些关系式得出最优决策序列。由该决策序列所得到的结果就是问题的最优解。</a:t>
            </a:r>
          </a:p>
        </p:txBody>
      </p:sp>
    </p:spTree>
    <p:extLst>
      <p:ext uri="{BB962C8B-B14F-4D97-AF65-F5344CB8AC3E}">
        <p14:creationId xmlns:p14="http://schemas.microsoft.com/office/powerpoint/2010/main" val="3688153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fontAlgn="base">
              <a:spcBef>
                <a:spcPct val="0"/>
              </a:spcBef>
              <a:spcAft>
                <a:spcPct val="0"/>
              </a:spcAft>
            </a:pPr>
            <a:fld id="{5E72588E-1EB5-4727-8057-81FF5B0029D8}" type="slidenum">
              <a:rPr lang="en-US" altLang="zh-CN">
                <a:solidFill>
                  <a:srgbClr val="000000"/>
                </a:solidFill>
                <a:latin typeface="Garamond"/>
                <a:ea typeface="宋体" panose="02010600030101010101" pitchFamily="2" charset="-122"/>
              </a:rPr>
              <a:pPr fontAlgn="base">
                <a:spcBef>
                  <a:spcPct val="0"/>
                </a:spcBef>
                <a:spcAft>
                  <a:spcPct val="0"/>
                </a:spcAft>
              </a:pPr>
              <a:t>21</a:t>
            </a:fld>
            <a:endParaRPr lang="en-US" altLang="zh-CN">
              <a:solidFill>
                <a:srgbClr val="000000"/>
              </a:solidFill>
              <a:latin typeface="Garamond"/>
              <a:ea typeface="宋体" panose="02010600030101010101" pitchFamily="2" charset="-122"/>
            </a:endParaRPr>
          </a:p>
        </p:txBody>
      </p:sp>
      <p:sp>
        <p:nvSpPr>
          <p:cNvPr id="359427" name="Rectangle 3"/>
          <p:cNvSpPr>
            <a:spLocks noGrp="1" noChangeArrowheads="1"/>
          </p:cNvSpPr>
          <p:nvPr>
            <p:ph type="body" idx="1"/>
          </p:nvPr>
        </p:nvSpPr>
        <p:spPr>
          <a:xfrm>
            <a:off x="1981200" y="1196975"/>
            <a:ext cx="8229600" cy="5327650"/>
          </a:xfrm>
        </p:spPr>
        <p:txBody>
          <a:bodyPr/>
          <a:lstStyle/>
          <a:p>
            <a:r>
              <a:rPr lang="zh-CN" altLang="en-US"/>
              <a:t>对于一个</a:t>
            </a:r>
            <a:r>
              <a:rPr lang="en-US" altLang="zh-CN"/>
              <a:t>k</a:t>
            </a:r>
            <a:r>
              <a:rPr lang="zh-CN" altLang="en-US"/>
              <a:t>段图，需要做出</a:t>
            </a:r>
            <a:r>
              <a:rPr lang="en-US" altLang="zh-CN"/>
              <a:t>k-2</a:t>
            </a:r>
            <a:r>
              <a:rPr lang="zh-CN" altLang="en-US"/>
              <a:t>次决策，第</a:t>
            </a:r>
            <a:r>
              <a:rPr lang="en-US" altLang="zh-CN"/>
              <a:t>i</a:t>
            </a:r>
            <a:r>
              <a:rPr lang="zh-CN" altLang="en-US"/>
              <a:t>次决策就是确定出在应该在第</a:t>
            </a:r>
            <a:r>
              <a:rPr lang="en-US" altLang="zh-CN"/>
              <a:t>i+1</a:t>
            </a:r>
            <a:r>
              <a:rPr lang="zh-CN" altLang="en-US"/>
              <a:t>阶段（</a:t>
            </a:r>
            <a:r>
              <a:rPr lang="en-US" altLang="zh-CN"/>
              <a:t>V</a:t>
            </a:r>
            <a:r>
              <a:rPr lang="en-US" altLang="zh-CN" baseline="-25000"/>
              <a:t>i+1</a:t>
            </a:r>
            <a:r>
              <a:rPr lang="zh-CN" altLang="en-US"/>
              <a:t>）中选择那个结点。每次决策就从图中的某段中选出一个结点，经过</a:t>
            </a:r>
            <a:r>
              <a:rPr lang="en-US" altLang="zh-CN"/>
              <a:t>k-2</a:t>
            </a:r>
            <a:r>
              <a:rPr lang="zh-CN" altLang="en-US"/>
              <a:t>次决策后就形成了源点</a:t>
            </a:r>
            <a:r>
              <a:rPr lang="en-US" altLang="zh-CN"/>
              <a:t>s</a:t>
            </a:r>
            <a:r>
              <a:rPr lang="zh-CN" altLang="en-US"/>
              <a:t>到汇点</a:t>
            </a:r>
            <a:r>
              <a:rPr lang="en-US" altLang="zh-CN"/>
              <a:t>t</a:t>
            </a:r>
            <a:r>
              <a:rPr lang="zh-CN" altLang="en-US"/>
              <a:t>的最小成本路径。</a:t>
            </a:r>
          </a:p>
          <a:p>
            <a:endParaRPr lang="zh-CN" altLang="en-US" b="1">
              <a:effectLst>
                <a:outerShdw blurRad="38100" dist="38100" dir="2700000" algn="tl">
                  <a:srgbClr val="C0C0C0"/>
                </a:outerShdw>
              </a:effectLst>
            </a:endParaRPr>
          </a:p>
          <a:p>
            <a:r>
              <a:rPr lang="zh-CN" altLang="en-US" b="1">
                <a:effectLst>
                  <a:outerShdw blurRad="38100" dist="38100" dir="2700000" algn="tl">
                    <a:srgbClr val="C0C0C0"/>
                  </a:outerShdw>
                </a:effectLst>
              </a:rPr>
              <a:t>问题的关键：</a:t>
            </a:r>
            <a:r>
              <a:rPr lang="zh-CN" altLang="en-US"/>
              <a:t>怎样在某个阶段选取合适的结点，使得前面决策选取的结点序列加上这个决策新选取的结点形成的新结点序列的成本仍然是最小的。</a:t>
            </a:r>
            <a:r>
              <a:rPr lang="zh-CN" altLang="en-US" b="1" i="1">
                <a:effectLst>
                  <a:outerShdw blurRad="38100" dist="38100" dir="2700000" algn="tl">
                    <a:srgbClr val="C0C0C0"/>
                  </a:outerShdw>
                </a:effectLst>
              </a:rPr>
              <a:t>这实际是一个递推过程，需要找出相应的递推公式。</a:t>
            </a:r>
          </a:p>
        </p:txBody>
      </p:sp>
      <p:sp>
        <p:nvSpPr>
          <p:cNvPr id="359429" name="Rectangle 5"/>
          <p:cNvSpPr>
            <a:spLocks noGrp="1" noChangeArrowheads="1"/>
          </p:cNvSpPr>
          <p:nvPr>
            <p:ph type="title"/>
          </p:nvPr>
        </p:nvSpPr>
        <p:spPr>
          <a:xfrm>
            <a:off x="1981200" y="277813"/>
            <a:ext cx="8229600" cy="774700"/>
          </a:xfrm>
          <a:noFill/>
          <a:ln/>
        </p:spPr>
        <p:txBody>
          <a:bodyPr/>
          <a:lstStyle/>
          <a:p>
            <a:r>
              <a:rPr lang="zh-CN" altLang="en-US">
                <a:effectLst>
                  <a:outerShdw blurRad="38100" dist="38100" dir="2700000" algn="tl">
                    <a:srgbClr val="C0C0C0"/>
                  </a:outerShdw>
                </a:effectLst>
                <a:ea typeface="黑体" panose="02010609060101010101" pitchFamily="49" charset="-122"/>
              </a:rPr>
              <a:t>多段图问题</a:t>
            </a:r>
          </a:p>
        </p:txBody>
      </p:sp>
    </p:spTree>
    <p:extLst>
      <p:ext uri="{BB962C8B-B14F-4D97-AF65-F5344CB8AC3E}">
        <p14:creationId xmlns:p14="http://schemas.microsoft.com/office/powerpoint/2010/main" val="3414727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fontAlgn="base">
              <a:spcBef>
                <a:spcPct val="0"/>
              </a:spcBef>
              <a:spcAft>
                <a:spcPct val="0"/>
              </a:spcAft>
            </a:pPr>
            <a:fld id="{B3629C9B-4543-46FA-96C7-B05B5F6BCC1D}" type="slidenum">
              <a:rPr lang="en-US" altLang="zh-CN">
                <a:solidFill>
                  <a:srgbClr val="000000"/>
                </a:solidFill>
                <a:latin typeface="Garamond"/>
                <a:ea typeface="宋体" panose="02010600030101010101" pitchFamily="2" charset="-122"/>
              </a:rPr>
              <a:pPr fontAlgn="base">
                <a:spcBef>
                  <a:spcPct val="0"/>
                </a:spcBef>
                <a:spcAft>
                  <a:spcPct val="0"/>
                </a:spcAft>
              </a:pPr>
              <a:t>22</a:t>
            </a:fld>
            <a:endParaRPr lang="en-US" altLang="zh-CN">
              <a:solidFill>
                <a:srgbClr val="000000"/>
              </a:solidFill>
              <a:latin typeface="Garamond"/>
              <a:ea typeface="宋体" panose="02010600030101010101" pitchFamily="2" charset="-122"/>
            </a:endParaRPr>
          </a:p>
        </p:txBody>
      </p:sp>
      <p:sp>
        <p:nvSpPr>
          <p:cNvPr id="360450" name="Rectangle 2"/>
          <p:cNvSpPr>
            <a:spLocks noGrp="1" noChangeArrowheads="1"/>
          </p:cNvSpPr>
          <p:nvPr>
            <p:ph type="title"/>
          </p:nvPr>
        </p:nvSpPr>
        <p:spPr>
          <a:xfrm>
            <a:off x="1981200" y="277813"/>
            <a:ext cx="8229600" cy="774700"/>
          </a:xfrm>
        </p:spPr>
        <p:txBody>
          <a:bodyPr/>
          <a:lstStyle/>
          <a:p>
            <a:r>
              <a:rPr lang="zh-CN" altLang="en-US">
                <a:effectLst>
                  <a:outerShdw blurRad="38100" dist="38100" dir="2700000" algn="tl">
                    <a:srgbClr val="C0C0C0"/>
                  </a:outerShdw>
                </a:effectLst>
                <a:ea typeface="黑体" panose="02010609060101010101" pitchFamily="49" charset="-122"/>
              </a:rPr>
              <a:t>多段图问题</a:t>
            </a:r>
          </a:p>
        </p:txBody>
      </p:sp>
      <p:sp>
        <p:nvSpPr>
          <p:cNvPr id="360451" name="Rectangle 3"/>
          <p:cNvSpPr>
            <a:spLocks noGrp="1" noChangeArrowheads="1"/>
          </p:cNvSpPr>
          <p:nvPr>
            <p:ph type="body" idx="1"/>
          </p:nvPr>
        </p:nvSpPr>
        <p:spPr>
          <a:xfrm>
            <a:off x="1981200" y="1054100"/>
            <a:ext cx="8229600" cy="5543550"/>
          </a:xfrm>
        </p:spPr>
        <p:txBody>
          <a:bodyPr/>
          <a:lstStyle/>
          <a:p>
            <a:pPr marL="400050" indent="-400050">
              <a:lnSpc>
                <a:spcPct val="90000"/>
              </a:lnSpc>
            </a:pPr>
            <a:r>
              <a:rPr lang="en-US" altLang="zh-CN" sz="2800"/>
              <a:t>P(i,j)</a:t>
            </a:r>
            <a:r>
              <a:rPr lang="zh-CN" altLang="en-US" sz="2800"/>
              <a:t>表示第</a:t>
            </a:r>
            <a:r>
              <a:rPr lang="en-US" altLang="zh-CN" sz="2800"/>
              <a:t>i</a:t>
            </a:r>
            <a:r>
              <a:rPr lang="zh-CN" altLang="en-US" sz="2800"/>
              <a:t>段</a:t>
            </a:r>
            <a:r>
              <a:rPr lang="en-US" altLang="zh-CN" sz="2800"/>
              <a:t>(V</a:t>
            </a:r>
            <a:r>
              <a:rPr lang="en-US" altLang="zh-CN" sz="2800" baseline="-25000"/>
              <a:t>i</a:t>
            </a:r>
            <a:r>
              <a:rPr lang="en-US" altLang="zh-CN" sz="2800"/>
              <a:t>)</a:t>
            </a:r>
            <a:r>
              <a:rPr lang="zh-CN" altLang="en-US" sz="2800"/>
              <a:t>中的某个结点</a:t>
            </a:r>
            <a:r>
              <a:rPr lang="en-US" altLang="zh-CN" sz="2800"/>
              <a:t>j</a:t>
            </a:r>
            <a:r>
              <a:rPr lang="zh-CN" altLang="en-US" sz="2800"/>
              <a:t>到汇点</a:t>
            </a:r>
            <a:r>
              <a:rPr lang="en-US" altLang="zh-CN" sz="2800"/>
              <a:t>t</a:t>
            </a:r>
            <a:r>
              <a:rPr lang="zh-CN" altLang="en-US" sz="2800"/>
              <a:t>的最小成本路径，</a:t>
            </a:r>
            <a:r>
              <a:rPr lang="en-US" altLang="zh-CN" sz="2800"/>
              <a:t>COST(i,j)</a:t>
            </a:r>
            <a:r>
              <a:rPr lang="zh-CN" altLang="en-US" sz="2800"/>
              <a:t>则是这条路径的成本。</a:t>
            </a:r>
          </a:p>
          <a:p>
            <a:pPr marL="400050" indent="-400050">
              <a:lnSpc>
                <a:spcPct val="90000"/>
              </a:lnSpc>
            </a:pPr>
            <a:r>
              <a:rPr lang="zh-CN" altLang="en-US" sz="2800"/>
              <a:t>由汇点</a:t>
            </a:r>
            <a:r>
              <a:rPr lang="en-US" altLang="zh-CN" sz="2800"/>
              <a:t>t</a:t>
            </a:r>
            <a:r>
              <a:rPr lang="zh-CN" altLang="en-US" sz="2800"/>
              <a:t>开始寻找最小成本路径，用向前处理法就可以得到一下公式：</a:t>
            </a:r>
            <a:br>
              <a:rPr lang="zh-CN" altLang="en-US" sz="2800"/>
            </a:br>
            <a:br>
              <a:rPr lang="zh-CN" altLang="en-US" sz="2800"/>
            </a:br>
            <a:r>
              <a:rPr lang="en-US" altLang="zh-CN" sz="2800"/>
              <a:t>COST(i,j)=min{c(j,1)+COST(i+1,l)} ……....(1)</a:t>
            </a:r>
          </a:p>
          <a:p>
            <a:pPr marL="400050" indent="-400050">
              <a:lnSpc>
                <a:spcPct val="90000"/>
              </a:lnSpc>
              <a:buNone/>
            </a:pPr>
            <a:endParaRPr lang="zh-CN" altLang="en-US" sz="2800"/>
          </a:p>
          <a:p>
            <a:pPr marL="400050" indent="-400050">
              <a:lnSpc>
                <a:spcPct val="90000"/>
              </a:lnSpc>
              <a:buFont typeface="Wingdings" panose="05000000000000000000" pitchFamily="2" charset="2"/>
              <a:buAutoNum type="arabicPeriod"/>
            </a:pPr>
            <a:r>
              <a:rPr lang="en-US" altLang="zh-CN" sz="2400"/>
              <a:t> </a:t>
            </a:r>
            <a:r>
              <a:rPr lang="zh-CN" altLang="en-US" sz="2400"/>
              <a:t>因为是向前处理，所以需要在第</a:t>
            </a:r>
            <a:r>
              <a:rPr lang="en-US" altLang="zh-CN" sz="2400"/>
              <a:t>i</a:t>
            </a:r>
            <a:r>
              <a:rPr lang="zh-CN" altLang="en-US" sz="2400"/>
              <a:t>段中选取一个结点</a:t>
            </a:r>
            <a:r>
              <a:rPr lang="en-US" altLang="zh-CN" sz="2400"/>
              <a:t>j</a:t>
            </a:r>
            <a:r>
              <a:rPr lang="zh-CN" altLang="en-US" sz="2400"/>
              <a:t>，且</a:t>
            </a:r>
            <a:r>
              <a:rPr lang="en-US" altLang="zh-CN" sz="2400"/>
              <a:t>j</a:t>
            </a:r>
            <a:r>
              <a:rPr lang="zh-CN" altLang="en-US" sz="2400"/>
              <a:t>与</a:t>
            </a:r>
            <a:r>
              <a:rPr lang="en-US" altLang="zh-CN" sz="2400"/>
              <a:t>l</a:t>
            </a:r>
            <a:r>
              <a:rPr lang="zh-CN" altLang="en-US" sz="2400"/>
              <a:t>有边相连 。</a:t>
            </a:r>
          </a:p>
          <a:p>
            <a:pPr marL="400050" indent="-400050">
              <a:lnSpc>
                <a:spcPct val="90000"/>
              </a:lnSpc>
              <a:buFont typeface="Wingdings" panose="05000000000000000000" pitchFamily="2" charset="2"/>
              <a:buAutoNum type="arabicPeriod"/>
            </a:pPr>
            <a:r>
              <a:rPr lang="zh-CN" altLang="en-US" sz="2400"/>
              <a:t>  </a:t>
            </a:r>
            <a:r>
              <a:rPr lang="en-US" altLang="zh-CN" sz="2400"/>
              <a:t>i</a:t>
            </a:r>
            <a:r>
              <a:rPr lang="zh-CN" altLang="en-US" sz="2400"/>
              <a:t>段中结点</a:t>
            </a:r>
            <a:r>
              <a:rPr lang="en-US" altLang="zh-CN" sz="2400"/>
              <a:t>j</a:t>
            </a:r>
            <a:r>
              <a:rPr lang="zh-CN" altLang="en-US" sz="2400"/>
              <a:t>到</a:t>
            </a:r>
            <a:r>
              <a:rPr lang="en-US" altLang="zh-CN" sz="2400"/>
              <a:t>t</a:t>
            </a:r>
            <a:r>
              <a:rPr lang="zh-CN" altLang="en-US" sz="2400"/>
              <a:t>的最小成本</a:t>
            </a:r>
            <a:r>
              <a:rPr lang="en-US" altLang="zh-CN" sz="2400"/>
              <a:t>COST(i, j)</a:t>
            </a:r>
            <a:r>
              <a:rPr lang="zh-CN" altLang="en-US" sz="2400"/>
              <a:t>是结点</a:t>
            </a:r>
            <a:r>
              <a:rPr lang="en-US" altLang="zh-CN" sz="2400"/>
              <a:t>j</a:t>
            </a:r>
            <a:r>
              <a:rPr lang="zh-CN" altLang="en-US" sz="2400"/>
              <a:t>到结点</a:t>
            </a:r>
            <a:r>
              <a:rPr lang="en-US" altLang="zh-CN" sz="2400"/>
              <a:t>l</a:t>
            </a:r>
            <a:r>
              <a:rPr lang="zh-CN" altLang="en-US" sz="2400"/>
              <a:t>的成本</a:t>
            </a:r>
            <a:r>
              <a:rPr lang="en-US" altLang="zh-CN" sz="2400"/>
              <a:t>c(j, l)</a:t>
            </a:r>
            <a:r>
              <a:rPr lang="zh-CN" altLang="en-US" sz="2400"/>
              <a:t>加上</a:t>
            </a:r>
            <a:r>
              <a:rPr lang="en-US" altLang="zh-CN" sz="2400"/>
              <a:t>i+1</a:t>
            </a:r>
            <a:r>
              <a:rPr lang="zh-CN" altLang="en-US" sz="2400"/>
              <a:t>段中能与</a:t>
            </a:r>
            <a:r>
              <a:rPr lang="en-US" altLang="zh-CN" sz="2400"/>
              <a:t>j</a:t>
            </a:r>
            <a:r>
              <a:rPr lang="zh-CN" altLang="en-US" sz="2400"/>
              <a:t>相连的某个结点</a:t>
            </a:r>
            <a:r>
              <a:rPr lang="en-US" altLang="zh-CN" sz="2400"/>
              <a:t>l</a:t>
            </a:r>
            <a:r>
              <a:rPr lang="zh-CN" altLang="en-US" sz="2400"/>
              <a:t>到</a:t>
            </a:r>
            <a:r>
              <a:rPr lang="en-US" altLang="zh-CN" sz="2400"/>
              <a:t>t</a:t>
            </a:r>
            <a:r>
              <a:rPr lang="zh-CN" altLang="en-US" sz="2400"/>
              <a:t>的最小成本</a:t>
            </a:r>
            <a:r>
              <a:rPr lang="en-US" altLang="zh-CN" sz="2400"/>
              <a:t>COST(i+1,l)</a:t>
            </a:r>
            <a:r>
              <a:rPr lang="zh-CN" altLang="en-US" sz="2400"/>
              <a:t>的和中最小 。</a:t>
            </a:r>
            <a:endParaRPr lang="en-US" altLang="zh-CN" sz="2400"/>
          </a:p>
          <a:p>
            <a:pPr marL="400050" indent="-400050">
              <a:lnSpc>
                <a:spcPct val="90000"/>
              </a:lnSpc>
              <a:buNone/>
            </a:pPr>
            <a:endParaRPr lang="zh-CN" altLang="en-US" sz="2400"/>
          </a:p>
          <a:p>
            <a:pPr marL="400050" indent="-400050">
              <a:lnSpc>
                <a:spcPct val="90000"/>
              </a:lnSpc>
            </a:pPr>
            <a:r>
              <a:rPr lang="zh-CN" altLang="en-US" sz="2400" b="1"/>
              <a:t>因此求</a:t>
            </a:r>
            <a:r>
              <a:rPr lang="en-US" altLang="zh-CN" sz="2400" b="1"/>
              <a:t>s</a:t>
            </a:r>
            <a:r>
              <a:rPr lang="zh-CN" altLang="en-US" sz="2400" b="1"/>
              <a:t>到</a:t>
            </a:r>
            <a:r>
              <a:rPr lang="en-US" altLang="zh-CN" sz="2400" b="1"/>
              <a:t>t</a:t>
            </a:r>
            <a:r>
              <a:rPr lang="zh-CN" altLang="en-US" sz="2400" b="1"/>
              <a:t>的最小路径成本是求</a:t>
            </a:r>
            <a:r>
              <a:rPr lang="en-US" altLang="zh-CN" sz="2400" b="1"/>
              <a:t>COST(1, s)</a:t>
            </a:r>
            <a:endParaRPr lang="zh-CN" altLang="en-US" sz="2400" b="1"/>
          </a:p>
        </p:txBody>
      </p:sp>
    </p:spTree>
    <p:extLst>
      <p:ext uri="{BB962C8B-B14F-4D97-AF65-F5344CB8AC3E}">
        <p14:creationId xmlns:p14="http://schemas.microsoft.com/office/powerpoint/2010/main" val="255942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fontAlgn="base">
              <a:spcBef>
                <a:spcPct val="0"/>
              </a:spcBef>
              <a:spcAft>
                <a:spcPct val="0"/>
              </a:spcAft>
            </a:pPr>
            <a:fld id="{2BB8D630-8570-47D2-AFF5-8C9711303C06}" type="slidenum">
              <a:rPr lang="en-US" altLang="zh-CN">
                <a:solidFill>
                  <a:srgbClr val="000000"/>
                </a:solidFill>
                <a:latin typeface="Garamond"/>
                <a:ea typeface="宋体" panose="02010600030101010101" pitchFamily="2" charset="-122"/>
              </a:rPr>
              <a:pPr fontAlgn="base">
                <a:spcBef>
                  <a:spcPct val="0"/>
                </a:spcBef>
                <a:spcAft>
                  <a:spcPct val="0"/>
                </a:spcAft>
              </a:pPr>
              <a:t>23</a:t>
            </a:fld>
            <a:endParaRPr lang="en-US" altLang="zh-CN">
              <a:solidFill>
                <a:srgbClr val="000000"/>
              </a:solidFill>
              <a:latin typeface="Garamond"/>
              <a:ea typeface="宋体" panose="02010600030101010101" pitchFamily="2" charset="-122"/>
            </a:endParaRPr>
          </a:p>
        </p:txBody>
      </p:sp>
      <p:sp>
        <p:nvSpPr>
          <p:cNvPr id="361475" name="Rectangle 3"/>
          <p:cNvSpPr>
            <a:spLocks noGrp="1" noChangeArrowheads="1"/>
          </p:cNvSpPr>
          <p:nvPr>
            <p:ph type="body" idx="1"/>
          </p:nvPr>
        </p:nvSpPr>
        <p:spPr>
          <a:xfrm>
            <a:off x="1981200" y="1196976"/>
            <a:ext cx="8686800" cy="5400675"/>
          </a:xfrm>
        </p:spPr>
        <p:txBody>
          <a:bodyPr/>
          <a:lstStyle/>
          <a:p>
            <a:pPr>
              <a:lnSpc>
                <a:spcPct val="90000"/>
              </a:lnSpc>
            </a:pPr>
            <a:r>
              <a:rPr lang="zh-CN" altLang="en-US" b="1" dirty="0"/>
              <a:t>具体实现计算步骤为：</a:t>
            </a:r>
          </a:p>
          <a:p>
            <a:pPr>
              <a:lnSpc>
                <a:spcPct val="130000"/>
              </a:lnSpc>
            </a:pPr>
            <a:r>
              <a:rPr lang="en-US" altLang="zh-CN" sz="2200" dirty="0"/>
              <a:t>COST(3, 6)=min{6+COST(4,9)</a:t>
            </a:r>
            <a:r>
              <a:rPr lang="zh-CN" altLang="en-US" sz="2200" dirty="0"/>
              <a:t>，</a:t>
            </a:r>
            <a:r>
              <a:rPr lang="en-US" altLang="zh-CN" sz="2200" dirty="0"/>
              <a:t>5+COST(4, 10)}=7</a:t>
            </a:r>
          </a:p>
          <a:p>
            <a:pPr>
              <a:lnSpc>
                <a:spcPct val="130000"/>
              </a:lnSpc>
            </a:pPr>
            <a:r>
              <a:rPr lang="en-US" altLang="zh-CN" sz="2200" dirty="0"/>
              <a:t>COST(3, 7)=min{4+COST(4,9)</a:t>
            </a:r>
            <a:r>
              <a:rPr lang="zh-CN" altLang="en-US" sz="2200" dirty="0"/>
              <a:t>，</a:t>
            </a:r>
            <a:r>
              <a:rPr lang="en-US" altLang="zh-CN" sz="2200" dirty="0"/>
              <a:t>3+COST(4, 10)}=5</a:t>
            </a:r>
          </a:p>
          <a:p>
            <a:pPr>
              <a:lnSpc>
                <a:spcPct val="130000"/>
              </a:lnSpc>
            </a:pPr>
            <a:r>
              <a:rPr lang="en-US" altLang="zh-CN" sz="2200" dirty="0"/>
              <a:t>COST(3, 8)=7</a:t>
            </a:r>
          </a:p>
          <a:p>
            <a:pPr>
              <a:lnSpc>
                <a:spcPct val="130000"/>
              </a:lnSpc>
            </a:pPr>
            <a:r>
              <a:rPr lang="en-US" altLang="zh-CN" sz="2200" dirty="0"/>
              <a:t>COST(2,2)=min{4+COST(3,6)</a:t>
            </a:r>
            <a:r>
              <a:rPr lang="zh-CN" altLang="en-US" sz="2200" dirty="0"/>
              <a:t>，</a:t>
            </a:r>
            <a:r>
              <a:rPr lang="en-US" altLang="zh-CN" sz="2200" dirty="0"/>
              <a:t>2+COST(3, 7)</a:t>
            </a:r>
            <a:r>
              <a:rPr lang="zh-CN" altLang="en-US" sz="2200" dirty="0"/>
              <a:t>，</a:t>
            </a:r>
            <a:r>
              <a:rPr lang="en-US" altLang="zh-CN" sz="2200" dirty="0"/>
              <a:t>1+COST(3,8)}=7    </a:t>
            </a:r>
          </a:p>
          <a:p>
            <a:pPr>
              <a:lnSpc>
                <a:spcPct val="130000"/>
              </a:lnSpc>
            </a:pPr>
            <a:r>
              <a:rPr lang="en-US" altLang="zh-CN" sz="2200" dirty="0"/>
              <a:t>COST(2,3)=9</a:t>
            </a:r>
          </a:p>
          <a:p>
            <a:pPr>
              <a:lnSpc>
                <a:spcPct val="130000"/>
              </a:lnSpc>
            </a:pPr>
            <a:r>
              <a:rPr lang="en-US" altLang="zh-CN" sz="2200" dirty="0"/>
              <a:t>COST(2,4)=18</a:t>
            </a:r>
          </a:p>
          <a:p>
            <a:pPr>
              <a:lnSpc>
                <a:spcPct val="130000"/>
              </a:lnSpc>
            </a:pPr>
            <a:r>
              <a:rPr lang="en-US" altLang="zh-CN" sz="2200" dirty="0"/>
              <a:t>COST(2,5)=15</a:t>
            </a:r>
          </a:p>
          <a:p>
            <a:pPr>
              <a:lnSpc>
                <a:spcPct val="130000"/>
              </a:lnSpc>
            </a:pPr>
            <a:r>
              <a:rPr lang="en-US" altLang="zh-CN" sz="2200" dirty="0"/>
              <a:t>COST(1,1)=min{9+COST(2,2)</a:t>
            </a:r>
            <a:r>
              <a:rPr lang="zh-CN" altLang="en-US" sz="2200" dirty="0"/>
              <a:t>，</a:t>
            </a:r>
            <a:r>
              <a:rPr lang="en-US" altLang="zh-CN" sz="2200" dirty="0"/>
              <a:t>7+COST(2, 3)</a:t>
            </a:r>
            <a:r>
              <a:rPr lang="zh-CN" altLang="en-US" sz="2200" dirty="0"/>
              <a:t>，</a:t>
            </a:r>
            <a:r>
              <a:rPr lang="en-US" altLang="zh-CN" sz="2200" dirty="0"/>
              <a:t>3+COST(2,4) </a:t>
            </a:r>
            <a:r>
              <a:rPr lang="zh-CN" altLang="en-US" sz="2200" dirty="0"/>
              <a:t>，</a:t>
            </a:r>
            <a:r>
              <a:rPr lang="en-US" altLang="zh-CN" sz="2200" dirty="0"/>
              <a:t>2+COST(2, 5)}=16</a:t>
            </a:r>
            <a:endParaRPr lang="zh-CN" altLang="en-US" sz="2200" dirty="0"/>
          </a:p>
        </p:txBody>
      </p:sp>
      <p:sp>
        <p:nvSpPr>
          <p:cNvPr id="361477" name="Rectangle 5"/>
          <p:cNvSpPr>
            <a:spLocks noGrp="1" noChangeArrowheads="1"/>
          </p:cNvSpPr>
          <p:nvPr>
            <p:ph type="title"/>
          </p:nvPr>
        </p:nvSpPr>
        <p:spPr>
          <a:xfrm>
            <a:off x="1981200" y="277813"/>
            <a:ext cx="8229600" cy="774700"/>
          </a:xfrm>
          <a:noFill/>
          <a:ln/>
        </p:spPr>
        <p:txBody>
          <a:bodyPr/>
          <a:lstStyle/>
          <a:p>
            <a:r>
              <a:rPr lang="zh-CN" altLang="en-US">
                <a:effectLst>
                  <a:outerShdw blurRad="38100" dist="38100" dir="2700000" algn="tl">
                    <a:srgbClr val="C0C0C0"/>
                  </a:outerShdw>
                </a:effectLst>
                <a:ea typeface="黑体" panose="02010609060101010101" pitchFamily="49" charset="-122"/>
              </a:rPr>
              <a:t>多段图问题</a:t>
            </a:r>
          </a:p>
        </p:txBody>
      </p:sp>
    </p:spTree>
    <p:extLst>
      <p:ext uri="{BB962C8B-B14F-4D97-AF65-F5344CB8AC3E}">
        <p14:creationId xmlns:p14="http://schemas.microsoft.com/office/powerpoint/2010/main" val="1609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fontAlgn="base">
              <a:spcBef>
                <a:spcPct val="0"/>
              </a:spcBef>
              <a:spcAft>
                <a:spcPct val="0"/>
              </a:spcAft>
            </a:pPr>
            <a:fld id="{0D85AD1A-8AD6-4D6B-8104-2C069E62D349}" type="slidenum">
              <a:rPr lang="en-US" altLang="zh-CN">
                <a:solidFill>
                  <a:srgbClr val="000000"/>
                </a:solidFill>
                <a:latin typeface="Garamond"/>
                <a:ea typeface="宋体" panose="02010600030101010101" pitchFamily="2" charset="-122"/>
              </a:rPr>
              <a:pPr fontAlgn="base">
                <a:spcBef>
                  <a:spcPct val="0"/>
                </a:spcBef>
                <a:spcAft>
                  <a:spcPct val="0"/>
                </a:spcAft>
              </a:pPr>
              <a:t>24</a:t>
            </a:fld>
            <a:endParaRPr lang="en-US" altLang="zh-CN">
              <a:solidFill>
                <a:srgbClr val="000000"/>
              </a:solidFill>
              <a:latin typeface="Garamond"/>
              <a:ea typeface="宋体" panose="02010600030101010101" pitchFamily="2" charset="-122"/>
            </a:endParaRPr>
          </a:p>
        </p:txBody>
      </p:sp>
      <p:sp>
        <p:nvSpPr>
          <p:cNvPr id="362499" name="Rectangle 3"/>
          <p:cNvSpPr>
            <a:spLocks noGrp="1" noChangeArrowheads="1"/>
          </p:cNvSpPr>
          <p:nvPr>
            <p:ph type="body" idx="1"/>
          </p:nvPr>
        </p:nvSpPr>
        <p:spPr>
          <a:xfrm>
            <a:off x="1981199" y="1196976"/>
            <a:ext cx="8294915" cy="5256213"/>
          </a:xfrm>
        </p:spPr>
        <p:txBody>
          <a:bodyPr/>
          <a:lstStyle/>
          <a:p>
            <a:r>
              <a:rPr lang="zh-CN" altLang="en-US" sz="2600" dirty="0"/>
              <a:t>如果我们把每一步的决策给记录下来，设它为</a:t>
            </a:r>
            <a:r>
              <a:rPr lang="en-US" altLang="zh-CN" sz="2600" dirty="0"/>
              <a:t>D(</a:t>
            </a:r>
            <a:r>
              <a:rPr lang="en-US" altLang="zh-CN" sz="2600" dirty="0" err="1"/>
              <a:t>i,j</a:t>
            </a:r>
            <a:r>
              <a:rPr lang="en-US" altLang="zh-CN" sz="2600" dirty="0"/>
              <a:t>)</a:t>
            </a:r>
            <a:r>
              <a:rPr lang="zh-CN" altLang="en-US" sz="2600" dirty="0"/>
              <a:t>，则可以容易地求出这条最小成本路径。求取步骤为： </a:t>
            </a:r>
          </a:p>
          <a:p>
            <a:pPr>
              <a:lnSpc>
                <a:spcPct val="140000"/>
              </a:lnSpc>
            </a:pPr>
            <a:r>
              <a:rPr lang="en-US" altLang="zh-CN" sz="2600" dirty="0"/>
              <a:t>D(3</a:t>
            </a:r>
            <a:r>
              <a:rPr lang="zh-CN" altLang="en-US" sz="2600" dirty="0"/>
              <a:t>，</a:t>
            </a:r>
            <a:r>
              <a:rPr lang="en-US" altLang="zh-CN" sz="2600" dirty="0"/>
              <a:t>6)=10   D(3</a:t>
            </a:r>
            <a:r>
              <a:rPr lang="zh-CN" altLang="en-US" sz="2600" dirty="0"/>
              <a:t>，</a:t>
            </a:r>
            <a:r>
              <a:rPr lang="en-US" altLang="zh-CN" sz="2600" dirty="0"/>
              <a:t>7)=10    D(3</a:t>
            </a:r>
            <a:r>
              <a:rPr lang="zh-CN" altLang="en-US" sz="2600" dirty="0"/>
              <a:t>，</a:t>
            </a:r>
            <a:r>
              <a:rPr lang="en-US" altLang="zh-CN" sz="2600" dirty="0"/>
              <a:t>8)=10 </a:t>
            </a:r>
          </a:p>
          <a:p>
            <a:pPr marL="0" indent="0">
              <a:lnSpc>
                <a:spcPct val="140000"/>
              </a:lnSpc>
              <a:buNone/>
            </a:pPr>
            <a:r>
              <a:rPr lang="en-US" altLang="zh-CN" sz="2600" dirty="0"/>
              <a:t>    D(2</a:t>
            </a:r>
            <a:r>
              <a:rPr lang="zh-CN" altLang="en-US" sz="2600" dirty="0"/>
              <a:t>，</a:t>
            </a:r>
            <a:r>
              <a:rPr lang="en-US" altLang="zh-CN" sz="2600" dirty="0"/>
              <a:t>2)=7     D(2</a:t>
            </a:r>
            <a:r>
              <a:rPr lang="zh-CN" altLang="en-US" sz="2600" dirty="0"/>
              <a:t>，</a:t>
            </a:r>
            <a:r>
              <a:rPr lang="en-US" altLang="zh-CN" sz="2600" dirty="0"/>
              <a:t>3)=6      D(2</a:t>
            </a:r>
            <a:r>
              <a:rPr lang="zh-CN" altLang="en-US" sz="2600" dirty="0"/>
              <a:t>，</a:t>
            </a:r>
            <a:r>
              <a:rPr lang="en-US" altLang="zh-CN" sz="2600" dirty="0"/>
              <a:t>4)=8   D(2</a:t>
            </a:r>
            <a:r>
              <a:rPr lang="zh-CN" altLang="en-US" sz="2600" dirty="0"/>
              <a:t>，</a:t>
            </a:r>
            <a:r>
              <a:rPr lang="en-US" altLang="zh-CN" sz="2600" dirty="0"/>
              <a:t>5)=8</a:t>
            </a:r>
          </a:p>
          <a:p>
            <a:pPr marL="0" indent="0">
              <a:lnSpc>
                <a:spcPct val="140000"/>
              </a:lnSpc>
              <a:buNone/>
            </a:pPr>
            <a:r>
              <a:rPr lang="en-US" altLang="zh-CN" sz="2600" dirty="0"/>
              <a:t>    D(1</a:t>
            </a:r>
            <a:r>
              <a:rPr lang="zh-CN" altLang="en-US" sz="2600" dirty="0"/>
              <a:t>，</a:t>
            </a:r>
            <a:r>
              <a:rPr lang="en-US" altLang="zh-CN" sz="2600" dirty="0"/>
              <a:t>1)=2</a:t>
            </a:r>
          </a:p>
          <a:p>
            <a:pPr>
              <a:lnSpc>
                <a:spcPct val="140000"/>
              </a:lnSpc>
            </a:pPr>
            <a:r>
              <a:rPr lang="zh-CN" altLang="en-US" sz="2600" dirty="0"/>
              <a:t>设这条最小成本路径是</a:t>
            </a:r>
            <a:r>
              <a:rPr lang="en-US" altLang="zh-CN" sz="2600" dirty="0"/>
              <a:t>s=1, v2, v3,…,vk-1,t=12</a:t>
            </a:r>
            <a:r>
              <a:rPr lang="zh-CN" altLang="en-US" sz="2600" dirty="0"/>
              <a:t>。立即可知，</a:t>
            </a:r>
          </a:p>
          <a:p>
            <a:pPr>
              <a:lnSpc>
                <a:spcPct val="140000"/>
              </a:lnSpc>
            </a:pPr>
            <a:r>
              <a:rPr lang="en-US" altLang="zh-CN" sz="2600" dirty="0"/>
              <a:t>v2= D(1</a:t>
            </a:r>
            <a:r>
              <a:rPr lang="zh-CN" altLang="en-US" sz="2600" dirty="0"/>
              <a:t>，</a:t>
            </a:r>
            <a:r>
              <a:rPr lang="en-US" altLang="zh-CN" sz="2600" dirty="0"/>
              <a:t>1)=2</a:t>
            </a:r>
            <a:r>
              <a:rPr lang="zh-CN" altLang="en-US" sz="2600" dirty="0"/>
              <a:t>，</a:t>
            </a:r>
            <a:r>
              <a:rPr lang="en-US" altLang="zh-CN" sz="2600" dirty="0"/>
              <a:t>v3= D(2</a:t>
            </a:r>
            <a:r>
              <a:rPr lang="zh-CN" altLang="en-US" sz="2600" dirty="0"/>
              <a:t>，</a:t>
            </a:r>
            <a:r>
              <a:rPr lang="en-US" altLang="zh-CN" sz="2600" dirty="0"/>
              <a:t>D(1</a:t>
            </a:r>
            <a:r>
              <a:rPr lang="zh-CN" altLang="en-US" sz="2600" dirty="0"/>
              <a:t>，</a:t>
            </a:r>
            <a:r>
              <a:rPr lang="en-US" altLang="zh-CN" sz="2600" dirty="0"/>
              <a:t>1))=7</a:t>
            </a:r>
            <a:r>
              <a:rPr lang="zh-CN" altLang="en-US" sz="2600" dirty="0"/>
              <a:t>，</a:t>
            </a:r>
            <a:r>
              <a:rPr lang="en-US" altLang="zh-CN" sz="2600" dirty="0"/>
              <a:t>v4=D(3</a:t>
            </a:r>
            <a:r>
              <a:rPr lang="zh-CN" altLang="en-US" sz="2600" dirty="0"/>
              <a:t>，</a:t>
            </a:r>
            <a:r>
              <a:rPr lang="en-US" altLang="zh-CN" sz="2600" dirty="0"/>
              <a:t>D(2</a:t>
            </a:r>
            <a:r>
              <a:rPr lang="zh-CN" altLang="en-US" sz="2600" dirty="0"/>
              <a:t>，</a:t>
            </a:r>
            <a:r>
              <a:rPr lang="en-US" altLang="zh-CN" sz="2600" dirty="0"/>
              <a:t>D(1</a:t>
            </a:r>
            <a:r>
              <a:rPr lang="zh-CN" altLang="en-US" sz="2600" dirty="0"/>
              <a:t>，</a:t>
            </a:r>
            <a:r>
              <a:rPr lang="en-US" altLang="zh-CN" sz="2600" dirty="0"/>
              <a:t>1)))= D(3</a:t>
            </a:r>
            <a:r>
              <a:rPr lang="zh-CN" altLang="en-US" sz="2600" dirty="0"/>
              <a:t>，</a:t>
            </a:r>
            <a:r>
              <a:rPr lang="en-US" altLang="zh-CN" sz="2600" dirty="0"/>
              <a:t>7)=10 </a:t>
            </a:r>
            <a:endParaRPr lang="zh-CN" altLang="en-US" sz="2600" dirty="0"/>
          </a:p>
        </p:txBody>
      </p:sp>
      <p:sp>
        <p:nvSpPr>
          <p:cNvPr id="362501" name="Rectangle 5"/>
          <p:cNvSpPr>
            <a:spLocks noGrp="1" noChangeArrowheads="1"/>
          </p:cNvSpPr>
          <p:nvPr>
            <p:ph type="title"/>
          </p:nvPr>
        </p:nvSpPr>
        <p:spPr>
          <a:xfrm>
            <a:off x="1981200" y="277813"/>
            <a:ext cx="8229600" cy="774700"/>
          </a:xfrm>
          <a:noFill/>
          <a:ln/>
        </p:spPr>
        <p:txBody>
          <a:bodyPr/>
          <a:lstStyle/>
          <a:p>
            <a:r>
              <a:rPr lang="zh-CN" altLang="en-US">
                <a:effectLst>
                  <a:outerShdw blurRad="38100" dist="38100" dir="2700000" algn="tl">
                    <a:srgbClr val="C0C0C0"/>
                  </a:outerShdw>
                </a:effectLst>
                <a:ea typeface="黑体" panose="02010609060101010101" pitchFamily="49" charset="-122"/>
              </a:rPr>
              <a:t>多段图问题</a:t>
            </a:r>
          </a:p>
        </p:txBody>
      </p:sp>
    </p:spTree>
    <p:extLst>
      <p:ext uri="{BB962C8B-B14F-4D97-AF65-F5344CB8AC3E}">
        <p14:creationId xmlns:p14="http://schemas.microsoft.com/office/powerpoint/2010/main" val="3461848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fontAlgn="base">
              <a:spcBef>
                <a:spcPct val="0"/>
              </a:spcBef>
              <a:spcAft>
                <a:spcPct val="0"/>
              </a:spcAft>
            </a:pPr>
            <a:fld id="{5F8F7E1D-FCDC-4554-BD4A-795A26D4D122}" type="slidenum">
              <a:rPr lang="en-US" altLang="zh-CN">
                <a:solidFill>
                  <a:srgbClr val="000000"/>
                </a:solidFill>
                <a:latin typeface="Garamond"/>
                <a:ea typeface="宋体" panose="02010600030101010101" pitchFamily="2" charset="-122"/>
              </a:rPr>
              <a:pPr fontAlgn="base">
                <a:spcBef>
                  <a:spcPct val="0"/>
                </a:spcBef>
                <a:spcAft>
                  <a:spcPct val="0"/>
                </a:spcAft>
              </a:pPr>
              <a:t>25</a:t>
            </a:fld>
            <a:endParaRPr lang="en-US" altLang="zh-CN">
              <a:solidFill>
                <a:srgbClr val="000000"/>
              </a:solidFill>
              <a:latin typeface="Garamond"/>
              <a:ea typeface="宋体" panose="02010600030101010101" pitchFamily="2" charset="-122"/>
            </a:endParaRPr>
          </a:p>
        </p:txBody>
      </p:sp>
      <p:sp>
        <p:nvSpPr>
          <p:cNvPr id="364547" name="Rectangle 3"/>
          <p:cNvSpPr>
            <a:spLocks noGrp="1" noChangeArrowheads="1"/>
          </p:cNvSpPr>
          <p:nvPr>
            <p:ph type="body" idx="1"/>
          </p:nvPr>
        </p:nvSpPr>
        <p:spPr>
          <a:xfrm>
            <a:off x="1981200" y="1052513"/>
            <a:ext cx="8229600" cy="5078412"/>
          </a:xfrm>
        </p:spPr>
        <p:txBody>
          <a:bodyPr/>
          <a:lstStyle/>
          <a:p>
            <a:pPr>
              <a:spcBef>
                <a:spcPts val="1200"/>
              </a:spcBef>
              <a:spcAft>
                <a:spcPts val="1200"/>
              </a:spcAft>
            </a:pPr>
            <a:r>
              <a:rPr lang="zh-CN" altLang="en-US" sz="2800" dirty="0"/>
              <a:t>为了使写出的算法更简单一些，可事先对结点集</a:t>
            </a:r>
            <a:r>
              <a:rPr lang="en-US" altLang="zh-CN" sz="2800" dirty="0"/>
              <a:t>V</a:t>
            </a:r>
            <a:r>
              <a:rPr lang="zh-CN" altLang="en-US" sz="2800" dirty="0"/>
              <a:t>的结点进行排序：</a:t>
            </a:r>
          </a:p>
          <a:p>
            <a:pPr>
              <a:spcBef>
                <a:spcPts val="1200"/>
              </a:spcBef>
              <a:spcAft>
                <a:spcPts val="1200"/>
              </a:spcAft>
            </a:pPr>
            <a:r>
              <a:rPr lang="zh-CN" altLang="en-US" sz="2800" dirty="0"/>
              <a:t>首先将</a:t>
            </a:r>
            <a:r>
              <a:rPr lang="en-US" altLang="zh-CN" sz="2800" dirty="0"/>
              <a:t>s</a:t>
            </a:r>
            <a:r>
              <a:rPr lang="zh-CN" altLang="en-US" sz="2800" dirty="0"/>
              <a:t>结点编成</a:t>
            </a:r>
            <a:r>
              <a:rPr lang="en-US" altLang="zh-CN" sz="2800" dirty="0"/>
              <a:t>1</a:t>
            </a:r>
            <a:r>
              <a:rPr lang="zh-CN" altLang="en-US" sz="2800" dirty="0"/>
              <a:t>号，然后对</a:t>
            </a:r>
            <a:r>
              <a:rPr lang="en-US" altLang="zh-CN" sz="2800" dirty="0"/>
              <a:t>V2</a:t>
            </a:r>
            <a:r>
              <a:rPr lang="zh-CN" altLang="en-US" sz="2800" dirty="0"/>
              <a:t>中的结点编号，</a:t>
            </a:r>
            <a:r>
              <a:rPr lang="en-US" altLang="zh-CN" sz="2800" dirty="0"/>
              <a:t>V3</a:t>
            </a:r>
            <a:r>
              <a:rPr lang="zh-CN" altLang="en-US" sz="2800" dirty="0"/>
              <a:t>的结点接着</a:t>
            </a:r>
            <a:r>
              <a:rPr lang="en-US" altLang="zh-CN" sz="2800" dirty="0"/>
              <a:t>V2</a:t>
            </a:r>
            <a:r>
              <a:rPr lang="zh-CN" altLang="en-US" sz="2800" dirty="0"/>
              <a:t>中最后一个编号继续往下编</a:t>
            </a:r>
            <a:r>
              <a:rPr lang="en-US" altLang="zh-CN" sz="2800" dirty="0"/>
              <a:t>…</a:t>
            </a:r>
            <a:r>
              <a:rPr lang="zh-CN" altLang="en-US" sz="2800" dirty="0"/>
              <a:t>最后将</a:t>
            </a:r>
            <a:r>
              <a:rPr lang="en-US" altLang="zh-CN" sz="2800" dirty="0"/>
              <a:t>t</a:t>
            </a:r>
            <a:r>
              <a:rPr lang="zh-CN" altLang="en-US" sz="2800" dirty="0"/>
              <a:t>编成</a:t>
            </a:r>
            <a:r>
              <a:rPr lang="en-US" altLang="zh-CN" sz="2800" dirty="0"/>
              <a:t>n</a:t>
            </a:r>
            <a:r>
              <a:rPr lang="zh-CN" altLang="en-US" sz="2800" dirty="0"/>
              <a:t>号。</a:t>
            </a:r>
          </a:p>
          <a:p>
            <a:pPr>
              <a:spcBef>
                <a:spcPts val="1200"/>
              </a:spcBef>
              <a:spcAft>
                <a:spcPts val="1200"/>
              </a:spcAft>
            </a:pPr>
            <a:r>
              <a:rPr lang="en-US" altLang="zh-CN" sz="2800" dirty="0"/>
              <a:t>COST</a:t>
            </a:r>
            <a:r>
              <a:rPr lang="zh-CN" altLang="en-US" sz="2800" dirty="0"/>
              <a:t>和</a:t>
            </a:r>
            <a:r>
              <a:rPr lang="en-US" altLang="zh-CN" sz="2800" dirty="0"/>
              <a:t>D</a:t>
            </a:r>
            <a:r>
              <a:rPr lang="zh-CN" altLang="en-US" sz="2800" dirty="0"/>
              <a:t>都可按</a:t>
            </a:r>
            <a:r>
              <a:rPr lang="en-US" altLang="zh-CN" sz="2800" dirty="0"/>
              <a:t>n-1,n-2,…,1</a:t>
            </a:r>
            <a:r>
              <a:rPr lang="zh-CN" altLang="en-US" sz="2800" dirty="0"/>
              <a:t>的次序计算，而无需考虑</a:t>
            </a:r>
            <a:r>
              <a:rPr lang="en-US" altLang="zh-CN" sz="2800" dirty="0"/>
              <a:t>COST</a:t>
            </a:r>
            <a:r>
              <a:rPr lang="zh-CN" altLang="en-US" sz="2800" dirty="0"/>
              <a:t>，</a:t>
            </a:r>
            <a:r>
              <a:rPr lang="en-US" altLang="zh-CN" sz="2800" dirty="0"/>
              <a:t>P</a:t>
            </a:r>
            <a:r>
              <a:rPr lang="zh-CN" altLang="en-US" sz="2800" dirty="0"/>
              <a:t>和</a:t>
            </a:r>
            <a:r>
              <a:rPr lang="en-US" altLang="zh-CN" sz="2800" dirty="0"/>
              <a:t>D</a:t>
            </a:r>
            <a:r>
              <a:rPr lang="zh-CN" altLang="en-US" sz="2800" dirty="0"/>
              <a:t>中标识结点所在段数的第一个下标，因此它们的第一个下标可在算法中略去。</a:t>
            </a:r>
          </a:p>
        </p:txBody>
      </p:sp>
      <p:sp>
        <p:nvSpPr>
          <p:cNvPr id="364549" name="Rectangle 5"/>
          <p:cNvSpPr>
            <a:spLocks noGrp="1" noChangeArrowheads="1"/>
          </p:cNvSpPr>
          <p:nvPr>
            <p:ph type="title"/>
          </p:nvPr>
        </p:nvSpPr>
        <p:spPr>
          <a:xfrm>
            <a:off x="1981200" y="277813"/>
            <a:ext cx="8229600" cy="774700"/>
          </a:xfrm>
          <a:noFill/>
          <a:ln/>
        </p:spPr>
        <p:txBody>
          <a:bodyPr/>
          <a:lstStyle/>
          <a:p>
            <a:r>
              <a:rPr lang="zh-CN" altLang="en-US">
                <a:effectLst>
                  <a:outerShdw blurRad="38100" dist="38100" dir="2700000" algn="tl">
                    <a:srgbClr val="C0C0C0"/>
                  </a:outerShdw>
                </a:effectLst>
                <a:ea typeface="黑体" panose="02010609060101010101" pitchFamily="49" charset="-122"/>
              </a:rPr>
              <a:t>多段图问题</a:t>
            </a:r>
          </a:p>
        </p:txBody>
      </p:sp>
    </p:spTree>
    <p:extLst>
      <p:ext uri="{BB962C8B-B14F-4D97-AF65-F5344CB8AC3E}">
        <p14:creationId xmlns:p14="http://schemas.microsoft.com/office/powerpoint/2010/main" val="2982483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fontAlgn="base">
              <a:spcBef>
                <a:spcPct val="0"/>
              </a:spcBef>
              <a:spcAft>
                <a:spcPct val="0"/>
              </a:spcAft>
            </a:pPr>
            <a:fld id="{75680D8F-CF50-43FF-A3D4-60D39D45F6B9}" type="slidenum">
              <a:rPr lang="en-US" altLang="zh-CN">
                <a:solidFill>
                  <a:srgbClr val="000000"/>
                </a:solidFill>
                <a:latin typeface="Garamond"/>
                <a:ea typeface="宋体" panose="02010600030101010101" pitchFamily="2" charset="-122"/>
              </a:rPr>
              <a:pPr fontAlgn="base">
                <a:spcBef>
                  <a:spcPct val="0"/>
                </a:spcBef>
                <a:spcAft>
                  <a:spcPct val="0"/>
                </a:spcAft>
              </a:pPr>
              <a:t>26</a:t>
            </a:fld>
            <a:endParaRPr lang="en-US" altLang="zh-CN">
              <a:solidFill>
                <a:srgbClr val="000000"/>
              </a:solidFill>
              <a:latin typeface="Garamond"/>
              <a:ea typeface="宋体" panose="02010600030101010101" pitchFamily="2" charset="-122"/>
            </a:endParaRPr>
          </a:p>
        </p:txBody>
      </p:sp>
      <p:sp>
        <p:nvSpPr>
          <p:cNvPr id="363523" name="Rectangle 3"/>
          <p:cNvSpPr>
            <a:spLocks noGrp="1" noChangeArrowheads="1"/>
          </p:cNvSpPr>
          <p:nvPr>
            <p:ph type="body" idx="1"/>
          </p:nvPr>
        </p:nvSpPr>
        <p:spPr>
          <a:xfrm>
            <a:off x="1981200" y="1052514"/>
            <a:ext cx="8229600" cy="5545137"/>
          </a:xfrm>
        </p:spPr>
        <p:txBody>
          <a:bodyPr/>
          <a:lstStyle/>
          <a:p>
            <a:pPr>
              <a:lnSpc>
                <a:spcPct val="95000"/>
              </a:lnSpc>
              <a:buFont typeface="Wingdings" panose="05000000000000000000" pitchFamily="2" charset="2"/>
              <a:buNone/>
            </a:pPr>
            <a:r>
              <a:rPr lang="en-US" altLang="zh-CN" sz="2000" dirty="0"/>
              <a:t>procedure FGRAPH(E, k, n, P)</a:t>
            </a:r>
            <a:br>
              <a:rPr lang="en-US" altLang="zh-CN" sz="2000" dirty="0"/>
            </a:br>
            <a:r>
              <a:rPr lang="en-US" altLang="zh-CN" sz="2000" dirty="0"/>
              <a:t>//</a:t>
            </a:r>
            <a:r>
              <a:rPr lang="zh-CN" altLang="en-US" sz="2000" dirty="0"/>
              <a:t>输入是按段的顺序给结点编号的，有</a:t>
            </a:r>
            <a:r>
              <a:rPr lang="en-US" altLang="zh-CN" sz="2000" dirty="0"/>
              <a:t>n</a:t>
            </a:r>
            <a:r>
              <a:rPr lang="zh-CN" altLang="en-US" sz="2000" dirty="0"/>
              <a:t>个结点的</a:t>
            </a:r>
            <a:r>
              <a:rPr lang="en-US" altLang="zh-CN" sz="2000" dirty="0">
                <a:solidFill>
                  <a:srgbClr val="CC0000"/>
                </a:solidFill>
              </a:rPr>
              <a:t>K</a:t>
            </a:r>
            <a:r>
              <a:rPr lang="zh-CN" altLang="en-US" sz="2000" dirty="0"/>
              <a:t>段图。</a:t>
            </a:r>
            <a:r>
              <a:rPr lang="en-US" altLang="zh-CN" sz="2000" dirty="0"/>
              <a:t>E</a:t>
            </a:r>
            <a:r>
              <a:rPr lang="zh-CN" altLang="en-US" sz="2000" dirty="0"/>
              <a:t>是边集，</a:t>
            </a:r>
          </a:p>
          <a:p>
            <a:pPr>
              <a:lnSpc>
                <a:spcPct val="95000"/>
              </a:lnSpc>
              <a:buFont typeface="Wingdings" panose="05000000000000000000" pitchFamily="2" charset="2"/>
              <a:buNone/>
            </a:pPr>
            <a:r>
              <a:rPr lang="en-US" altLang="zh-CN" sz="2000" dirty="0"/>
              <a:t>    //c(</a:t>
            </a:r>
            <a:r>
              <a:rPr lang="en-US" altLang="zh-CN" sz="2000" dirty="0" err="1"/>
              <a:t>i,j</a:t>
            </a:r>
            <a:r>
              <a:rPr lang="en-US" altLang="zh-CN" sz="2000" dirty="0"/>
              <a:t>)</a:t>
            </a:r>
            <a:r>
              <a:rPr lang="zh-CN" altLang="en-US" sz="2000" dirty="0"/>
              <a:t>是边</a:t>
            </a:r>
            <a:r>
              <a:rPr lang="en-US" altLang="zh-CN" sz="2000" dirty="0"/>
              <a:t>&lt;</a:t>
            </a:r>
            <a:r>
              <a:rPr lang="en-US" altLang="zh-CN" sz="2000" dirty="0" err="1"/>
              <a:t>i,j</a:t>
            </a:r>
            <a:r>
              <a:rPr lang="en-US" altLang="zh-CN" sz="2000" dirty="0"/>
              <a:t>&gt;</a:t>
            </a:r>
            <a:r>
              <a:rPr lang="zh-CN" altLang="en-US" sz="2000" dirty="0"/>
              <a:t>的成本。</a:t>
            </a:r>
            <a:r>
              <a:rPr lang="en-US" altLang="zh-CN" sz="2000" dirty="0"/>
              <a:t>P(</a:t>
            </a:r>
            <a:r>
              <a:rPr lang="en-US" altLang="zh-CN" sz="2000" dirty="0" err="1"/>
              <a:t>l:k</a:t>
            </a:r>
            <a:r>
              <a:rPr lang="en-US" altLang="zh-CN" sz="2000" dirty="0"/>
              <a:t>)</a:t>
            </a:r>
            <a:r>
              <a:rPr lang="zh-CN" altLang="en-US" sz="2000" dirty="0"/>
              <a:t>是最小成本路径。</a:t>
            </a:r>
          </a:p>
          <a:p>
            <a:pPr>
              <a:lnSpc>
                <a:spcPct val="95000"/>
              </a:lnSpc>
              <a:buFont typeface="Wingdings" panose="05000000000000000000" pitchFamily="2" charset="2"/>
              <a:buNone/>
            </a:pPr>
            <a:r>
              <a:rPr lang="en-US" altLang="zh-CN" sz="2000" dirty="0"/>
              <a:t>    real COST(n), integer D(n-1), P(k), r, j, k, n</a:t>
            </a:r>
            <a:br>
              <a:rPr lang="en-US" altLang="zh-CN" sz="2000" dirty="0"/>
            </a:br>
            <a:r>
              <a:rPr lang="en-US" altLang="zh-CN" sz="2000" dirty="0"/>
              <a:t>    COST(n)←0 </a:t>
            </a:r>
            <a:br>
              <a:rPr lang="en-US" altLang="zh-CN" sz="2000" dirty="0"/>
            </a:br>
            <a:r>
              <a:rPr lang="en-US" altLang="zh-CN" sz="2000" dirty="0"/>
              <a:t>   </a:t>
            </a:r>
            <a:r>
              <a:rPr lang="en-US" altLang="zh-CN" sz="2000" dirty="0">
                <a:solidFill>
                  <a:srgbClr val="CC0000"/>
                </a:solidFill>
              </a:rPr>
              <a:t> For</a:t>
            </a:r>
            <a:r>
              <a:rPr lang="en-US" altLang="zh-CN" sz="2000" dirty="0"/>
              <a:t> j←n-1 to 1 by –1 do </a:t>
            </a:r>
            <a:r>
              <a:rPr lang="en-US" altLang="zh-CN" sz="2000" dirty="0">
                <a:solidFill>
                  <a:schemeClr val="folHlink"/>
                </a:solidFill>
              </a:rPr>
              <a:t>//</a:t>
            </a:r>
            <a:r>
              <a:rPr lang="zh-CN" altLang="en-US" sz="1800" dirty="0">
                <a:solidFill>
                  <a:schemeClr val="folHlink"/>
                </a:solidFill>
              </a:rPr>
              <a:t>计算</a:t>
            </a:r>
            <a:r>
              <a:rPr lang="en-US" altLang="zh-CN" sz="1800" dirty="0">
                <a:solidFill>
                  <a:schemeClr val="folHlink"/>
                </a:solidFill>
              </a:rPr>
              <a:t>COST(j)</a:t>
            </a:r>
            <a:br>
              <a:rPr lang="en-US" altLang="zh-CN" sz="2000" dirty="0">
                <a:solidFill>
                  <a:schemeClr val="folHlink"/>
                </a:solidFill>
              </a:rPr>
            </a:br>
            <a:r>
              <a:rPr lang="en-US" altLang="zh-CN" sz="2000" dirty="0"/>
              <a:t>      </a:t>
            </a:r>
            <a:r>
              <a:rPr lang="zh-CN" altLang="en-US" sz="2000" dirty="0"/>
              <a:t>设</a:t>
            </a:r>
            <a:r>
              <a:rPr lang="en-US" altLang="zh-CN" sz="2000" dirty="0"/>
              <a:t>r</a:t>
            </a:r>
            <a:r>
              <a:rPr lang="zh-CN" altLang="en-US" sz="2000" dirty="0"/>
              <a:t>是一个这样的结点，</a:t>
            </a:r>
            <a:r>
              <a:rPr lang="en-US" altLang="zh-CN" sz="2000" dirty="0"/>
              <a:t>&lt;</a:t>
            </a:r>
            <a:r>
              <a:rPr lang="en-US" altLang="zh-CN" sz="2000" dirty="0" err="1"/>
              <a:t>j,r</a:t>
            </a:r>
            <a:r>
              <a:rPr lang="en-US" altLang="zh-CN" sz="2000" dirty="0"/>
              <a:t>&gt;∈E</a:t>
            </a:r>
            <a:r>
              <a:rPr lang="zh-CN" altLang="en-US" sz="2000" dirty="0"/>
              <a:t>且使</a:t>
            </a:r>
            <a:r>
              <a:rPr lang="en-US" altLang="zh-CN" sz="2000" dirty="0"/>
              <a:t>c(</a:t>
            </a:r>
            <a:r>
              <a:rPr lang="en-US" altLang="zh-CN" sz="2000" dirty="0" err="1"/>
              <a:t>j,r</a:t>
            </a:r>
            <a:r>
              <a:rPr lang="en-US" altLang="zh-CN" sz="2000" dirty="0"/>
              <a:t>)+COST(r)</a:t>
            </a:r>
            <a:r>
              <a:rPr lang="zh-CN" altLang="en-US" sz="2000" dirty="0"/>
              <a:t>取最小值 </a:t>
            </a:r>
            <a:br>
              <a:rPr lang="zh-CN" altLang="en-US" sz="2000" dirty="0"/>
            </a:br>
            <a:r>
              <a:rPr lang="zh-CN" altLang="en-US" sz="2000" dirty="0"/>
              <a:t>                                         </a:t>
            </a:r>
            <a:r>
              <a:rPr lang="en-US" altLang="zh-CN" sz="2000" dirty="0">
                <a:solidFill>
                  <a:schemeClr val="folHlink"/>
                </a:solidFill>
              </a:rPr>
              <a:t>//r</a:t>
            </a:r>
            <a:r>
              <a:rPr lang="zh-CN" altLang="en-US" sz="2000" dirty="0">
                <a:solidFill>
                  <a:schemeClr val="folHlink"/>
                </a:solidFill>
              </a:rPr>
              <a:t>是</a:t>
            </a:r>
            <a:r>
              <a:rPr lang="en-US" altLang="zh-CN" sz="2000" dirty="0">
                <a:solidFill>
                  <a:schemeClr val="folHlink"/>
                </a:solidFill>
              </a:rPr>
              <a:t>j</a:t>
            </a:r>
            <a:r>
              <a:rPr lang="zh-CN" altLang="en-US" sz="2000" dirty="0">
                <a:solidFill>
                  <a:schemeClr val="folHlink"/>
                </a:solidFill>
              </a:rPr>
              <a:t>所在阶段的后一个阶段中的一个结点</a:t>
            </a:r>
            <a:br>
              <a:rPr lang="zh-CN" altLang="en-US" sz="2000" dirty="0"/>
            </a:br>
            <a:r>
              <a:rPr lang="zh-CN" altLang="en-US" sz="2000" dirty="0"/>
              <a:t>      </a:t>
            </a:r>
            <a:r>
              <a:rPr lang="en-US" altLang="zh-CN" sz="2000" b="1" dirty="0">
                <a:solidFill>
                  <a:srgbClr val="0000FF"/>
                </a:solidFill>
              </a:rPr>
              <a:t>COST(j)←c(</a:t>
            </a:r>
            <a:r>
              <a:rPr lang="en-US" altLang="zh-CN" sz="2000" b="1" dirty="0" err="1">
                <a:solidFill>
                  <a:srgbClr val="0000FF"/>
                </a:solidFill>
              </a:rPr>
              <a:t>j,r</a:t>
            </a:r>
            <a:r>
              <a:rPr lang="en-US" altLang="zh-CN" sz="2000" b="1" dirty="0">
                <a:solidFill>
                  <a:srgbClr val="0000FF"/>
                </a:solidFill>
              </a:rPr>
              <a:t>)+COST(r) </a:t>
            </a:r>
            <a:r>
              <a:rPr lang="en-US" altLang="zh-CN" sz="2000" dirty="0">
                <a:solidFill>
                  <a:schemeClr val="folHlink"/>
                </a:solidFill>
              </a:rPr>
              <a:t>//</a:t>
            </a:r>
            <a:r>
              <a:rPr lang="zh-CN" altLang="en-US" sz="2000" dirty="0">
                <a:solidFill>
                  <a:schemeClr val="folHlink"/>
                </a:solidFill>
              </a:rPr>
              <a:t>记录下</a:t>
            </a:r>
            <a:r>
              <a:rPr lang="en-US" altLang="zh-CN" sz="2000" dirty="0">
                <a:solidFill>
                  <a:schemeClr val="folHlink"/>
                </a:solidFill>
              </a:rPr>
              <a:t>j</a:t>
            </a:r>
            <a:r>
              <a:rPr lang="zh-CN" altLang="en-US" sz="2000" dirty="0">
                <a:solidFill>
                  <a:schemeClr val="folHlink"/>
                </a:solidFill>
              </a:rPr>
              <a:t>到汇点</a:t>
            </a:r>
            <a:r>
              <a:rPr lang="en-US" altLang="zh-CN" sz="2000" dirty="0">
                <a:solidFill>
                  <a:schemeClr val="folHlink"/>
                </a:solidFill>
              </a:rPr>
              <a:t>t</a:t>
            </a:r>
            <a:r>
              <a:rPr lang="zh-CN" altLang="en-US" sz="2000" dirty="0">
                <a:solidFill>
                  <a:schemeClr val="folHlink"/>
                </a:solidFill>
              </a:rPr>
              <a:t>的最小成本值</a:t>
            </a:r>
            <a:br>
              <a:rPr lang="zh-CN" altLang="en-US" sz="2000" dirty="0">
                <a:solidFill>
                  <a:schemeClr val="folHlink"/>
                </a:solidFill>
              </a:rPr>
            </a:br>
            <a:r>
              <a:rPr lang="zh-CN" altLang="en-US" sz="2000" dirty="0"/>
              <a:t>      </a:t>
            </a:r>
            <a:r>
              <a:rPr lang="en-US" altLang="zh-CN" sz="2000" b="1" dirty="0">
                <a:solidFill>
                  <a:srgbClr val="0000FF"/>
                </a:solidFill>
              </a:rPr>
              <a:t>D(j)←r</a:t>
            </a:r>
            <a:r>
              <a:rPr lang="en-US" altLang="zh-CN" sz="2000" dirty="0"/>
              <a:t> </a:t>
            </a:r>
            <a:r>
              <a:rPr lang="en-US" altLang="zh-CN" sz="2000" dirty="0">
                <a:solidFill>
                  <a:schemeClr val="folHlink"/>
                </a:solidFill>
              </a:rPr>
              <a:t>//</a:t>
            </a:r>
            <a:r>
              <a:rPr lang="zh-CN" altLang="en-US" sz="2000" dirty="0">
                <a:solidFill>
                  <a:schemeClr val="folHlink"/>
                </a:solidFill>
              </a:rPr>
              <a:t>记录下指针对结点</a:t>
            </a:r>
            <a:r>
              <a:rPr lang="en-US" altLang="zh-CN" sz="2000" dirty="0">
                <a:solidFill>
                  <a:schemeClr val="folHlink"/>
                </a:solidFill>
              </a:rPr>
              <a:t>j</a:t>
            </a:r>
            <a:r>
              <a:rPr lang="zh-CN" altLang="en-US" sz="2000" dirty="0">
                <a:solidFill>
                  <a:schemeClr val="folHlink"/>
                </a:solidFill>
              </a:rPr>
              <a:t>要取得到</a:t>
            </a:r>
            <a:r>
              <a:rPr lang="en-US" altLang="zh-CN" sz="2000" dirty="0">
                <a:solidFill>
                  <a:schemeClr val="folHlink"/>
                </a:solidFill>
              </a:rPr>
              <a:t>t</a:t>
            </a:r>
            <a:r>
              <a:rPr lang="zh-CN" altLang="en-US" sz="2000" dirty="0">
                <a:solidFill>
                  <a:schemeClr val="folHlink"/>
                </a:solidFill>
              </a:rPr>
              <a:t>的最小成本路径的决策选择结点</a:t>
            </a:r>
            <a:r>
              <a:rPr lang="en-US" altLang="zh-CN" sz="2000" dirty="0">
                <a:solidFill>
                  <a:schemeClr val="folHlink"/>
                </a:solidFill>
              </a:rPr>
              <a:t>r</a:t>
            </a:r>
            <a:br>
              <a:rPr lang="en-US" altLang="zh-CN" sz="2000" dirty="0">
                <a:solidFill>
                  <a:schemeClr val="folHlink"/>
                </a:solidFill>
              </a:rPr>
            </a:br>
            <a:r>
              <a:rPr lang="en-US" altLang="zh-CN" sz="2000" dirty="0">
                <a:solidFill>
                  <a:srgbClr val="CC0000"/>
                </a:solidFill>
              </a:rPr>
              <a:t>    Repeat</a:t>
            </a:r>
            <a:br>
              <a:rPr lang="en-US" altLang="zh-CN" sz="2000" dirty="0">
                <a:solidFill>
                  <a:srgbClr val="CC0000"/>
                </a:solidFill>
              </a:rPr>
            </a:br>
            <a:r>
              <a:rPr lang="en-US" altLang="zh-CN" sz="2000" dirty="0">
                <a:solidFill>
                  <a:schemeClr val="folHlink"/>
                </a:solidFill>
              </a:rPr>
              <a:t>// </a:t>
            </a:r>
            <a:r>
              <a:rPr lang="zh-CN" altLang="en-US" sz="2000" dirty="0">
                <a:solidFill>
                  <a:schemeClr val="folHlink"/>
                </a:solidFill>
              </a:rPr>
              <a:t>记录下来的决策生成最小生成路径</a:t>
            </a:r>
            <a:br>
              <a:rPr lang="zh-CN" altLang="en-US" sz="2000" dirty="0">
                <a:solidFill>
                  <a:schemeClr val="folHlink"/>
                </a:solidFill>
              </a:rPr>
            </a:br>
            <a:r>
              <a:rPr lang="zh-CN" altLang="en-US" sz="2000" b="1" dirty="0">
                <a:solidFill>
                  <a:srgbClr val="0000FF"/>
                </a:solidFill>
              </a:rPr>
              <a:t>    </a:t>
            </a:r>
            <a:r>
              <a:rPr lang="en-US" altLang="zh-CN" sz="2000" dirty="0"/>
              <a:t>P(1)←1;P(k)←n </a:t>
            </a:r>
            <a:br>
              <a:rPr lang="en-US" altLang="zh-CN" sz="2000" dirty="0"/>
            </a:br>
            <a:r>
              <a:rPr lang="en-US" altLang="zh-CN" sz="2000" dirty="0"/>
              <a:t>    For j←2 to k-1 do	//</a:t>
            </a:r>
            <a:r>
              <a:rPr lang="zh-CN" altLang="en-US" sz="2000" dirty="0"/>
              <a:t>找路径上的第</a:t>
            </a:r>
            <a:r>
              <a:rPr lang="en-US" altLang="zh-CN" sz="2000" dirty="0"/>
              <a:t>j</a:t>
            </a:r>
            <a:r>
              <a:rPr lang="zh-CN" altLang="en-US" sz="2000" dirty="0"/>
              <a:t>个结点</a:t>
            </a:r>
            <a:br>
              <a:rPr lang="zh-CN" altLang="en-US" sz="2000" dirty="0"/>
            </a:br>
            <a:r>
              <a:rPr lang="zh-CN" altLang="en-US" sz="2000" b="1" dirty="0">
                <a:solidFill>
                  <a:srgbClr val="0000FF"/>
                </a:solidFill>
              </a:rPr>
              <a:t>      </a:t>
            </a:r>
            <a:r>
              <a:rPr lang="en-US" altLang="zh-CN" sz="2000" b="1" dirty="0">
                <a:solidFill>
                  <a:srgbClr val="0000FF"/>
                </a:solidFill>
              </a:rPr>
              <a:t>P(j)←D(P(j-1))</a:t>
            </a:r>
            <a:br>
              <a:rPr lang="en-US" altLang="zh-CN" sz="2000" dirty="0"/>
            </a:br>
            <a:r>
              <a:rPr lang="en-US" altLang="zh-CN" sz="2000" dirty="0"/>
              <a:t>    Repeat</a:t>
            </a:r>
            <a:br>
              <a:rPr lang="en-US" altLang="zh-CN" sz="2000" dirty="0"/>
            </a:br>
            <a:r>
              <a:rPr lang="en-US" altLang="zh-CN" sz="2000" dirty="0"/>
              <a:t>    End FGRAPH </a:t>
            </a:r>
            <a:endParaRPr lang="zh-CN" altLang="en-US" sz="2000" dirty="0"/>
          </a:p>
        </p:txBody>
      </p:sp>
      <p:sp>
        <p:nvSpPr>
          <p:cNvPr id="363525" name="Rectangle 5"/>
          <p:cNvSpPr>
            <a:spLocks noGrp="1" noChangeArrowheads="1"/>
          </p:cNvSpPr>
          <p:nvPr>
            <p:ph type="title"/>
          </p:nvPr>
        </p:nvSpPr>
        <p:spPr>
          <a:xfrm>
            <a:off x="1981200" y="277813"/>
            <a:ext cx="8229600" cy="774700"/>
          </a:xfrm>
          <a:noFill/>
          <a:ln/>
        </p:spPr>
        <p:txBody>
          <a:bodyPr/>
          <a:lstStyle/>
          <a:p>
            <a:r>
              <a:rPr lang="zh-CN" altLang="en-US">
                <a:effectLst>
                  <a:outerShdw blurRad="38100" dist="38100" dir="2700000" algn="tl">
                    <a:srgbClr val="C0C0C0"/>
                  </a:outerShdw>
                </a:effectLst>
                <a:ea typeface="黑体" panose="02010609060101010101" pitchFamily="49" charset="-122"/>
              </a:rPr>
              <a:t>多段图问题的向前处理算法</a:t>
            </a:r>
            <a:endParaRPr lang="en-US" altLang="zh-CN">
              <a:effectLst>
                <a:outerShdw blurRad="38100" dist="38100" dir="2700000" algn="tl">
                  <a:srgbClr val="C0C0C0"/>
                </a:outerShdw>
              </a:effectLst>
              <a:ea typeface="黑体" panose="02010609060101010101" pitchFamily="49" charset="-122"/>
            </a:endParaRPr>
          </a:p>
        </p:txBody>
      </p:sp>
    </p:spTree>
    <p:extLst>
      <p:ext uri="{BB962C8B-B14F-4D97-AF65-F5344CB8AC3E}">
        <p14:creationId xmlns:p14="http://schemas.microsoft.com/office/powerpoint/2010/main" val="86612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CBA97087-F88F-41DC-88AE-A159FB0634BE}" type="slidenum">
              <a:rPr lang="en-US" altLang="zh-CN"/>
              <a:pPr/>
              <a:t>27</a:t>
            </a:fld>
            <a:endParaRPr lang="en-US" altLang="zh-CN"/>
          </a:p>
        </p:txBody>
      </p:sp>
      <p:sp>
        <p:nvSpPr>
          <p:cNvPr id="289794" name="Rectangle 2"/>
          <p:cNvSpPr>
            <a:spLocks noChangeArrowheads="1"/>
          </p:cNvSpPr>
          <p:nvPr/>
        </p:nvSpPr>
        <p:spPr bwMode="auto">
          <a:xfrm>
            <a:off x="2865438" y="287339"/>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矩阵连乘问题</a:t>
            </a:r>
            <a:endParaRPr lang="ja-JP" altLang="en-US" sz="3800">
              <a:effectLst>
                <a:outerShdw blurRad="38100" dist="38100" dir="2700000" algn="tl">
                  <a:srgbClr val="C0C0C0"/>
                </a:outerShdw>
              </a:effectLst>
              <a:ea typeface="黑体" panose="02010609060101010101" pitchFamily="49" charset="-122"/>
            </a:endParaRPr>
          </a:p>
        </p:txBody>
      </p:sp>
      <p:sp>
        <p:nvSpPr>
          <p:cNvPr id="289795" name="Rectangle 3"/>
          <p:cNvSpPr>
            <a:spLocks noChangeArrowheads="1"/>
          </p:cNvSpPr>
          <p:nvPr/>
        </p:nvSpPr>
        <p:spPr bwMode="auto">
          <a:xfrm>
            <a:off x="2279650" y="15573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rgbClr val="000066"/>
              </a:buClr>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rgbClr val="000066"/>
              </a:buClr>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rgbClr val="000066"/>
              </a:buClr>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Clr>
                <a:schemeClr val="accent2"/>
              </a:buClr>
            </a:pPr>
            <a:r>
              <a:rPr lang="zh-CN" altLang="en-US" sz="2100">
                <a:latin typeface="楷体_GB2312" pitchFamily="49" charset="-122"/>
                <a:ea typeface="楷体_GB2312" pitchFamily="49" charset="-122"/>
              </a:rPr>
              <a:t>给定</a:t>
            </a:r>
            <a:r>
              <a:rPr lang="en-US" altLang="zh-CN" sz="2100">
                <a:latin typeface="楷体_GB2312" pitchFamily="49" charset="-122"/>
                <a:ea typeface="楷体_GB2312" pitchFamily="49" charset="-122"/>
              </a:rPr>
              <a:t>n</a:t>
            </a:r>
            <a:r>
              <a:rPr lang="zh-CN" altLang="en-US" sz="2100">
                <a:latin typeface="楷体_GB2312" pitchFamily="49" charset="-122"/>
                <a:ea typeface="楷体_GB2312" pitchFamily="49" charset="-122"/>
              </a:rPr>
              <a:t>个矩阵              ， 其中  与     是可乘的，             。考察这</a:t>
            </a:r>
            <a:r>
              <a:rPr lang="en-US" altLang="zh-CN" sz="2100">
                <a:latin typeface="楷体_GB2312" pitchFamily="49" charset="-122"/>
                <a:ea typeface="楷体_GB2312" pitchFamily="49" charset="-122"/>
              </a:rPr>
              <a:t>n</a:t>
            </a:r>
            <a:r>
              <a:rPr lang="zh-CN" altLang="en-US" sz="2100">
                <a:latin typeface="楷体_GB2312" pitchFamily="49" charset="-122"/>
                <a:ea typeface="楷体_GB2312" pitchFamily="49" charset="-122"/>
              </a:rPr>
              <a:t>个矩阵的连乘积          </a:t>
            </a:r>
          </a:p>
          <a:p>
            <a:pPr>
              <a:buClr>
                <a:schemeClr val="accent2"/>
              </a:buClr>
            </a:pPr>
            <a:endParaRPr lang="zh-CN" altLang="en-US" sz="2100">
              <a:latin typeface="楷体_GB2312" pitchFamily="49" charset="-122"/>
              <a:ea typeface="楷体_GB2312" pitchFamily="49" charset="-122"/>
            </a:endParaRPr>
          </a:p>
          <a:p>
            <a:pPr>
              <a:buClr>
                <a:schemeClr val="accent2"/>
              </a:buClr>
            </a:pPr>
            <a:endParaRPr lang="zh-CN" altLang="en-US" sz="2100">
              <a:latin typeface="楷体_GB2312" pitchFamily="49" charset="-122"/>
              <a:ea typeface="楷体_GB2312" pitchFamily="49" charset="-122"/>
            </a:endParaRPr>
          </a:p>
          <a:p>
            <a:pPr>
              <a:lnSpc>
                <a:spcPct val="120000"/>
              </a:lnSpc>
              <a:buClr>
                <a:schemeClr val="accent2"/>
              </a:buClr>
            </a:pPr>
            <a:r>
              <a:rPr lang="zh-CN" altLang="en-US" sz="2100">
                <a:latin typeface="楷体_GB2312" pitchFamily="49" charset="-122"/>
                <a:ea typeface="楷体_GB2312" pitchFamily="49" charset="-122"/>
              </a:rPr>
              <a:t>由于矩阵乘法满足结合律，所以计算矩阵的连乘可以有许多不同的计算次序。这种计算次序可以用加括号的方式来确定。</a:t>
            </a:r>
          </a:p>
          <a:p>
            <a:pPr>
              <a:lnSpc>
                <a:spcPct val="120000"/>
              </a:lnSpc>
              <a:buClr>
                <a:schemeClr val="accent2"/>
              </a:buClr>
            </a:pPr>
            <a:r>
              <a:rPr lang="zh-CN" altLang="en-US" sz="2100">
                <a:latin typeface="楷体_GB2312" pitchFamily="49" charset="-122"/>
                <a:ea typeface="楷体_GB2312" pitchFamily="49" charset="-122"/>
              </a:rPr>
              <a:t>若一个矩阵连乘积的计算次序完全确定，也就是说该连乘积已完全加括号，则可以依此次序反复调用</a:t>
            </a:r>
            <a:r>
              <a:rPr lang="en-US" altLang="zh-CN" sz="2100">
                <a:latin typeface="楷体_GB2312" pitchFamily="49" charset="-122"/>
                <a:ea typeface="楷体_GB2312" pitchFamily="49" charset="-122"/>
              </a:rPr>
              <a:t>2</a:t>
            </a:r>
            <a:r>
              <a:rPr lang="zh-CN" altLang="en-US" sz="2100">
                <a:latin typeface="楷体_GB2312" pitchFamily="49" charset="-122"/>
                <a:ea typeface="楷体_GB2312" pitchFamily="49" charset="-122"/>
              </a:rPr>
              <a:t>个矩阵相乘的标准算法计算出矩阵连乘积</a:t>
            </a:r>
            <a:endParaRPr lang="ja-JP" altLang="en-US" sz="2100">
              <a:latin typeface="楷体_GB2312" pitchFamily="49" charset="-122"/>
              <a:ea typeface="楷体_GB2312" pitchFamily="49" charset="-122"/>
            </a:endParaRPr>
          </a:p>
        </p:txBody>
      </p:sp>
      <p:graphicFrame>
        <p:nvGraphicFramePr>
          <p:cNvPr id="289796" name="Object 4"/>
          <p:cNvGraphicFramePr>
            <a:graphicFrameLocks noChangeAspect="1"/>
          </p:cNvGraphicFramePr>
          <p:nvPr/>
        </p:nvGraphicFramePr>
        <p:xfrm>
          <a:off x="4440238" y="1484313"/>
          <a:ext cx="2036762" cy="539750"/>
        </p:xfrm>
        <a:graphic>
          <a:graphicData uri="http://schemas.openxmlformats.org/presentationml/2006/ole">
            <mc:AlternateContent xmlns:mc="http://schemas.openxmlformats.org/markup-compatibility/2006">
              <mc:Choice xmlns:v="urn:schemas-microsoft-com:vml" Requires="v">
                <p:oleObj spid="_x0000_s2050" name="数式" r:id="rId3" imgW="863280" imgH="228600" progId="Equation.3">
                  <p:embed/>
                </p:oleObj>
              </mc:Choice>
              <mc:Fallback>
                <p:oleObj name="数式" r:id="rId3" imgW="863280" imgH="228600" progId="Equation.3">
                  <p:embed/>
                  <p:pic>
                    <p:nvPicPr>
                      <p:cNvPr id="2897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1484313"/>
                        <a:ext cx="2036762"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7" name="Object 5"/>
          <p:cNvGraphicFramePr>
            <a:graphicFrameLocks noChangeAspect="1"/>
          </p:cNvGraphicFramePr>
          <p:nvPr/>
        </p:nvGraphicFramePr>
        <p:xfrm>
          <a:off x="6934200" y="1538288"/>
          <a:ext cx="357188" cy="493712"/>
        </p:xfrm>
        <a:graphic>
          <a:graphicData uri="http://schemas.openxmlformats.org/presentationml/2006/ole">
            <mc:AlternateContent xmlns:mc="http://schemas.openxmlformats.org/markup-compatibility/2006">
              <mc:Choice xmlns:v="urn:schemas-microsoft-com:vml" Requires="v">
                <p:oleObj spid="_x0000_s2051" name="数式" r:id="rId5" imgW="164880" imgH="228600" progId="Equation.3">
                  <p:embed/>
                </p:oleObj>
              </mc:Choice>
              <mc:Fallback>
                <p:oleObj name="数式" r:id="rId5" imgW="164880" imgH="228600" progId="Equation.3">
                  <p:embed/>
                  <p:pic>
                    <p:nvPicPr>
                      <p:cNvPr id="28979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1538288"/>
                        <a:ext cx="357188"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8" name="Object 6"/>
          <p:cNvGraphicFramePr>
            <a:graphicFrameLocks noChangeAspect="1"/>
          </p:cNvGraphicFramePr>
          <p:nvPr/>
        </p:nvGraphicFramePr>
        <p:xfrm>
          <a:off x="7634289" y="1544638"/>
          <a:ext cx="549275" cy="493712"/>
        </p:xfrm>
        <a:graphic>
          <a:graphicData uri="http://schemas.openxmlformats.org/presentationml/2006/ole">
            <mc:AlternateContent xmlns:mc="http://schemas.openxmlformats.org/markup-compatibility/2006">
              <mc:Choice xmlns:v="urn:schemas-microsoft-com:vml" Requires="v">
                <p:oleObj spid="_x0000_s2052" name="Microsoft 公式 3.0" r:id="rId7" imgW="253800" imgH="228600" progId="Equation.3">
                  <p:embed/>
                </p:oleObj>
              </mc:Choice>
              <mc:Fallback>
                <p:oleObj name="Microsoft 公式 3.0" r:id="rId7" imgW="253800" imgH="228600" progId="Equation.3">
                  <p:embed/>
                  <p:pic>
                    <p:nvPicPr>
                      <p:cNvPr id="28979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4289" y="1544638"/>
                        <a:ext cx="549275"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9" name="Object 7"/>
          <p:cNvGraphicFramePr>
            <a:graphicFrameLocks noChangeAspect="1"/>
          </p:cNvGraphicFramePr>
          <p:nvPr/>
        </p:nvGraphicFramePr>
        <p:xfrm>
          <a:off x="3406776" y="1987550"/>
          <a:ext cx="1649413" cy="357188"/>
        </p:xfrm>
        <a:graphic>
          <a:graphicData uri="http://schemas.openxmlformats.org/presentationml/2006/ole">
            <mc:AlternateContent xmlns:mc="http://schemas.openxmlformats.org/markup-compatibility/2006">
              <mc:Choice xmlns:v="urn:schemas-microsoft-com:vml" Requires="v">
                <p:oleObj spid="_x0000_s2053" name="数式" r:id="rId9" imgW="876240" imgH="190440" progId="Equation.3">
                  <p:embed/>
                </p:oleObj>
              </mc:Choice>
              <mc:Fallback>
                <p:oleObj name="数式" r:id="rId9" imgW="876240" imgH="190440" progId="Equation.3">
                  <p:embed/>
                  <p:pic>
                    <p:nvPicPr>
                      <p:cNvPr id="28979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6776" y="1987550"/>
                        <a:ext cx="1649413"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800" name="Object 8"/>
          <p:cNvGraphicFramePr>
            <a:graphicFrameLocks noChangeAspect="1"/>
          </p:cNvGraphicFramePr>
          <p:nvPr/>
        </p:nvGraphicFramePr>
        <p:xfrm>
          <a:off x="4689476" y="2466976"/>
          <a:ext cx="1501775" cy="587375"/>
        </p:xfrm>
        <a:graphic>
          <a:graphicData uri="http://schemas.openxmlformats.org/presentationml/2006/ole">
            <mc:AlternateContent xmlns:mc="http://schemas.openxmlformats.org/markup-compatibility/2006">
              <mc:Choice xmlns:v="urn:schemas-microsoft-com:vml" Requires="v">
                <p:oleObj spid="_x0000_s2054" name="数式" r:id="rId11" imgW="583920" imgH="228600" progId="Equation.3">
                  <p:embed/>
                </p:oleObj>
              </mc:Choice>
              <mc:Fallback>
                <p:oleObj name="数式" r:id="rId11" imgW="583920" imgH="228600" progId="Equation.3">
                  <p:embed/>
                  <p:pic>
                    <p:nvPicPr>
                      <p:cNvPr id="28980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9476" y="2466976"/>
                        <a:ext cx="150177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13103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a:spLocks noGrp="1"/>
          </p:cNvSpPr>
          <p:nvPr>
            <p:ph type="sldNum" sz="quarter" idx="12"/>
          </p:nvPr>
        </p:nvSpPr>
        <p:spPr/>
        <p:txBody>
          <a:bodyPr/>
          <a:lstStyle/>
          <a:p>
            <a:fld id="{7298C8DB-7416-495B-8ACB-C3194E9F0F08}" type="slidenum">
              <a:rPr lang="en-US" altLang="zh-CN"/>
              <a:pPr/>
              <a:t>28</a:t>
            </a:fld>
            <a:endParaRPr lang="en-US" altLang="zh-CN"/>
          </a:p>
        </p:txBody>
      </p:sp>
      <p:sp>
        <p:nvSpPr>
          <p:cNvPr id="288789" name="Rectangle 21"/>
          <p:cNvSpPr>
            <a:spLocks noChangeArrowheads="1"/>
          </p:cNvSpPr>
          <p:nvPr/>
        </p:nvSpPr>
        <p:spPr bwMode="auto">
          <a:xfrm>
            <a:off x="2566988" y="1341438"/>
            <a:ext cx="77771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rgbClr val="000066"/>
              </a:buClr>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rgbClr val="000066"/>
              </a:buClr>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rgbClr val="000066"/>
              </a:buClr>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chemeClr val="accent2"/>
              </a:buClr>
              <a:buFont typeface="Wingdings" panose="05000000000000000000" pitchFamily="2" charset="2"/>
              <a:buChar char="u"/>
            </a:pPr>
            <a:r>
              <a:rPr lang="zh-CN" altLang="en-US" sz="2100">
                <a:latin typeface="楷体_GB2312" pitchFamily="49" charset="-122"/>
                <a:ea typeface="楷体_GB2312" pitchFamily="49" charset="-122"/>
              </a:rPr>
              <a:t>完全加括号的矩阵连乘积可递归地定义为：</a:t>
            </a:r>
          </a:p>
          <a:p>
            <a:pPr>
              <a:buClr>
                <a:schemeClr val="accent2"/>
              </a:buClr>
              <a:buFont typeface="Wingdings" panose="05000000000000000000" pitchFamily="2" charset="2"/>
              <a:buChar char="u"/>
            </a:pPr>
            <a:endParaRPr lang="zh-CN" altLang="en-US" sz="2100">
              <a:latin typeface="楷体_GB2312" pitchFamily="49" charset="-122"/>
              <a:ea typeface="楷体_GB2312" pitchFamily="49" charset="-122"/>
            </a:endParaRPr>
          </a:p>
          <a:p>
            <a:pPr>
              <a:buClr>
                <a:schemeClr val="accent2"/>
              </a:buClr>
              <a:buFont typeface="Wingdings" panose="05000000000000000000" pitchFamily="2" charset="2"/>
              <a:buChar char="u"/>
            </a:pPr>
            <a:endParaRPr lang="zh-CN" altLang="en-US" sz="2100">
              <a:latin typeface="楷体_GB2312" pitchFamily="49" charset="-122"/>
              <a:ea typeface="楷体_GB2312" pitchFamily="49" charset="-122"/>
            </a:endParaRPr>
          </a:p>
          <a:p>
            <a:pPr>
              <a:buClr>
                <a:schemeClr val="accent2"/>
              </a:buClr>
              <a:buFont typeface="Wingdings" panose="05000000000000000000" pitchFamily="2" charset="2"/>
              <a:buChar char="u"/>
            </a:pPr>
            <a:endParaRPr lang="zh-CN" altLang="en-US" sz="2100">
              <a:latin typeface="楷体_GB2312" pitchFamily="49" charset="-122"/>
              <a:ea typeface="楷体_GB2312" pitchFamily="49" charset="-122"/>
            </a:endParaRPr>
          </a:p>
          <a:p>
            <a:pPr>
              <a:buClr>
                <a:schemeClr val="accent2"/>
              </a:buClr>
              <a:buFont typeface="Wingdings" panose="05000000000000000000" pitchFamily="2" charset="2"/>
              <a:buChar char="u"/>
            </a:pPr>
            <a:endParaRPr lang="zh-CN" altLang="en-US" sz="2100">
              <a:latin typeface="楷体_GB2312" pitchFamily="49" charset="-122"/>
              <a:ea typeface="楷体_GB2312" pitchFamily="49" charset="-122"/>
            </a:endParaRPr>
          </a:p>
          <a:p>
            <a:pPr>
              <a:buClr>
                <a:schemeClr val="accent2"/>
              </a:buClr>
              <a:buFont typeface="Wingdings" panose="05000000000000000000" pitchFamily="2" charset="2"/>
              <a:buChar char="u"/>
            </a:pPr>
            <a:r>
              <a:rPr lang="zh-CN" altLang="en-US" sz="2100">
                <a:latin typeface="楷体_GB2312" pitchFamily="49" charset="-122"/>
                <a:ea typeface="楷体_GB2312" pitchFamily="49" charset="-122"/>
              </a:rPr>
              <a:t>设有四个矩阵            ，它们的维数分别是：</a:t>
            </a:r>
          </a:p>
          <a:p>
            <a:pPr>
              <a:buClr>
                <a:schemeClr val="accent2"/>
              </a:buClr>
              <a:buFont typeface="Wingdings" panose="05000000000000000000" pitchFamily="2" charset="2"/>
              <a:buChar char="u"/>
            </a:pPr>
            <a:endParaRPr lang="zh-CN" altLang="en-US" sz="2100">
              <a:latin typeface="楷体_GB2312" pitchFamily="49" charset="-122"/>
              <a:ea typeface="楷体_GB2312" pitchFamily="49" charset="-122"/>
            </a:endParaRPr>
          </a:p>
          <a:p>
            <a:pPr>
              <a:buClr>
                <a:schemeClr val="accent2"/>
              </a:buClr>
              <a:buFont typeface="Wingdings" panose="05000000000000000000" pitchFamily="2" charset="2"/>
              <a:buChar char="u"/>
            </a:pPr>
            <a:r>
              <a:rPr lang="zh-CN" altLang="en-US" sz="2100">
                <a:latin typeface="楷体_GB2312" pitchFamily="49" charset="-122"/>
                <a:ea typeface="楷体_GB2312" pitchFamily="49" charset="-122"/>
              </a:rPr>
              <a:t>总共有五中完全加括号的方式</a:t>
            </a:r>
            <a:endParaRPr lang="ja-JP" altLang="en-US" sz="2100">
              <a:latin typeface="楷体_GB2312" pitchFamily="49" charset="-122"/>
              <a:ea typeface="楷体_GB2312" pitchFamily="49" charset="-122"/>
            </a:endParaRPr>
          </a:p>
        </p:txBody>
      </p:sp>
      <p:grpSp>
        <p:nvGrpSpPr>
          <p:cNvPr id="288770" name="Group 2"/>
          <p:cNvGrpSpPr>
            <a:grpSpLocks/>
          </p:cNvGrpSpPr>
          <p:nvPr/>
        </p:nvGrpSpPr>
        <p:grpSpPr bwMode="auto">
          <a:xfrm>
            <a:off x="2606676" y="1628776"/>
            <a:ext cx="6721475" cy="1604963"/>
            <a:chOff x="1062" y="1620"/>
            <a:chExt cx="4234" cy="1011"/>
          </a:xfrm>
        </p:grpSpPr>
        <p:sp>
          <p:nvSpPr>
            <p:cNvPr id="288771" name="Text Box 3"/>
            <p:cNvSpPr txBox="1">
              <a:spLocks noChangeArrowheads="1"/>
            </p:cNvSpPr>
            <p:nvPr/>
          </p:nvSpPr>
          <p:spPr bwMode="auto">
            <a:xfrm>
              <a:off x="1062" y="1620"/>
              <a:ext cx="4234"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Verdana" panose="020B0604030504040204" pitchFamily="34" charset="0"/>
                  <a:ea typeface="黑体" panose="02010609060101010101" pitchFamily="49" charset="-122"/>
                </a:rPr>
                <a:t>（</a:t>
              </a:r>
              <a:r>
                <a:rPr kumimoji="1" lang="en-US" altLang="zh-CN" sz="2400">
                  <a:latin typeface="Verdana" panose="020B0604030504040204" pitchFamily="34" charset="0"/>
                  <a:ea typeface="黑体" panose="02010609060101010101" pitchFamily="49" charset="-122"/>
                </a:rPr>
                <a:t>1</a:t>
              </a:r>
              <a:r>
                <a:rPr kumimoji="1" lang="zh-CN" altLang="en-US" sz="2400">
                  <a:latin typeface="Verdana" panose="020B0604030504040204" pitchFamily="34" charset="0"/>
                  <a:ea typeface="黑体" panose="02010609060101010101" pitchFamily="49" charset="-122"/>
                </a:rPr>
                <a:t>）单个矩阵是完全加括号的；</a:t>
              </a:r>
            </a:p>
            <a:p>
              <a:r>
                <a:rPr kumimoji="1" lang="zh-CN" altLang="en-US" sz="2400">
                  <a:latin typeface="Verdana" panose="020B0604030504040204" pitchFamily="34" charset="0"/>
                  <a:ea typeface="黑体" panose="02010609060101010101" pitchFamily="49" charset="-122"/>
                </a:rPr>
                <a:t>（</a:t>
              </a:r>
              <a:r>
                <a:rPr kumimoji="1" lang="en-US" altLang="zh-CN" sz="2400">
                  <a:latin typeface="Verdana" panose="020B0604030504040204" pitchFamily="34" charset="0"/>
                  <a:ea typeface="黑体" panose="02010609060101010101" pitchFamily="49" charset="-122"/>
                </a:rPr>
                <a:t>2</a:t>
              </a:r>
              <a:r>
                <a:rPr kumimoji="1" lang="zh-CN" altLang="en-US" sz="2400">
                  <a:latin typeface="Verdana" panose="020B0604030504040204" pitchFamily="34" charset="0"/>
                  <a:ea typeface="黑体" panose="02010609060101010101" pitchFamily="49" charset="-122"/>
                </a:rPr>
                <a:t>）矩阵连乘积   是完全加括号的，则   可</a:t>
              </a:r>
            </a:p>
            <a:p>
              <a:r>
                <a:rPr kumimoji="1" lang="zh-CN" altLang="en-US" sz="2400">
                  <a:latin typeface="Verdana" panose="020B0604030504040204" pitchFamily="34" charset="0"/>
                  <a:ea typeface="黑体" panose="02010609060101010101" pitchFamily="49" charset="-122"/>
                </a:rPr>
                <a:t>       表示为</a:t>
              </a:r>
              <a:r>
                <a:rPr kumimoji="1" lang="en-US" altLang="zh-CN" sz="2400">
                  <a:latin typeface="Verdana" panose="020B0604030504040204" pitchFamily="34" charset="0"/>
                  <a:ea typeface="黑体" panose="02010609060101010101" pitchFamily="49" charset="-122"/>
                </a:rPr>
                <a:t>2</a:t>
              </a:r>
              <a:r>
                <a:rPr kumimoji="1" lang="zh-CN" altLang="en-US" sz="2400">
                  <a:latin typeface="Verdana" panose="020B0604030504040204" pitchFamily="34" charset="0"/>
                  <a:ea typeface="黑体" panose="02010609060101010101" pitchFamily="49" charset="-122"/>
                </a:rPr>
                <a:t>个完全加括号的矩阵连乘积   和   </a:t>
              </a:r>
            </a:p>
            <a:p>
              <a:r>
                <a:rPr kumimoji="1" lang="zh-CN" altLang="en-US" sz="2400">
                  <a:latin typeface="Verdana" panose="020B0604030504040204" pitchFamily="34" charset="0"/>
                  <a:ea typeface="黑体" panose="02010609060101010101" pitchFamily="49" charset="-122"/>
                </a:rPr>
                <a:t>       的乘积并加括号，即    </a:t>
              </a:r>
              <a:endParaRPr kumimoji="1" lang="ja-JP" altLang="en-US" sz="2400">
                <a:latin typeface="Verdana" panose="020B0604030504040204" pitchFamily="34" charset="0"/>
                <a:ea typeface="黑体" panose="02010609060101010101" pitchFamily="49" charset="-122"/>
              </a:endParaRPr>
            </a:p>
          </p:txBody>
        </p:sp>
        <p:graphicFrame>
          <p:nvGraphicFramePr>
            <p:cNvPr id="288772" name="Object 4"/>
            <p:cNvGraphicFramePr>
              <a:graphicFrameLocks noChangeAspect="1"/>
            </p:cNvGraphicFramePr>
            <p:nvPr/>
          </p:nvGraphicFramePr>
          <p:xfrm>
            <a:off x="2570" y="1862"/>
            <a:ext cx="224" cy="243"/>
          </p:xfrm>
          <a:graphic>
            <a:graphicData uri="http://schemas.openxmlformats.org/presentationml/2006/ole">
              <mc:AlternateContent xmlns:mc="http://schemas.openxmlformats.org/markup-compatibility/2006">
                <mc:Choice xmlns:v="urn:schemas-microsoft-com:vml" Requires="v">
                  <p:oleObj spid="_x0000_s3074" name="数式" r:id="rId4" imgW="152280" imgH="164880" progId="Equation.3">
                    <p:embed/>
                  </p:oleObj>
                </mc:Choice>
                <mc:Fallback>
                  <p:oleObj name="数式" r:id="rId4" imgW="152280" imgH="164880" progId="Equation.3">
                    <p:embed/>
                    <p:pic>
                      <p:nvPicPr>
                        <p:cNvPr id="2887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 y="1862"/>
                          <a:ext cx="22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73" name="Object 5"/>
            <p:cNvGraphicFramePr>
              <a:graphicFrameLocks noChangeAspect="1"/>
            </p:cNvGraphicFramePr>
            <p:nvPr/>
          </p:nvGraphicFramePr>
          <p:xfrm>
            <a:off x="4512" y="1857"/>
            <a:ext cx="224" cy="243"/>
          </p:xfrm>
          <a:graphic>
            <a:graphicData uri="http://schemas.openxmlformats.org/presentationml/2006/ole">
              <mc:AlternateContent xmlns:mc="http://schemas.openxmlformats.org/markup-compatibility/2006">
                <mc:Choice xmlns:v="urn:schemas-microsoft-com:vml" Requires="v">
                  <p:oleObj spid="_x0000_s3075" name="数式" r:id="rId6" imgW="152280" imgH="164880" progId="Equation.3">
                    <p:embed/>
                  </p:oleObj>
                </mc:Choice>
                <mc:Fallback>
                  <p:oleObj name="数式" r:id="rId6" imgW="152280" imgH="164880" progId="Equation.3">
                    <p:embed/>
                    <p:pic>
                      <p:nvPicPr>
                        <p:cNvPr id="28877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 y="1857"/>
                          <a:ext cx="22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74" name="Object 6"/>
            <p:cNvGraphicFramePr>
              <a:graphicFrameLocks noChangeAspect="1"/>
            </p:cNvGraphicFramePr>
            <p:nvPr/>
          </p:nvGraphicFramePr>
          <p:xfrm>
            <a:off x="4614" y="2107"/>
            <a:ext cx="224" cy="224"/>
          </p:xfrm>
          <a:graphic>
            <a:graphicData uri="http://schemas.openxmlformats.org/presentationml/2006/ole">
              <mc:AlternateContent xmlns:mc="http://schemas.openxmlformats.org/markup-compatibility/2006">
                <mc:Choice xmlns:v="urn:schemas-microsoft-com:vml" Requires="v">
                  <p:oleObj spid="_x0000_s3076" name="数式" r:id="rId7" imgW="152280" imgH="152280" progId="Equation.3">
                    <p:embed/>
                  </p:oleObj>
                </mc:Choice>
                <mc:Fallback>
                  <p:oleObj name="数式" r:id="rId7" imgW="152280" imgH="152280" progId="Equation.3">
                    <p:embed/>
                    <p:pic>
                      <p:nvPicPr>
                        <p:cNvPr id="28877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 y="2107"/>
                          <a:ext cx="22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75" name="Object 7"/>
            <p:cNvGraphicFramePr>
              <a:graphicFrameLocks noChangeAspect="1"/>
            </p:cNvGraphicFramePr>
            <p:nvPr/>
          </p:nvGraphicFramePr>
          <p:xfrm>
            <a:off x="5015" y="2096"/>
            <a:ext cx="224" cy="262"/>
          </p:xfrm>
          <a:graphic>
            <a:graphicData uri="http://schemas.openxmlformats.org/presentationml/2006/ole">
              <mc:AlternateContent xmlns:mc="http://schemas.openxmlformats.org/markup-compatibility/2006">
                <mc:Choice xmlns:v="urn:schemas-microsoft-com:vml" Requires="v">
                  <p:oleObj spid="_x0000_s3077" name="数式" r:id="rId9" imgW="152280" imgH="177480" progId="Equation.3">
                    <p:embed/>
                  </p:oleObj>
                </mc:Choice>
                <mc:Fallback>
                  <p:oleObj name="数式" r:id="rId9" imgW="152280" imgH="177480" progId="Equation.3">
                    <p:embed/>
                    <p:pic>
                      <p:nvPicPr>
                        <p:cNvPr id="28877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5" y="2096"/>
                          <a:ext cx="22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76" name="Object 8"/>
            <p:cNvGraphicFramePr>
              <a:graphicFrameLocks noChangeAspect="1"/>
            </p:cNvGraphicFramePr>
            <p:nvPr/>
          </p:nvGraphicFramePr>
          <p:xfrm>
            <a:off x="3340" y="2332"/>
            <a:ext cx="896" cy="299"/>
          </p:xfrm>
          <a:graphic>
            <a:graphicData uri="http://schemas.openxmlformats.org/presentationml/2006/ole">
              <mc:AlternateContent xmlns:mc="http://schemas.openxmlformats.org/markup-compatibility/2006">
                <mc:Choice xmlns:v="urn:schemas-microsoft-com:vml" Requires="v">
                  <p:oleObj spid="_x0000_s3078" name="数式" r:id="rId11" imgW="609480" imgH="203040" progId="Equation.3">
                    <p:embed/>
                  </p:oleObj>
                </mc:Choice>
                <mc:Fallback>
                  <p:oleObj name="数式" r:id="rId11" imgW="609480" imgH="203040" progId="Equation.3">
                    <p:embed/>
                    <p:pic>
                      <p:nvPicPr>
                        <p:cNvPr id="288776"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0" y="2332"/>
                          <a:ext cx="896"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8777" name="Object 9"/>
          <p:cNvGraphicFramePr>
            <a:graphicFrameLocks noChangeAspect="1"/>
          </p:cNvGraphicFramePr>
          <p:nvPr/>
        </p:nvGraphicFramePr>
        <p:xfrm>
          <a:off x="4622800" y="3213101"/>
          <a:ext cx="1689100" cy="487363"/>
        </p:xfrm>
        <a:graphic>
          <a:graphicData uri="http://schemas.openxmlformats.org/presentationml/2006/ole">
            <mc:AlternateContent xmlns:mc="http://schemas.openxmlformats.org/markup-compatibility/2006">
              <mc:Choice xmlns:v="urn:schemas-microsoft-com:vml" Requires="v">
                <p:oleObj spid="_x0000_s3079" name="数式" r:id="rId13" imgW="660240" imgH="190440" progId="Equation.3">
                  <p:embed/>
                </p:oleObj>
              </mc:Choice>
              <mc:Fallback>
                <p:oleObj name="数式" r:id="rId13" imgW="660240" imgH="190440" progId="Equation.3">
                  <p:embed/>
                  <p:pic>
                    <p:nvPicPr>
                      <p:cNvPr id="288777"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2800" y="3213101"/>
                        <a:ext cx="16891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778" name="Group 10"/>
          <p:cNvGrpSpPr>
            <a:grpSpLocks/>
          </p:cNvGrpSpPr>
          <p:nvPr/>
        </p:nvGrpSpPr>
        <p:grpSpPr bwMode="auto">
          <a:xfrm>
            <a:off x="3078164" y="3644901"/>
            <a:ext cx="6372225" cy="428625"/>
            <a:chOff x="824" y="2639"/>
            <a:chExt cx="4014" cy="270"/>
          </a:xfrm>
        </p:grpSpPr>
        <p:graphicFrame>
          <p:nvGraphicFramePr>
            <p:cNvPr id="288779" name="Object 11"/>
            <p:cNvGraphicFramePr>
              <a:graphicFrameLocks noChangeAspect="1"/>
            </p:cNvGraphicFramePr>
            <p:nvPr/>
          </p:nvGraphicFramePr>
          <p:xfrm>
            <a:off x="824" y="2665"/>
            <a:ext cx="975" cy="244"/>
          </p:xfrm>
          <a:graphic>
            <a:graphicData uri="http://schemas.openxmlformats.org/presentationml/2006/ole">
              <mc:AlternateContent xmlns:mc="http://schemas.openxmlformats.org/markup-compatibility/2006">
                <mc:Choice xmlns:v="urn:schemas-microsoft-com:vml" Requires="v">
                  <p:oleObj spid="_x0000_s3080" name="数式" r:id="rId15" imgW="711000" imgH="177480" progId="Equation.3">
                    <p:embed/>
                  </p:oleObj>
                </mc:Choice>
                <mc:Fallback>
                  <p:oleObj name="数式" r:id="rId15" imgW="711000" imgH="177480" progId="Equation.3">
                    <p:embed/>
                    <p:pic>
                      <p:nvPicPr>
                        <p:cNvPr id="288779"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 y="2665"/>
                          <a:ext cx="975"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0" name="Object 12"/>
            <p:cNvGraphicFramePr>
              <a:graphicFrameLocks noChangeAspect="1"/>
            </p:cNvGraphicFramePr>
            <p:nvPr/>
          </p:nvGraphicFramePr>
          <p:xfrm>
            <a:off x="1860" y="2660"/>
            <a:ext cx="954" cy="239"/>
          </p:xfrm>
          <a:graphic>
            <a:graphicData uri="http://schemas.openxmlformats.org/presentationml/2006/ole">
              <mc:AlternateContent xmlns:mc="http://schemas.openxmlformats.org/markup-compatibility/2006">
                <mc:Choice xmlns:v="urn:schemas-microsoft-com:vml" Requires="v">
                  <p:oleObj spid="_x0000_s3081" name="数式" r:id="rId17" imgW="711000" imgH="177480" progId="Equation.3">
                    <p:embed/>
                  </p:oleObj>
                </mc:Choice>
                <mc:Fallback>
                  <p:oleObj name="数式" r:id="rId17" imgW="711000" imgH="177480" progId="Equation.3">
                    <p:embed/>
                    <p:pic>
                      <p:nvPicPr>
                        <p:cNvPr id="28878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0" y="2660"/>
                          <a:ext cx="954"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1" name="Object 13"/>
            <p:cNvGraphicFramePr>
              <a:graphicFrameLocks noChangeAspect="1"/>
            </p:cNvGraphicFramePr>
            <p:nvPr/>
          </p:nvGraphicFramePr>
          <p:xfrm>
            <a:off x="2866" y="2649"/>
            <a:ext cx="1011" cy="244"/>
          </p:xfrm>
          <a:graphic>
            <a:graphicData uri="http://schemas.openxmlformats.org/presentationml/2006/ole">
              <mc:AlternateContent xmlns:mc="http://schemas.openxmlformats.org/markup-compatibility/2006">
                <mc:Choice xmlns:v="urn:schemas-microsoft-com:vml" Requires="v">
                  <p:oleObj spid="_x0000_s3082" name="数式" r:id="rId19" imgW="736560" imgH="177480" progId="Equation.3">
                    <p:embed/>
                  </p:oleObj>
                </mc:Choice>
                <mc:Fallback>
                  <p:oleObj name="数式" r:id="rId19" imgW="736560" imgH="177480" progId="Equation.3">
                    <p:embed/>
                    <p:pic>
                      <p:nvPicPr>
                        <p:cNvPr id="288781"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66" y="2649"/>
                          <a:ext cx="101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2" name="Object 14"/>
            <p:cNvGraphicFramePr>
              <a:graphicFrameLocks noChangeAspect="1"/>
            </p:cNvGraphicFramePr>
            <p:nvPr/>
          </p:nvGraphicFramePr>
          <p:xfrm>
            <a:off x="3940" y="2639"/>
            <a:ext cx="898" cy="242"/>
          </p:xfrm>
          <a:graphic>
            <a:graphicData uri="http://schemas.openxmlformats.org/presentationml/2006/ole">
              <mc:AlternateContent xmlns:mc="http://schemas.openxmlformats.org/markup-compatibility/2006">
                <mc:Choice xmlns:v="urn:schemas-microsoft-com:vml" Requires="v">
                  <p:oleObj spid="_x0000_s3083" name="数式" r:id="rId21" imgW="660240" imgH="177480" progId="Equation.3">
                    <p:embed/>
                  </p:oleObj>
                </mc:Choice>
                <mc:Fallback>
                  <p:oleObj name="数式" r:id="rId21" imgW="660240" imgH="177480" progId="Equation.3">
                    <p:embed/>
                    <p:pic>
                      <p:nvPicPr>
                        <p:cNvPr id="288782"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40" y="2639"/>
                          <a:ext cx="898"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8783" name="Object 15"/>
          <p:cNvGraphicFramePr>
            <a:graphicFrameLocks noChangeAspect="1"/>
          </p:cNvGraphicFramePr>
          <p:nvPr/>
        </p:nvGraphicFramePr>
        <p:xfrm>
          <a:off x="3179763" y="4437063"/>
          <a:ext cx="1700212" cy="438150"/>
        </p:xfrm>
        <a:graphic>
          <a:graphicData uri="http://schemas.openxmlformats.org/presentationml/2006/ole">
            <mc:AlternateContent xmlns:mc="http://schemas.openxmlformats.org/markup-compatibility/2006">
              <mc:Choice xmlns:v="urn:schemas-microsoft-com:vml" Requires="v">
                <p:oleObj spid="_x0000_s3084" name="数式" r:id="rId23" imgW="787320" imgH="203040" progId="Equation.3">
                  <p:embed/>
                </p:oleObj>
              </mc:Choice>
              <mc:Fallback>
                <p:oleObj name="数式" r:id="rId23" imgW="787320" imgH="203040" progId="Equation.3">
                  <p:embed/>
                  <p:pic>
                    <p:nvPicPr>
                      <p:cNvPr id="288783" name="Object 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79763" y="4437063"/>
                        <a:ext cx="1700212"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4" name="Object 16"/>
          <p:cNvGraphicFramePr>
            <a:graphicFrameLocks noChangeAspect="1"/>
          </p:cNvGraphicFramePr>
          <p:nvPr/>
        </p:nvGraphicFramePr>
        <p:xfrm>
          <a:off x="3179763" y="4902200"/>
          <a:ext cx="1700212" cy="438150"/>
        </p:xfrm>
        <a:graphic>
          <a:graphicData uri="http://schemas.openxmlformats.org/presentationml/2006/ole">
            <mc:AlternateContent xmlns:mc="http://schemas.openxmlformats.org/markup-compatibility/2006">
              <mc:Choice xmlns:v="urn:schemas-microsoft-com:vml" Requires="v">
                <p:oleObj spid="_x0000_s3085" name="数式" r:id="rId25" imgW="787320" imgH="203040" progId="Equation.3">
                  <p:embed/>
                </p:oleObj>
              </mc:Choice>
              <mc:Fallback>
                <p:oleObj name="数式" r:id="rId25" imgW="787320" imgH="203040" progId="Equation.3">
                  <p:embed/>
                  <p:pic>
                    <p:nvPicPr>
                      <p:cNvPr id="288784" name="Object 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9763" y="4902200"/>
                        <a:ext cx="1700212"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5" name="Object 17"/>
          <p:cNvGraphicFramePr>
            <a:graphicFrameLocks noChangeAspect="1"/>
          </p:cNvGraphicFramePr>
          <p:nvPr/>
        </p:nvGraphicFramePr>
        <p:xfrm>
          <a:off x="5338763" y="4910138"/>
          <a:ext cx="1700212" cy="438150"/>
        </p:xfrm>
        <a:graphic>
          <a:graphicData uri="http://schemas.openxmlformats.org/presentationml/2006/ole">
            <mc:AlternateContent xmlns:mc="http://schemas.openxmlformats.org/markup-compatibility/2006">
              <mc:Choice xmlns:v="urn:schemas-microsoft-com:vml" Requires="v">
                <p:oleObj spid="_x0000_s3086" name="数式" r:id="rId27" imgW="787320" imgH="203040" progId="Equation.3">
                  <p:embed/>
                </p:oleObj>
              </mc:Choice>
              <mc:Fallback>
                <p:oleObj name="数式" r:id="rId27" imgW="787320" imgH="203040" progId="Equation.3">
                  <p:embed/>
                  <p:pic>
                    <p:nvPicPr>
                      <p:cNvPr id="288785" name="Object 1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38763" y="4910138"/>
                        <a:ext cx="1700212"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6" name="Object 18"/>
          <p:cNvGraphicFramePr>
            <a:graphicFrameLocks noChangeAspect="1"/>
          </p:cNvGraphicFramePr>
          <p:nvPr/>
        </p:nvGraphicFramePr>
        <p:xfrm>
          <a:off x="5368926" y="4452938"/>
          <a:ext cx="1673225" cy="438150"/>
        </p:xfrm>
        <a:graphic>
          <a:graphicData uri="http://schemas.openxmlformats.org/presentationml/2006/ole">
            <mc:AlternateContent xmlns:mc="http://schemas.openxmlformats.org/markup-compatibility/2006">
              <mc:Choice xmlns:v="urn:schemas-microsoft-com:vml" Requires="v">
                <p:oleObj spid="_x0000_s3087" name="数式" r:id="rId29" imgW="774360" imgH="203040" progId="Equation.3">
                  <p:embed/>
                </p:oleObj>
              </mc:Choice>
              <mc:Fallback>
                <p:oleObj name="数式" r:id="rId29" imgW="774360" imgH="203040" progId="Equation.3">
                  <p:embed/>
                  <p:pic>
                    <p:nvPicPr>
                      <p:cNvPr id="288786" name="Object 1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68926" y="4452938"/>
                        <a:ext cx="167322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7" name="Object 19"/>
          <p:cNvGraphicFramePr>
            <a:graphicFrameLocks noChangeAspect="1"/>
          </p:cNvGraphicFramePr>
          <p:nvPr/>
        </p:nvGraphicFramePr>
        <p:xfrm>
          <a:off x="7348539" y="4487863"/>
          <a:ext cx="1673225" cy="438150"/>
        </p:xfrm>
        <a:graphic>
          <a:graphicData uri="http://schemas.openxmlformats.org/presentationml/2006/ole">
            <mc:AlternateContent xmlns:mc="http://schemas.openxmlformats.org/markup-compatibility/2006">
              <mc:Choice xmlns:v="urn:schemas-microsoft-com:vml" Requires="v">
                <p:oleObj spid="_x0000_s3088" name="数式" r:id="rId31" imgW="774360" imgH="203040" progId="Equation.3">
                  <p:embed/>
                </p:oleObj>
              </mc:Choice>
              <mc:Fallback>
                <p:oleObj name="数式" r:id="rId31" imgW="774360" imgH="203040" progId="Equation.3">
                  <p:embed/>
                  <p:pic>
                    <p:nvPicPr>
                      <p:cNvPr id="288787" name="Object 1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48539" y="4487863"/>
                        <a:ext cx="167322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8788" name="Text Box 20"/>
          <p:cNvSpPr txBox="1">
            <a:spLocks noChangeArrowheads="1"/>
          </p:cNvSpPr>
          <p:nvPr/>
        </p:nvSpPr>
        <p:spPr bwMode="auto">
          <a:xfrm>
            <a:off x="3071814" y="5530850"/>
            <a:ext cx="5902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ja-JP" altLang="en-US" sz="2400">
                <a:latin typeface="Verdana" panose="020B0604030504040204" pitchFamily="34" charset="0"/>
                <a:ea typeface="黑体" panose="02010609060101010101" pitchFamily="49" charset="-122"/>
              </a:rPr>
              <a:t>16000, 10500, 36000, 87500, 34500</a:t>
            </a:r>
          </a:p>
        </p:txBody>
      </p:sp>
      <p:sp>
        <p:nvSpPr>
          <p:cNvPr id="288790" name="Rectangle 22"/>
          <p:cNvSpPr>
            <a:spLocks noChangeArrowheads="1"/>
          </p:cNvSpPr>
          <p:nvPr/>
        </p:nvSpPr>
        <p:spPr bwMode="auto">
          <a:xfrm>
            <a:off x="2959100" y="296864"/>
            <a:ext cx="6472238"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完全加括号的矩阵连乘积</a:t>
            </a:r>
            <a:endParaRPr lang="ja-JP" altLang="en-US" sz="3800">
              <a:effectLst>
                <a:outerShdw blurRad="38100" dist="38100" dir="2700000" algn="tl">
                  <a:srgbClr val="C0C0C0"/>
                </a:outerShdw>
              </a:effectLst>
              <a:ea typeface="黑体" panose="02010609060101010101" pitchFamily="49" charset="-122"/>
            </a:endParaRPr>
          </a:p>
        </p:txBody>
      </p:sp>
    </p:spTree>
    <p:extLst>
      <p:ext uri="{BB962C8B-B14F-4D97-AF65-F5344CB8AC3E}">
        <p14:creationId xmlns:p14="http://schemas.microsoft.com/office/powerpoint/2010/main" val="34954540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C4C8ABDB-73DD-4F1B-A700-43264BC5DA2A}" type="slidenum">
              <a:rPr lang="en-US" altLang="zh-CN"/>
              <a:pPr/>
              <a:t>29</a:t>
            </a:fld>
            <a:endParaRPr lang="en-US" altLang="zh-CN"/>
          </a:p>
        </p:txBody>
      </p:sp>
      <p:grpSp>
        <p:nvGrpSpPr>
          <p:cNvPr id="290822" name="Group 6"/>
          <p:cNvGrpSpPr>
            <a:grpSpLocks/>
          </p:cNvGrpSpPr>
          <p:nvPr/>
        </p:nvGrpSpPr>
        <p:grpSpPr bwMode="auto">
          <a:xfrm>
            <a:off x="1847851" y="3716339"/>
            <a:ext cx="8424863" cy="3063875"/>
            <a:chOff x="204" y="2341"/>
            <a:chExt cx="5307" cy="1799"/>
          </a:xfrm>
        </p:grpSpPr>
        <p:sp>
          <p:nvSpPr>
            <p:cNvPr id="290823" name="Text Box 7"/>
            <p:cNvSpPr txBox="1">
              <a:spLocks noChangeArrowheads="1"/>
            </p:cNvSpPr>
            <p:nvPr/>
          </p:nvSpPr>
          <p:spPr bwMode="auto">
            <a:xfrm>
              <a:off x="204" y="2341"/>
              <a:ext cx="5307" cy="1799"/>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b="1">
                  <a:latin typeface="Verdana" panose="020B0604030504040204" pitchFamily="34" charset="0"/>
                  <a:ea typeface="黑体" panose="02010609060101010101" pitchFamily="49" charset="-122"/>
                </a:rPr>
                <a:t>算法复杂度分析：</a:t>
              </a:r>
            </a:p>
            <a:p>
              <a:r>
                <a:rPr lang="zh-CN" altLang="en-US" sz="2400">
                  <a:latin typeface="Verdana" panose="020B0604030504040204" pitchFamily="34" charset="0"/>
                  <a:ea typeface="楷体_GB2312" pitchFamily="49" charset="-122"/>
                </a:rPr>
                <a:t>对于</a:t>
              </a:r>
              <a:r>
                <a:rPr lang="en-US" altLang="zh-CN" sz="2400">
                  <a:latin typeface="Verdana" panose="020B0604030504040204" pitchFamily="34" charset="0"/>
                  <a:ea typeface="楷体_GB2312" pitchFamily="49" charset="-122"/>
                </a:rPr>
                <a:t>n</a:t>
              </a:r>
              <a:r>
                <a:rPr lang="zh-CN" altLang="en-US" sz="2400">
                  <a:latin typeface="Verdana" panose="020B0604030504040204" pitchFamily="34" charset="0"/>
                  <a:ea typeface="楷体_GB2312" pitchFamily="49" charset="-122"/>
                </a:rPr>
                <a:t>个矩阵的连乘积，设其不同的计算次序为</a:t>
              </a:r>
              <a:r>
                <a:rPr lang="en-US" altLang="zh-CN" sz="2400">
                  <a:latin typeface="Verdana" panose="020B0604030504040204" pitchFamily="34" charset="0"/>
                  <a:ea typeface="楷体_GB2312" pitchFamily="49" charset="-122"/>
                </a:rPr>
                <a:t>P(n)</a:t>
              </a:r>
              <a:r>
                <a:rPr lang="zh-CN" altLang="en-US" sz="2400">
                  <a:latin typeface="Verdana" panose="020B0604030504040204" pitchFamily="34" charset="0"/>
                  <a:ea typeface="楷体_GB2312" pitchFamily="49" charset="-122"/>
                </a:rPr>
                <a:t>。</a:t>
              </a:r>
            </a:p>
            <a:p>
              <a:r>
                <a:rPr lang="zh-CN" altLang="en-US" sz="2400">
                  <a:latin typeface="Verdana" panose="020B0604030504040204" pitchFamily="34" charset="0"/>
                  <a:ea typeface="楷体_GB2312" pitchFamily="49" charset="-122"/>
                </a:rPr>
                <a:t>由于每种加括号方式都可以分解为两个子矩阵的加括号问题：</a:t>
              </a:r>
              <a:r>
                <a:rPr lang="en-US" altLang="zh-CN" sz="2400">
                  <a:latin typeface="Verdana" panose="020B0604030504040204" pitchFamily="34" charset="0"/>
                  <a:ea typeface="楷体_GB2312" pitchFamily="49" charset="-122"/>
                </a:rPr>
                <a:t>(A</a:t>
              </a:r>
              <a:r>
                <a:rPr lang="en-US" altLang="zh-CN" sz="2400" baseline="-5000">
                  <a:latin typeface="Verdana" panose="020B0604030504040204" pitchFamily="34" charset="0"/>
                  <a:ea typeface="楷体_GB2312" pitchFamily="49" charset="-122"/>
                  <a:cs typeface="Times New Roman" panose="02020603050405020304" pitchFamily="18" charset="0"/>
                </a:rPr>
                <a:t>1</a:t>
              </a:r>
              <a:r>
                <a:rPr lang="en-US" altLang="zh-CN" sz="2400">
                  <a:latin typeface="Verdana" panose="020B0604030504040204" pitchFamily="34" charset="0"/>
                  <a:ea typeface="楷体_GB2312" pitchFamily="49" charset="-122"/>
                </a:rPr>
                <a:t>...A</a:t>
              </a:r>
              <a:r>
                <a:rPr lang="en-US" altLang="zh-CN" sz="2400" baseline="-5000">
                  <a:latin typeface="Verdana" panose="020B0604030504040204" pitchFamily="34" charset="0"/>
                  <a:ea typeface="楷体_GB2312" pitchFamily="49" charset="-122"/>
                </a:rPr>
                <a:t>k</a:t>
              </a:r>
              <a:r>
                <a:rPr lang="en-US" altLang="zh-CN" sz="2400">
                  <a:latin typeface="Verdana" panose="020B0604030504040204" pitchFamily="34" charset="0"/>
                  <a:ea typeface="楷体_GB2312" pitchFamily="49" charset="-122"/>
                </a:rPr>
                <a:t>)(A</a:t>
              </a:r>
              <a:r>
                <a:rPr lang="en-US" altLang="zh-CN" sz="2400" baseline="-5000">
                  <a:latin typeface="Verdana" panose="020B0604030504040204" pitchFamily="34" charset="0"/>
                  <a:ea typeface="楷体_GB2312" pitchFamily="49" charset="-122"/>
                </a:rPr>
                <a:t>k+1</a:t>
              </a:r>
              <a:r>
                <a:rPr lang="en-US" altLang="zh-CN" sz="2400">
                  <a:latin typeface="Verdana" panose="020B0604030504040204" pitchFamily="34" charset="0"/>
                  <a:ea typeface="楷体_GB2312" pitchFamily="49" charset="-122"/>
                </a:rPr>
                <a:t>…A</a:t>
              </a:r>
              <a:r>
                <a:rPr lang="en-US" altLang="zh-CN" sz="2400" baseline="-5000">
                  <a:latin typeface="Verdana" panose="020B0604030504040204" pitchFamily="34" charset="0"/>
                  <a:ea typeface="楷体_GB2312" pitchFamily="49" charset="-122"/>
                </a:rPr>
                <a:t>n</a:t>
              </a:r>
              <a:r>
                <a:rPr lang="en-US" altLang="zh-CN" sz="2400">
                  <a:latin typeface="Verdana" panose="020B0604030504040204" pitchFamily="34" charset="0"/>
                  <a:ea typeface="楷体_GB2312" pitchFamily="49" charset="-122"/>
                </a:rPr>
                <a:t>)</a:t>
              </a:r>
              <a:r>
                <a:rPr lang="zh-CN" altLang="en-US" sz="2400">
                  <a:latin typeface="Verdana" panose="020B0604030504040204" pitchFamily="34" charset="0"/>
                  <a:ea typeface="楷体_GB2312" pitchFamily="49" charset="-122"/>
                </a:rPr>
                <a:t>可以得到关于</a:t>
              </a:r>
              <a:r>
                <a:rPr lang="en-US" altLang="zh-CN" sz="2400">
                  <a:latin typeface="Verdana" panose="020B0604030504040204" pitchFamily="34" charset="0"/>
                  <a:ea typeface="楷体_GB2312" pitchFamily="49" charset="-122"/>
                </a:rPr>
                <a:t>P(n)</a:t>
              </a:r>
              <a:r>
                <a:rPr lang="zh-CN" altLang="en-US" sz="2400">
                  <a:latin typeface="Verdana" panose="020B0604030504040204" pitchFamily="34" charset="0"/>
                  <a:ea typeface="楷体_GB2312" pitchFamily="49" charset="-122"/>
                </a:rPr>
                <a:t>的递推式如下：</a:t>
              </a:r>
            </a:p>
            <a:p>
              <a:endParaRPr lang="en-US" altLang="zh-CN" sz="2400">
                <a:latin typeface="Verdana" panose="020B0604030504040204" pitchFamily="34" charset="0"/>
                <a:ea typeface="楷体_GB2312" pitchFamily="49" charset="-122"/>
              </a:endParaRPr>
            </a:p>
            <a:p>
              <a:endParaRPr lang="en-US" altLang="zh-CN" sz="2400">
                <a:latin typeface="Verdana" panose="020B0604030504040204" pitchFamily="34" charset="0"/>
                <a:ea typeface="楷体_GB2312" pitchFamily="49" charset="-122"/>
              </a:endParaRPr>
            </a:p>
            <a:p>
              <a:endParaRPr lang="en-US" altLang="zh-CN" sz="2400">
                <a:latin typeface="Verdana" panose="020B0604030504040204" pitchFamily="34" charset="0"/>
                <a:ea typeface="楷体_GB2312" pitchFamily="49" charset="-122"/>
              </a:endParaRPr>
            </a:p>
            <a:p>
              <a:endParaRPr lang="en-US" altLang="zh-CN" sz="2400">
                <a:latin typeface="Verdana" panose="020B0604030504040204" pitchFamily="34" charset="0"/>
                <a:ea typeface="楷体_GB2312" pitchFamily="49" charset="-122"/>
              </a:endParaRPr>
            </a:p>
          </p:txBody>
        </p:sp>
        <p:graphicFrame>
          <p:nvGraphicFramePr>
            <p:cNvPr id="290824" name="Object 8"/>
            <p:cNvGraphicFramePr>
              <a:graphicFrameLocks noChangeAspect="1"/>
            </p:cNvGraphicFramePr>
            <p:nvPr/>
          </p:nvGraphicFramePr>
          <p:xfrm>
            <a:off x="657" y="3339"/>
            <a:ext cx="3723" cy="694"/>
          </p:xfrm>
          <a:graphic>
            <a:graphicData uri="http://schemas.openxmlformats.org/presentationml/2006/ole">
              <mc:AlternateContent xmlns:mc="http://schemas.openxmlformats.org/markup-compatibility/2006">
                <mc:Choice xmlns:v="urn:schemas-microsoft-com:vml" Requires="v">
                  <p:oleObj spid="_x0000_s4098" name="公式" r:id="rId3" imgW="3276360" imgH="609480" progId="Equation.3">
                    <p:embed/>
                  </p:oleObj>
                </mc:Choice>
                <mc:Fallback>
                  <p:oleObj name="公式" r:id="rId3" imgW="3276360" imgH="609480" progId="Equation.3">
                    <p:embed/>
                    <p:pic>
                      <p:nvPicPr>
                        <p:cNvPr id="29082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3339"/>
                          <a:ext cx="3723" cy="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0818" name="Rectangle 2"/>
          <p:cNvSpPr>
            <a:spLocks noChangeArrowheads="1"/>
          </p:cNvSpPr>
          <p:nvPr/>
        </p:nvSpPr>
        <p:spPr bwMode="auto">
          <a:xfrm>
            <a:off x="2208213"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矩阵连乘问题</a:t>
            </a:r>
          </a:p>
        </p:txBody>
      </p:sp>
      <p:sp>
        <p:nvSpPr>
          <p:cNvPr id="290819" name="Text Box 3"/>
          <p:cNvSpPr txBox="1">
            <a:spLocks noChangeArrowheads="1"/>
          </p:cNvSpPr>
          <p:nvPr/>
        </p:nvSpPr>
        <p:spPr bwMode="auto">
          <a:xfrm>
            <a:off x="1774825" y="1196976"/>
            <a:ext cx="86423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latin typeface="Verdana" panose="020B0604030504040204" pitchFamily="34" charset="0"/>
                <a:ea typeface="楷体_GB2312" pitchFamily="49" charset="-122"/>
                <a:cs typeface="Times New Roman" panose="02020603050405020304" pitchFamily="18" charset="0"/>
              </a:rPr>
              <a:t>给定</a:t>
            </a:r>
            <a:r>
              <a:rPr lang="en-US" altLang="zh-CN" sz="2400">
                <a:latin typeface="Verdana" panose="020B0604030504040204" pitchFamily="34" charset="0"/>
                <a:ea typeface="楷体_GB2312" pitchFamily="49" charset="-122"/>
                <a:cs typeface="Times New Roman" panose="02020603050405020304" pitchFamily="18" charset="0"/>
              </a:rPr>
              <a:t>n</a:t>
            </a:r>
            <a:r>
              <a:rPr lang="zh-CN" altLang="en-US" sz="2400">
                <a:latin typeface="Verdana" panose="020B0604030504040204" pitchFamily="34" charset="0"/>
                <a:ea typeface="楷体_GB2312" pitchFamily="49" charset="-122"/>
                <a:cs typeface="Times New Roman" panose="02020603050405020304" pitchFamily="18" charset="0"/>
              </a:rPr>
              <a:t>个矩阵｛</a:t>
            </a:r>
            <a:r>
              <a:rPr lang="en-US" altLang="zh-CN" sz="2400">
                <a:latin typeface="Verdana" panose="020B0604030504040204" pitchFamily="34" charset="0"/>
                <a:ea typeface="楷体_GB2312" pitchFamily="49" charset="-122"/>
                <a:cs typeface="Times New Roman" panose="02020603050405020304" pitchFamily="18" charset="0"/>
              </a:rPr>
              <a:t>A</a:t>
            </a:r>
            <a:r>
              <a:rPr lang="en-US" altLang="zh-CN" sz="2400" baseline="-25000">
                <a:latin typeface="Verdana" panose="020B0604030504040204" pitchFamily="34" charset="0"/>
                <a:ea typeface="楷体_GB2312" pitchFamily="49" charset="-122"/>
                <a:cs typeface="Times New Roman" panose="02020603050405020304" pitchFamily="18" charset="0"/>
              </a:rPr>
              <a:t>1</a:t>
            </a:r>
            <a:r>
              <a:rPr lang="en-US" altLang="zh-CN" sz="2400">
                <a:latin typeface="Verdana" panose="020B0604030504040204" pitchFamily="34" charset="0"/>
                <a:ea typeface="楷体_GB2312" pitchFamily="49" charset="-122"/>
                <a:cs typeface="Times New Roman" panose="02020603050405020304" pitchFamily="18" charset="0"/>
              </a:rPr>
              <a:t>,A</a:t>
            </a:r>
            <a:r>
              <a:rPr lang="en-US" altLang="zh-CN" sz="2400" baseline="-25000">
                <a:latin typeface="Verdana" panose="020B0604030504040204" pitchFamily="34" charset="0"/>
                <a:ea typeface="楷体_GB2312" pitchFamily="49" charset="-122"/>
                <a:cs typeface="Times New Roman" panose="02020603050405020304" pitchFamily="18" charset="0"/>
              </a:rPr>
              <a:t>2</a:t>
            </a:r>
            <a:r>
              <a:rPr lang="en-US" altLang="zh-CN" sz="2400">
                <a:latin typeface="Verdana" panose="020B0604030504040204" pitchFamily="34" charset="0"/>
                <a:ea typeface="楷体_GB2312" pitchFamily="49" charset="-122"/>
                <a:cs typeface="Times New Roman" panose="02020603050405020304" pitchFamily="18" charset="0"/>
              </a:rPr>
              <a:t>,…,A</a:t>
            </a:r>
            <a:r>
              <a:rPr lang="en-US" altLang="zh-CN" sz="2400" baseline="-25000">
                <a:latin typeface="Verdana" panose="020B0604030504040204" pitchFamily="34" charset="0"/>
                <a:ea typeface="楷体_GB2312" pitchFamily="49" charset="-122"/>
                <a:cs typeface="Times New Roman" panose="02020603050405020304" pitchFamily="18" charset="0"/>
              </a:rPr>
              <a:t>n</a:t>
            </a:r>
            <a:r>
              <a:rPr lang="zh-CN" altLang="en-US" sz="2400">
                <a:latin typeface="Verdana" panose="020B0604030504040204" pitchFamily="34" charset="0"/>
                <a:ea typeface="楷体_GB2312" pitchFamily="49" charset="-122"/>
                <a:cs typeface="Times New Roman" panose="02020603050405020304" pitchFamily="18" charset="0"/>
              </a:rPr>
              <a:t>｝，其中</a:t>
            </a:r>
            <a:r>
              <a:rPr lang="en-US" altLang="zh-CN" sz="2400">
                <a:latin typeface="Verdana" panose="020B0604030504040204" pitchFamily="34" charset="0"/>
                <a:ea typeface="楷体_GB2312" pitchFamily="49" charset="-122"/>
                <a:cs typeface="Times New Roman" panose="02020603050405020304" pitchFamily="18" charset="0"/>
              </a:rPr>
              <a:t>A</a:t>
            </a:r>
            <a:r>
              <a:rPr lang="en-US" altLang="zh-CN" sz="2400" baseline="-5000">
                <a:latin typeface="Verdana" panose="020B0604030504040204" pitchFamily="34" charset="0"/>
                <a:ea typeface="楷体_GB2312" pitchFamily="49" charset="-122"/>
                <a:cs typeface="Times New Roman" panose="02020603050405020304" pitchFamily="18" charset="0"/>
              </a:rPr>
              <a:t>i</a:t>
            </a:r>
            <a:r>
              <a:rPr lang="zh-CN" altLang="en-US" sz="2400">
                <a:latin typeface="Verdana" panose="020B0604030504040204" pitchFamily="34" charset="0"/>
                <a:ea typeface="楷体_GB2312" pitchFamily="49" charset="-122"/>
                <a:cs typeface="Times New Roman" panose="02020603050405020304" pitchFamily="18" charset="0"/>
              </a:rPr>
              <a:t>与</a:t>
            </a:r>
            <a:r>
              <a:rPr lang="en-US" altLang="zh-CN" sz="2400">
                <a:latin typeface="Verdana" panose="020B0604030504040204" pitchFamily="34" charset="0"/>
                <a:ea typeface="楷体_GB2312" pitchFamily="49" charset="-122"/>
                <a:cs typeface="Times New Roman" panose="02020603050405020304" pitchFamily="18" charset="0"/>
              </a:rPr>
              <a:t>A</a:t>
            </a:r>
            <a:r>
              <a:rPr lang="en-US" altLang="zh-CN" sz="2400" baseline="-5000">
                <a:latin typeface="Verdana" panose="020B0604030504040204" pitchFamily="34" charset="0"/>
                <a:ea typeface="楷体_GB2312" pitchFamily="49" charset="-122"/>
                <a:cs typeface="Times New Roman" panose="02020603050405020304" pitchFamily="18" charset="0"/>
              </a:rPr>
              <a:t>i+1</a:t>
            </a:r>
            <a:r>
              <a:rPr lang="zh-CN" altLang="en-US" sz="2400">
                <a:latin typeface="Verdana" panose="020B0604030504040204" pitchFamily="34" charset="0"/>
                <a:ea typeface="楷体_GB2312" pitchFamily="49" charset="-122"/>
                <a:cs typeface="Times New Roman" panose="02020603050405020304" pitchFamily="18" charset="0"/>
              </a:rPr>
              <a:t>是可乘的，</a:t>
            </a:r>
          </a:p>
          <a:p>
            <a:r>
              <a:rPr lang="en-US" altLang="zh-CN" sz="2400">
                <a:latin typeface="Verdana" panose="020B0604030504040204" pitchFamily="34" charset="0"/>
                <a:ea typeface="楷体_GB2312" pitchFamily="49" charset="-122"/>
                <a:cs typeface="Times New Roman" panose="02020603050405020304" pitchFamily="18" charset="0"/>
              </a:rPr>
              <a:t>i=1</a:t>
            </a:r>
            <a:r>
              <a:rPr lang="zh-CN" altLang="en-US" sz="2400">
                <a:latin typeface="Verdana" panose="020B0604030504040204" pitchFamily="34" charset="0"/>
                <a:ea typeface="楷体_GB2312" pitchFamily="49" charset="-122"/>
                <a:cs typeface="Times New Roman" panose="02020603050405020304" pitchFamily="18" charset="0"/>
              </a:rPr>
              <a:t>，</a:t>
            </a:r>
            <a:r>
              <a:rPr lang="en-US" altLang="zh-CN" sz="2400">
                <a:latin typeface="Verdana" panose="020B0604030504040204" pitchFamily="34" charset="0"/>
                <a:ea typeface="楷体_GB2312" pitchFamily="49" charset="-122"/>
                <a:cs typeface="Times New Roman" panose="02020603050405020304" pitchFamily="18" charset="0"/>
              </a:rPr>
              <a:t>2…</a:t>
            </a:r>
            <a:r>
              <a:rPr lang="zh-CN" altLang="en-US" sz="2400">
                <a:latin typeface="Verdana" panose="020B0604030504040204" pitchFamily="34" charset="0"/>
                <a:ea typeface="楷体_GB2312" pitchFamily="49" charset="-122"/>
                <a:cs typeface="Times New Roman" panose="02020603050405020304" pitchFamily="18" charset="0"/>
              </a:rPr>
              <a:t>，</a:t>
            </a:r>
            <a:r>
              <a:rPr lang="en-US" altLang="zh-CN" sz="2400">
                <a:latin typeface="Verdana" panose="020B0604030504040204" pitchFamily="34" charset="0"/>
                <a:ea typeface="楷体_GB2312" pitchFamily="49" charset="-122"/>
                <a:cs typeface="Times New Roman" panose="02020603050405020304" pitchFamily="18" charset="0"/>
              </a:rPr>
              <a:t>n-1</a:t>
            </a:r>
            <a:r>
              <a:rPr lang="zh-CN" altLang="en-US" sz="2400">
                <a:latin typeface="Verdana" panose="020B0604030504040204" pitchFamily="34" charset="0"/>
                <a:ea typeface="楷体_GB2312" pitchFamily="49" charset="-122"/>
                <a:cs typeface="Times New Roman" panose="02020603050405020304" pitchFamily="18" charset="0"/>
              </a:rPr>
              <a:t>。如何确定计算矩阵连乘积的计算次序，使得依此次序计算矩阵连乘积需要的数乘次数最少。</a:t>
            </a:r>
          </a:p>
        </p:txBody>
      </p:sp>
      <p:sp>
        <p:nvSpPr>
          <p:cNvPr id="290820" name="Text Box 4"/>
          <p:cNvSpPr txBox="1">
            <a:spLocks noChangeArrowheads="1"/>
          </p:cNvSpPr>
          <p:nvPr/>
        </p:nvSpPr>
        <p:spPr bwMode="auto">
          <a:xfrm>
            <a:off x="1847850" y="2349501"/>
            <a:ext cx="83518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Font typeface="Wingdings" panose="05000000000000000000" pitchFamily="2" charset="2"/>
              <a:buChar char="u"/>
            </a:pPr>
            <a:r>
              <a:rPr lang="zh-CN" altLang="en-US" sz="2400" b="1">
                <a:ea typeface="黑体" panose="02010609060101010101" pitchFamily="49" charset="-122"/>
                <a:sym typeface="Wingdings" panose="05000000000000000000" pitchFamily="2" charset="2"/>
              </a:rPr>
              <a:t>穷举法</a:t>
            </a:r>
            <a:r>
              <a:rPr lang="zh-CN" altLang="en-US" sz="2400">
                <a:ea typeface="楷体_GB2312" pitchFamily="49" charset="-122"/>
                <a:sym typeface="Wingdings" panose="05000000000000000000" pitchFamily="2" charset="2"/>
              </a:rPr>
              <a:t>：列举出所有可能的计算次序，并计算出每一种计算次序相应需要的数乘次数，从中找出一种数乘次数最少的计算次序。</a:t>
            </a:r>
            <a:r>
              <a:rPr lang="en-US" altLang="zh-CN" sz="2400">
                <a:ea typeface="楷体_GB2312" pitchFamily="49" charset="-122"/>
                <a:sym typeface="Wingdings" panose="05000000000000000000" pitchFamily="2" charset="2"/>
              </a:rPr>
              <a:t> </a:t>
            </a:r>
          </a:p>
        </p:txBody>
      </p:sp>
      <p:sp>
        <p:nvSpPr>
          <p:cNvPr id="290821"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6487683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文本框 8"/>
          <p:cNvSpPr txBox="1"/>
          <p:nvPr/>
        </p:nvSpPr>
        <p:spPr>
          <a:xfrm>
            <a:off x="5881641" y="1862456"/>
            <a:ext cx="4599276" cy="2308324"/>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从内容上看主要包括</a:t>
            </a:r>
            <a:r>
              <a:rPr lang="zh-CN" altLang="en-US" sz="16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rgbClr val="002060"/>
                </a:solidFill>
              </a:rPr>
              <a:t>CSP</a:t>
            </a:r>
            <a:r>
              <a:rPr lang="zh-CN" altLang="en-US" sz="1600" dirty="0">
                <a:solidFill>
                  <a:srgbClr val="002060"/>
                </a:solidFill>
              </a:rPr>
              <a:t>认证第</a:t>
            </a:r>
            <a:r>
              <a:rPr lang="en-US" altLang="zh-CN" sz="1600" dirty="0">
                <a:solidFill>
                  <a:srgbClr val="002060"/>
                </a:solidFill>
              </a:rPr>
              <a:t>4</a:t>
            </a:r>
            <a:r>
              <a:rPr lang="zh-CN" altLang="en-US" sz="1600" dirty="0">
                <a:solidFill>
                  <a:srgbClr val="002060"/>
                </a:solidFill>
              </a:rPr>
              <a:t>题</a:t>
            </a:r>
            <a:r>
              <a:rPr lang="zh-CN" altLang="en-US" sz="16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算法基本概念、要素、分析方法</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分治法</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贪婪法</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2000" b="1" dirty="0">
                <a:solidFill>
                  <a:srgbClr val="03A1B4"/>
                </a:solidFill>
                <a:latin typeface="微软雅黑" panose="020B0503020204020204" pitchFamily="34" charset="-122"/>
                <a:ea typeface="微软雅黑" panose="020B0503020204020204" pitchFamily="34" charset="-122"/>
                <a:sym typeface="微软雅黑" panose="020B0503020204020204" pitchFamily="34" charset="-122"/>
              </a:rPr>
              <a:t>动态规划</a:t>
            </a:r>
            <a:endParaRPr lang="en-US" altLang="zh-CN" sz="2000" b="1" dirty="0">
              <a:solidFill>
                <a:srgbClr val="03A1B4"/>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2000" b="1" dirty="0">
                <a:solidFill>
                  <a:srgbClr val="03A1B4"/>
                </a:solidFill>
                <a:latin typeface="微软雅黑" panose="020B0503020204020204" pitchFamily="34" charset="-122"/>
                <a:ea typeface="微软雅黑" panose="020B0503020204020204" pitchFamily="34" charset="-122"/>
                <a:sym typeface="微软雅黑" panose="020B0503020204020204" pitchFamily="34" charset="-122"/>
              </a:rPr>
              <a:t>回溯法</a:t>
            </a:r>
            <a:endParaRPr lang="en-US" altLang="zh-CN" sz="2000" b="1" dirty="0">
              <a:solidFill>
                <a:srgbClr val="03A1B4"/>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2000" b="1" dirty="0">
                <a:solidFill>
                  <a:srgbClr val="03A1B4"/>
                </a:solidFill>
                <a:latin typeface="微软雅黑" panose="020B0503020204020204" pitchFamily="34" charset="-122"/>
                <a:ea typeface="微软雅黑" panose="020B0503020204020204" pitchFamily="34" charset="-122"/>
                <a:sym typeface="微软雅黑" panose="020B0503020204020204" pitchFamily="34" charset="-122"/>
              </a:rPr>
              <a:t>分支限界法</a:t>
            </a:r>
            <a:endParaRPr lang="zh-CN" altLang="zh-CN" sz="2000" b="1" dirty="0">
              <a:solidFill>
                <a:srgbClr val="03A1B4"/>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nvGrpSpPr>
        <p:grpSpPr>
          <a:xfrm>
            <a:off x="347827" y="1862456"/>
            <a:ext cx="5289975" cy="3788198"/>
            <a:chOff x="937979" y="1752909"/>
            <a:chExt cx="2701946" cy="2701946"/>
          </a:xfrm>
        </p:grpSpPr>
        <p:sp>
          <p:nvSpPr>
            <p:cNvPr id="13" name="椭圆 12"/>
            <p:cNvSpPr>
              <a:spLocks noChangeAspect="1"/>
            </p:cNvSpPr>
            <p:nvPr/>
          </p:nvSpPr>
          <p:spPr>
            <a:xfrm>
              <a:off x="937979" y="1752909"/>
              <a:ext cx="2701946" cy="2701946"/>
            </a:xfrm>
            <a:prstGeom prst="rect">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540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圆角矩形 13"/>
            <p:cNvSpPr>
              <a:spLocks noChangeAspect="1"/>
            </p:cNvSpPr>
            <p:nvPr/>
          </p:nvSpPr>
          <p:spPr>
            <a:xfrm>
              <a:off x="1028517" y="1843446"/>
              <a:ext cx="2520870" cy="2520871"/>
            </a:xfrm>
            <a:prstGeom prst="rect">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nvSpPr>
          <p:spPr>
            <a:xfrm>
              <a:off x="1153062" y="1967992"/>
              <a:ext cx="2271780" cy="2271780"/>
            </a:xfrm>
            <a:prstGeom prst="rect">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 name="组合 20"/>
          <p:cNvGrpSpPr/>
          <p:nvPr/>
        </p:nvGrpSpPr>
        <p:grpSpPr>
          <a:xfrm>
            <a:off x="3799023" y="400194"/>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rgbClr val="257249"/>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5" name="TextBox 19"/>
              <p:cNvSpPr txBox="1"/>
              <p:nvPr/>
            </p:nvSpPr>
            <p:spPr>
              <a:xfrm>
                <a:off x="7752953" y="5433395"/>
                <a:ext cx="124651" cy="154450"/>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内容与范围</a:t>
              </a:r>
            </a:p>
          </p:txBody>
        </p:sp>
      </p:grpSp>
      <p:sp>
        <p:nvSpPr>
          <p:cNvPr id="17" name="文本框 16"/>
          <p:cNvSpPr txBox="1"/>
          <p:nvPr/>
        </p:nvSpPr>
        <p:spPr>
          <a:xfrm>
            <a:off x="5815061" y="4216431"/>
            <a:ext cx="4599276" cy="769441"/>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从章节上看主要包括：</a:t>
            </a:r>
            <a:endParaRPr lang="en-US" altLang="zh-CN" sz="24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endParaRPr>
          </a:p>
          <a:p>
            <a:pPr lvl="1"/>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章、第</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章、第</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章、第</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章</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081887712"/>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750"/>
                            </p:stCondLst>
                            <p:childTnLst>
                              <p:par>
                                <p:cTn id="9" presetID="2" presetClass="entr" presetSubtype="8"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70D02131-EE83-4812-ADB9-54897D37C127}" type="slidenum">
              <a:rPr lang="en-US" altLang="zh-CN"/>
              <a:pPr/>
              <a:t>30</a:t>
            </a:fld>
            <a:endParaRPr lang="en-US" altLang="zh-CN"/>
          </a:p>
        </p:txBody>
      </p:sp>
      <p:sp>
        <p:nvSpPr>
          <p:cNvPr id="291842" name="Rectangle 2"/>
          <p:cNvSpPr>
            <a:spLocks noChangeArrowheads="1"/>
          </p:cNvSpPr>
          <p:nvPr/>
        </p:nvSpPr>
        <p:spPr bwMode="auto">
          <a:xfrm>
            <a:off x="2865438" y="287339"/>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矩阵连乘问题</a:t>
            </a:r>
            <a:endParaRPr lang="ja-JP" altLang="en-US" sz="3800">
              <a:effectLst>
                <a:outerShdw blurRad="38100" dist="38100" dir="2700000" algn="tl">
                  <a:srgbClr val="C0C0C0"/>
                </a:outerShdw>
              </a:effectLst>
              <a:ea typeface="黑体" panose="02010609060101010101" pitchFamily="49" charset="-122"/>
            </a:endParaRPr>
          </a:p>
        </p:txBody>
      </p:sp>
      <p:sp>
        <p:nvSpPr>
          <p:cNvPr id="291843" name="Text Box 3"/>
          <p:cNvSpPr txBox="1">
            <a:spLocks noChangeArrowheads="1"/>
          </p:cNvSpPr>
          <p:nvPr/>
        </p:nvSpPr>
        <p:spPr bwMode="auto">
          <a:xfrm>
            <a:off x="1774825" y="1196976"/>
            <a:ext cx="83518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Font typeface="Wingdings" panose="05000000000000000000" pitchFamily="2" charset="2"/>
              <a:buChar char="u"/>
            </a:pPr>
            <a:r>
              <a:rPr lang="zh-CN" altLang="en-US" sz="2400" b="1">
                <a:ea typeface="黑体" panose="02010609060101010101" pitchFamily="49" charset="-122"/>
                <a:sym typeface="Wingdings" panose="05000000000000000000" pitchFamily="2" charset="2"/>
              </a:rPr>
              <a:t>穷举法</a:t>
            </a:r>
          </a:p>
          <a:p>
            <a:pPr>
              <a:buFont typeface="Wingdings" panose="05000000000000000000" pitchFamily="2" charset="2"/>
              <a:buChar char="u"/>
            </a:pPr>
            <a:r>
              <a:rPr lang="zh-CN" altLang="en-US" sz="2400" b="1">
                <a:ea typeface="黑体" panose="02010609060101010101" pitchFamily="49" charset="-122"/>
                <a:sym typeface="Wingdings" panose="05000000000000000000" pitchFamily="2" charset="2"/>
              </a:rPr>
              <a:t>动态规划</a:t>
            </a:r>
            <a:endParaRPr lang="en-US" altLang="zh-CN" sz="2400" b="1">
              <a:ea typeface="黑体" panose="02010609060101010101" pitchFamily="49" charset="-122"/>
              <a:sym typeface="Wingdings" panose="05000000000000000000" pitchFamily="2" charset="2"/>
            </a:endParaRPr>
          </a:p>
        </p:txBody>
      </p:sp>
      <p:sp>
        <p:nvSpPr>
          <p:cNvPr id="291844" name="Text Box 4"/>
          <p:cNvSpPr txBox="1">
            <a:spLocks noChangeArrowheads="1"/>
          </p:cNvSpPr>
          <p:nvPr/>
        </p:nvSpPr>
        <p:spPr bwMode="auto">
          <a:xfrm>
            <a:off x="2236789" y="2239963"/>
            <a:ext cx="741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Verdana" panose="020B0604030504040204" pitchFamily="34" charset="0"/>
                <a:ea typeface="楷体_GB2312" pitchFamily="49" charset="-122"/>
              </a:rPr>
              <a:t>将矩阵连乘积               简记为</a:t>
            </a:r>
            <a:r>
              <a:rPr kumimoji="1" lang="en-US" altLang="zh-CN" sz="2400">
                <a:latin typeface="Verdana" panose="020B0604030504040204" pitchFamily="34" charset="0"/>
                <a:ea typeface="楷体_GB2312" pitchFamily="49" charset="-122"/>
              </a:rPr>
              <a:t>A[i:j] </a:t>
            </a:r>
            <a:r>
              <a:rPr kumimoji="1" lang="zh-CN" altLang="en-US" sz="2400">
                <a:latin typeface="Verdana" panose="020B0604030504040204" pitchFamily="34" charset="0"/>
                <a:ea typeface="楷体_GB2312" pitchFamily="49" charset="-122"/>
              </a:rPr>
              <a:t>，这里</a:t>
            </a:r>
            <a:r>
              <a:rPr kumimoji="1" lang="en-US" altLang="zh-CN" sz="2400">
                <a:latin typeface="Verdana" panose="020B0604030504040204" pitchFamily="34" charset="0"/>
                <a:ea typeface="楷体_GB2312" pitchFamily="49" charset="-122"/>
              </a:rPr>
              <a:t>i</a:t>
            </a:r>
            <a:r>
              <a:rPr lang="en-US" altLang="zh-CN" sz="2400">
                <a:latin typeface="Verdana" panose="020B0604030504040204" pitchFamily="34" charset="0"/>
                <a:ea typeface="楷体_GB2312" pitchFamily="49" charset="-122"/>
              </a:rPr>
              <a:t>≤</a:t>
            </a:r>
            <a:r>
              <a:rPr kumimoji="1" lang="en-US" altLang="zh-CN" sz="2400">
                <a:latin typeface="Verdana" panose="020B0604030504040204" pitchFamily="34" charset="0"/>
                <a:ea typeface="楷体_GB2312" pitchFamily="49" charset="-122"/>
              </a:rPr>
              <a:t>j     </a:t>
            </a:r>
            <a:endParaRPr kumimoji="1" lang="en-US" altLang="ja-JP" sz="2400">
              <a:latin typeface="Verdana" panose="020B0604030504040204" pitchFamily="34" charset="0"/>
              <a:ea typeface="楷体_GB2312" pitchFamily="49" charset="-122"/>
            </a:endParaRPr>
          </a:p>
        </p:txBody>
      </p:sp>
      <p:graphicFrame>
        <p:nvGraphicFramePr>
          <p:cNvPr id="291845" name="Object 5"/>
          <p:cNvGraphicFramePr>
            <a:graphicFrameLocks noChangeAspect="1"/>
          </p:cNvGraphicFramePr>
          <p:nvPr/>
        </p:nvGraphicFramePr>
        <p:xfrm>
          <a:off x="4203700" y="2230439"/>
          <a:ext cx="1538288" cy="573087"/>
        </p:xfrm>
        <a:graphic>
          <a:graphicData uri="http://schemas.openxmlformats.org/presentationml/2006/ole">
            <mc:AlternateContent xmlns:mc="http://schemas.openxmlformats.org/markup-compatibility/2006">
              <mc:Choice xmlns:v="urn:schemas-microsoft-com:vml" Requires="v">
                <p:oleObj spid="_x0000_s5122" name="数式" r:id="rId3" imgW="647640" imgH="241200" progId="Equation.3">
                  <p:embed/>
                </p:oleObj>
              </mc:Choice>
              <mc:Fallback>
                <p:oleObj name="数式" r:id="rId3" imgW="647640" imgH="241200" progId="Equation.3">
                  <p:embed/>
                  <p:pic>
                    <p:nvPicPr>
                      <p:cNvPr id="29184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700" y="2230439"/>
                        <a:ext cx="1538288"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1846" name="Text Box 6"/>
          <p:cNvSpPr txBox="1">
            <a:spLocks noChangeArrowheads="1"/>
          </p:cNvSpPr>
          <p:nvPr/>
        </p:nvSpPr>
        <p:spPr bwMode="auto">
          <a:xfrm>
            <a:off x="2135189" y="2903539"/>
            <a:ext cx="77748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Verdana" panose="020B0604030504040204" pitchFamily="34" charset="0"/>
                <a:ea typeface="楷体_GB2312" pitchFamily="49" charset="-122"/>
              </a:rPr>
              <a:t>考察计算</a:t>
            </a:r>
            <a:r>
              <a:rPr kumimoji="1" lang="en-US" altLang="zh-CN" sz="2400">
                <a:latin typeface="Verdana" panose="020B0604030504040204" pitchFamily="34" charset="0"/>
                <a:ea typeface="楷体_GB2312" pitchFamily="49" charset="-122"/>
              </a:rPr>
              <a:t>A[i:j]</a:t>
            </a:r>
            <a:r>
              <a:rPr kumimoji="1" lang="zh-CN" altLang="en-US" sz="2400">
                <a:latin typeface="Verdana" panose="020B0604030504040204" pitchFamily="34" charset="0"/>
                <a:ea typeface="楷体_GB2312" pitchFamily="49" charset="-122"/>
              </a:rPr>
              <a:t>的最优计算次序。设这个计算次序在矩阵</a:t>
            </a:r>
          </a:p>
          <a:p>
            <a:r>
              <a:rPr kumimoji="1" lang="en-US" altLang="zh-CN" sz="2400">
                <a:latin typeface="Verdana" panose="020B0604030504040204" pitchFamily="34" charset="0"/>
                <a:ea typeface="楷体_GB2312" pitchFamily="49" charset="-122"/>
              </a:rPr>
              <a:t>A</a:t>
            </a:r>
            <a:r>
              <a:rPr lang="en-US" altLang="zh-CN" sz="2400" baseline="-5000">
                <a:latin typeface="Verdana" panose="020B0604030504040204" pitchFamily="34" charset="0"/>
                <a:ea typeface="楷体_GB2312" pitchFamily="49" charset="-122"/>
                <a:cs typeface="Times New Roman" panose="02020603050405020304" pitchFamily="18" charset="0"/>
              </a:rPr>
              <a:t>k</a:t>
            </a:r>
            <a:r>
              <a:rPr kumimoji="1" lang="zh-CN" altLang="en-US" sz="2400">
                <a:latin typeface="Verdana" panose="020B0604030504040204" pitchFamily="34" charset="0"/>
                <a:ea typeface="楷体_GB2312" pitchFamily="49" charset="-122"/>
              </a:rPr>
              <a:t>和</a:t>
            </a:r>
            <a:r>
              <a:rPr kumimoji="1" lang="en-US" altLang="zh-CN" sz="2400">
                <a:latin typeface="Verdana" panose="020B0604030504040204" pitchFamily="34" charset="0"/>
                <a:ea typeface="楷体_GB2312" pitchFamily="49" charset="-122"/>
              </a:rPr>
              <a:t>A</a:t>
            </a:r>
            <a:r>
              <a:rPr lang="en-US" altLang="zh-CN" sz="2400" baseline="-5000">
                <a:latin typeface="Verdana" panose="020B0604030504040204" pitchFamily="34" charset="0"/>
                <a:ea typeface="楷体_GB2312" pitchFamily="49" charset="-122"/>
              </a:rPr>
              <a:t>k+1</a:t>
            </a:r>
            <a:r>
              <a:rPr kumimoji="1" lang="zh-CN" altLang="en-US" sz="2400">
                <a:latin typeface="Verdana" panose="020B0604030504040204" pitchFamily="34" charset="0"/>
                <a:ea typeface="楷体_GB2312" pitchFamily="49" charset="-122"/>
              </a:rPr>
              <a:t>之间将矩阵链断开，</a:t>
            </a:r>
            <a:r>
              <a:rPr kumimoji="1" lang="en-US" altLang="zh-CN" sz="2400">
                <a:latin typeface="Verdana" panose="020B0604030504040204" pitchFamily="34" charset="0"/>
                <a:ea typeface="楷体_GB2312" pitchFamily="49" charset="-122"/>
              </a:rPr>
              <a:t>i</a:t>
            </a:r>
            <a:r>
              <a:rPr lang="en-US" altLang="zh-CN" sz="2400">
                <a:latin typeface="Verdana" panose="020B0604030504040204" pitchFamily="34" charset="0"/>
                <a:ea typeface="楷体_GB2312" pitchFamily="49" charset="-122"/>
              </a:rPr>
              <a:t>≤k&lt;j</a:t>
            </a:r>
            <a:r>
              <a:rPr kumimoji="1" lang="zh-CN" altLang="en-US" sz="2400">
                <a:latin typeface="Verdana" panose="020B0604030504040204" pitchFamily="34" charset="0"/>
                <a:ea typeface="楷体_GB2312" pitchFamily="49" charset="-122"/>
              </a:rPr>
              <a:t>，则其相应完全</a:t>
            </a:r>
          </a:p>
          <a:p>
            <a:r>
              <a:rPr kumimoji="1" lang="zh-CN" altLang="en-US" sz="2400">
                <a:latin typeface="Verdana" panose="020B0604030504040204" pitchFamily="34" charset="0"/>
                <a:ea typeface="楷体_GB2312" pitchFamily="49" charset="-122"/>
              </a:rPr>
              <a:t>加括号方式为</a:t>
            </a:r>
            <a:endParaRPr kumimoji="1" lang="ja-JP" altLang="en-US" sz="2400">
              <a:latin typeface="Verdana" panose="020B0604030504040204" pitchFamily="34" charset="0"/>
              <a:ea typeface="楷体_GB2312" pitchFamily="49" charset="-122"/>
            </a:endParaRPr>
          </a:p>
        </p:txBody>
      </p:sp>
      <p:graphicFrame>
        <p:nvGraphicFramePr>
          <p:cNvPr id="291847" name="Object 7"/>
          <p:cNvGraphicFramePr>
            <a:graphicFrameLocks noChangeAspect="1"/>
          </p:cNvGraphicFramePr>
          <p:nvPr/>
        </p:nvGraphicFramePr>
        <p:xfrm>
          <a:off x="4171951" y="3635375"/>
          <a:ext cx="3890963" cy="573088"/>
        </p:xfrm>
        <a:graphic>
          <a:graphicData uri="http://schemas.openxmlformats.org/presentationml/2006/ole">
            <mc:AlternateContent xmlns:mc="http://schemas.openxmlformats.org/markup-compatibility/2006">
              <mc:Choice xmlns:v="urn:schemas-microsoft-com:vml" Requires="v">
                <p:oleObj spid="_x0000_s5123" name="数式" r:id="rId5" imgW="1638000" imgH="241200" progId="Equation.3">
                  <p:embed/>
                </p:oleObj>
              </mc:Choice>
              <mc:Fallback>
                <p:oleObj name="数式" r:id="rId5" imgW="1638000" imgH="241200" progId="Equation.3">
                  <p:embed/>
                  <p:pic>
                    <p:nvPicPr>
                      <p:cNvPr id="29184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1951" y="3635375"/>
                        <a:ext cx="3890963"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1848" name="Text Box 8"/>
          <p:cNvSpPr txBox="1">
            <a:spLocks noChangeArrowheads="1"/>
          </p:cNvSpPr>
          <p:nvPr/>
        </p:nvSpPr>
        <p:spPr bwMode="auto">
          <a:xfrm>
            <a:off x="2238375" y="4273551"/>
            <a:ext cx="7984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Verdana" panose="020B0604030504040204" pitchFamily="34" charset="0"/>
                <a:ea typeface="楷体_GB2312" pitchFamily="49" charset="-122"/>
              </a:rPr>
              <a:t>计算量：</a:t>
            </a:r>
            <a:r>
              <a:rPr kumimoji="1" lang="en-US" altLang="zh-CN" sz="2400">
                <a:latin typeface="Verdana" panose="020B0604030504040204" pitchFamily="34" charset="0"/>
                <a:ea typeface="楷体_GB2312" pitchFamily="49" charset="-122"/>
              </a:rPr>
              <a:t>A[i:k]</a:t>
            </a:r>
            <a:r>
              <a:rPr kumimoji="1" lang="zh-CN" altLang="en-US" sz="2400">
                <a:latin typeface="Verdana" panose="020B0604030504040204" pitchFamily="34" charset="0"/>
                <a:ea typeface="楷体_GB2312" pitchFamily="49" charset="-122"/>
              </a:rPr>
              <a:t>的计算量加上</a:t>
            </a:r>
            <a:r>
              <a:rPr kumimoji="1" lang="en-US" altLang="zh-CN" sz="2400">
                <a:latin typeface="Verdana" panose="020B0604030504040204" pitchFamily="34" charset="0"/>
                <a:ea typeface="楷体_GB2312" pitchFamily="49" charset="-122"/>
              </a:rPr>
              <a:t>A[k+1:j]</a:t>
            </a:r>
            <a:r>
              <a:rPr kumimoji="1" lang="zh-CN" altLang="en-US" sz="2400">
                <a:latin typeface="Verdana" panose="020B0604030504040204" pitchFamily="34" charset="0"/>
                <a:ea typeface="楷体_GB2312" pitchFamily="49" charset="-122"/>
              </a:rPr>
              <a:t>的计算量，再加上</a:t>
            </a:r>
          </a:p>
          <a:p>
            <a:r>
              <a:rPr kumimoji="1" lang="en-US" altLang="zh-CN" sz="2400">
                <a:latin typeface="Verdana" panose="020B0604030504040204" pitchFamily="34" charset="0"/>
                <a:ea typeface="楷体_GB2312" pitchFamily="49" charset="-122"/>
              </a:rPr>
              <a:t>A[i:k]</a:t>
            </a:r>
            <a:r>
              <a:rPr kumimoji="1" lang="zh-CN" altLang="en-US" sz="2400">
                <a:latin typeface="Verdana" panose="020B0604030504040204" pitchFamily="34" charset="0"/>
                <a:ea typeface="楷体_GB2312" pitchFamily="49" charset="-122"/>
              </a:rPr>
              <a:t>和</a:t>
            </a:r>
            <a:r>
              <a:rPr kumimoji="1" lang="en-US" altLang="zh-CN" sz="2400">
                <a:latin typeface="Verdana" panose="020B0604030504040204" pitchFamily="34" charset="0"/>
                <a:ea typeface="楷体_GB2312" pitchFamily="49" charset="-122"/>
              </a:rPr>
              <a:t>A[k+1:j]</a:t>
            </a:r>
            <a:r>
              <a:rPr kumimoji="1" lang="zh-CN" altLang="en-US" sz="2400">
                <a:latin typeface="Verdana" panose="020B0604030504040204" pitchFamily="34" charset="0"/>
                <a:ea typeface="楷体_GB2312" pitchFamily="49" charset="-122"/>
              </a:rPr>
              <a:t>相乘的计算量</a:t>
            </a:r>
            <a:endParaRPr kumimoji="1" lang="ja-JP" altLang="en-US" sz="2400">
              <a:latin typeface="Verdana" panose="020B0604030504040204" pitchFamily="34" charset="0"/>
              <a:ea typeface="楷体_GB2312" pitchFamily="49" charset="-122"/>
            </a:endParaRPr>
          </a:p>
        </p:txBody>
      </p:sp>
    </p:spTree>
    <p:extLst>
      <p:ext uri="{BB962C8B-B14F-4D97-AF65-F5344CB8AC3E}">
        <p14:creationId xmlns:p14="http://schemas.microsoft.com/office/powerpoint/2010/main" val="23993883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62CA537-45BC-4D8A-8743-45606F64932F}" type="slidenum">
              <a:rPr lang="en-US" altLang="zh-CN"/>
              <a:pPr/>
              <a:t>31</a:t>
            </a:fld>
            <a:endParaRPr lang="en-US" altLang="zh-CN"/>
          </a:p>
        </p:txBody>
      </p:sp>
      <p:sp>
        <p:nvSpPr>
          <p:cNvPr id="292866" name="Rectangle 2"/>
          <p:cNvSpPr>
            <a:spLocks noChangeArrowheads="1"/>
          </p:cNvSpPr>
          <p:nvPr/>
        </p:nvSpPr>
        <p:spPr bwMode="auto">
          <a:xfrm>
            <a:off x="2409825" y="1484314"/>
            <a:ext cx="7772400" cy="3457575"/>
          </a:xfrm>
          <a:prstGeom prst="rect">
            <a:avLst/>
          </a:prstGeom>
          <a:solidFill>
            <a:srgbClr val="FFCC00"/>
          </a:solidFill>
          <a:ln>
            <a:noFill/>
          </a:ln>
          <a:effectLst/>
          <a:extLs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rgbClr val="000066"/>
              </a:buClr>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rgbClr val="000066"/>
              </a:buClr>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rgbClr val="000066"/>
              </a:buClr>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600">
                <a:latin typeface="Verdana" panose="020B0604030504040204" pitchFamily="34" charset="0"/>
                <a:ea typeface="楷体_GB2312" pitchFamily="49" charset="-122"/>
              </a:rPr>
              <a:t>特征：计算</a:t>
            </a:r>
            <a:r>
              <a:rPr lang="en-US" altLang="zh-CN" sz="2600">
                <a:latin typeface="Verdana" panose="020B0604030504040204" pitchFamily="34" charset="0"/>
                <a:ea typeface="楷体_GB2312" pitchFamily="49" charset="-122"/>
              </a:rPr>
              <a:t>A[i:j]</a:t>
            </a:r>
            <a:r>
              <a:rPr lang="zh-CN" altLang="en-US" sz="2600">
                <a:latin typeface="Verdana" panose="020B0604030504040204" pitchFamily="34" charset="0"/>
                <a:ea typeface="楷体_GB2312" pitchFamily="49" charset="-122"/>
              </a:rPr>
              <a:t>的最优次序所包含的计算矩阵子链 </a:t>
            </a:r>
            <a:r>
              <a:rPr lang="en-US" altLang="zh-CN" sz="2600">
                <a:latin typeface="Verdana" panose="020B0604030504040204" pitchFamily="34" charset="0"/>
                <a:ea typeface="楷体_GB2312" pitchFamily="49" charset="-122"/>
              </a:rPr>
              <a:t>A[i:k]</a:t>
            </a:r>
            <a:r>
              <a:rPr lang="zh-CN" altLang="en-US" sz="2600">
                <a:latin typeface="Verdana" panose="020B0604030504040204" pitchFamily="34" charset="0"/>
                <a:ea typeface="楷体_GB2312" pitchFamily="49" charset="-122"/>
              </a:rPr>
              <a:t>和</a:t>
            </a:r>
            <a:r>
              <a:rPr lang="en-US" altLang="zh-CN" sz="2600">
                <a:latin typeface="Verdana" panose="020B0604030504040204" pitchFamily="34" charset="0"/>
                <a:ea typeface="楷体_GB2312" pitchFamily="49" charset="-122"/>
              </a:rPr>
              <a:t>A[k+1:j]</a:t>
            </a:r>
            <a:r>
              <a:rPr lang="zh-CN" altLang="en-US" sz="2600">
                <a:latin typeface="Verdana" panose="020B0604030504040204" pitchFamily="34" charset="0"/>
                <a:ea typeface="楷体_GB2312" pitchFamily="49" charset="-122"/>
              </a:rPr>
              <a:t>的次序也是最优的。</a:t>
            </a:r>
          </a:p>
          <a:p>
            <a:r>
              <a:rPr lang="zh-CN" altLang="en-US" sz="2600">
                <a:latin typeface="Verdana" panose="020B0604030504040204" pitchFamily="34" charset="0"/>
                <a:ea typeface="楷体_GB2312" pitchFamily="49" charset="-122"/>
              </a:rPr>
              <a:t>矩阵连乘计算次序问题的最优解包含着其子问题的最优解。这种性质称为</a:t>
            </a:r>
            <a:r>
              <a:rPr lang="zh-CN" altLang="en-US" sz="2600" b="1">
                <a:latin typeface="Verdana" panose="020B0604030504040204" pitchFamily="34" charset="0"/>
                <a:ea typeface="黑体" panose="02010609060101010101" pitchFamily="49" charset="-122"/>
              </a:rPr>
              <a:t>最优子结构性质</a:t>
            </a:r>
            <a:r>
              <a:rPr lang="zh-CN" altLang="en-US" sz="2600">
                <a:latin typeface="Verdana" panose="020B0604030504040204" pitchFamily="34" charset="0"/>
                <a:ea typeface="楷体_GB2312" pitchFamily="49" charset="-122"/>
              </a:rPr>
              <a:t>。问题的最优子结构性质是该问题可用动态规划算法求解的显著特征。</a:t>
            </a:r>
            <a:endParaRPr lang="ja-JP" altLang="en-US" sz="2600">
              <a:latin typeface="Verdana" panose="020B0604030504040204" pitchFamily="34" charset="0"/>
              <a:ea typeface="楷体_GB2312" pitchFamily="49" charset="-122"/>
            </a:endParaRPr>
          </a:p>
        </p:txBody>
      </p:sp>
      <p:sp>
        <p:nvSpPr>
          <p:cNvPr id="292867" name="Rectangle 3"/>
          <p:cNvSpPr>
            <a:spLocks noChangeArrowheads="1"/>
          </p:cNvSpPr>
          <p:nvPr/>
        </p:nvSpPr>
        <p:spPr bwMode="auto">
          <a:xfrm>
            <a:off x="2208214" y="0"/>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分析最优解的结构</a:t>
            </a:r>
            <a:endParaRPr lang="ja-JP" altLang="en-US" sz="3800">
              <a:effectLst>
                <a:outerShdw blurRad="38100" dist="38100" dir="2700000" algn="tl">
                  <a:srgbClr val="C0C0C0"/>
                </a:outerShdw>
              </a:effectLst>
              <a:ea typeface="黑体" panose="02010609060101010101" pitchFamily="49" charset="-122"/>
            </a:endParaRPr>
          </a:p>
        </p:txBody>
      </p:sp>
    </p:spTree>
    <p:extLst>
      <p:ext uri="{BB962C8B-B14F-4D97-AF65-F5344CB8AC3E}">
        <p14:creationId xmlns:p14="http://schemas.microsoft.com/office/powerpoint/2010/main" val="19759954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5C1D1050-3FDD-4096-887B-2727362F068E}" type="slidenum">
              <a:rPr lang="en-US" altLang="zh-CN"/>
              <a:pPr/>
              <a:t>32</a:t>
            </a:fld>
            <a:endParaRPr lang="en-US" altLang="zh-CN"/>
          </a:p>
        </p:txBody>
      </p:sp>
      <p:sp>
        <p:nvSpPr>
          <p:cNvPr id="293890" name="Rectangle 2"/>
          <p:cNvSpPr>
            <a:spLocks noChangeArrowheads="1"/>
          </p:cNvSpPr>
          <p:nvPr/>
        </p:nvSpPr>
        <p:spPr bwMode="auto">
          <a:xfrm>
            <a:off x="3575051" y="333375"/>
            <a:ext cx="4144963"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建立递归关系</a:t>
            </a:r>
            <a:endParaRPr lang="ja-JP" altLang="en-US" sz="3800">
              <a:effectLst>
                <a:outerShdw blurRad="38100" dist="38100" dir="2700000" algn="tl">
                  <a:srgbClr val="C0C0C0"/>
                </a:outerShdw>
              </a:effectLst>
              <a:ea typeface="黑体" panose="02010609060101010101" pitchFamily="49" charset="-122"/>
            </a:endParaRPr>
          </a:p>
        </p:txBody>
      </p:sp>
      <p:sp>
        <p:nvSpPr>
          <p:cNvPr id="293891" name="Rectangle 3"/>
          <p:cNvSpPr>
            <a:spLocks noChangeArrowheads="1"/>
          </p:cNvSpPr>
          <p:nvPr/>
        </p:nvSpPr>
        <p:spPr bwMode="auto">
          <a:xfrm>
            <a:off x="2279650" y="1196975"/>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rgbClr val="000066"/>
              </a:buClr>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rgbClr val="000066"/>
              </a:buClr>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rgbClr val="000066"/>
              </a:buClr>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chemeClr val="accent2"/>
              </a:buClr>
            </a:pPr>
            <a:r>
              <a:rPr lang="zh-CN" altLang="en-US" sz="2100">
                <a:latin typeface="Verdana" panose="020B0604030504040204" pitchFamily="34" charset="0"/>
                <a:ea typeface="楷体_GB2312" pitchFamily="49" charset="-122"/>
              </a:rPr>
              <a:t>设计算</a:t>
            </a:r>
            <a:r>
              <a:rPr lang="en-US" altLang="zh-CN" sz="2100">
                <a:latin typeface="Verdana" panose="020B0604030504040204" pitchFamily="34" charset="0"/>
                <a:ea typeface="楷体_GB2312" pitchFamily="49" charset="-122"/>
              </a:rPr>
              <a:t>A[i:j]</a:t>
            </a:r>
            <a:r>
              <a:rPr lang="zh-CN" altLang="en-US" sz="2100">
                <a:latin typeface="Verdana" panose="020B0604030504040204" pitchFamily="34" charset="0"/>
                <a:ea typeface="楷体_GB2312" pitchFamily="49" charset="-122"/>
              </a:rPr>
              <a:t>，</a:t>
            </a:r>
            <a:r>
              <a:rPr lang="en-US" altLang="zh-CN" sz="2100">
                <a:latin typeface="Verdana" panose="020B0604030504040204" pitchFamily="34" charset="0"/>
                <a:ea typeface="楷体_GB2312" pitchFamily="49" charset="-122"/>
              </a:rPr>
              <a:t>1≤i≤j≤n</a:t>
            </a:r>
            <a:r>
              <a:rPr lang="zh-CN" altLang="en-US" sz="2100">
                <a:latin typeface="Verdana" panose="020B0604030504040204" pitchFamily="34" charset="0"/>
                <a:ea typeface="楷体_GB2312" pitchFamily="49" charset="-122"/>
              </a:rPr>
              <a:t>，所需要的最少数乘次数</a:t>
            </a:r>
            <a:r>
              <a:rPr lang="en-US" altLang="zh-CN" sz="2100">
                <a:latin typeface="Verdana" panose="020B0604030504040204" pitchFamily="34" charset="0"/>
                <a:ea typeface="楷体_GB2312" pitchFamily="49" charset="-122"/>
              </a:rPr>
              <a:t>m[i,j]</a:t>
            </a:r>
            <a:r>
              <a:rPr lang="zh-CN" altLang="en-US" sz="2100">
                <a:latin typeface="Verdana" panose="020B0604030504040204" pitchFamily="34" charset="0"/>
                <a:ea typeface="楷体_GB2312" pitchFamily="49" charset="-122"/>
              </a:rPr>
              <a:t>，则原问题的最优值为</a:t>
            </a:r>
            <a:r>
              <a:rPr lang="en-US" altLang="zh-CN" sz="2100">
                <a:latin typeface="Verdana" panose="020B0604030504040204" pitchFamily="34" charset="0"/>
                <a:ea typeface="楷体_GB2312" pitchFamily="49" charset="-122"/>
              </a:rPr>
              <a:t>m[1,n]         </a:t>
            </a:r>
          </a:p>
          <a:p>
            <a:pPr>
              <a:buClr>
                <a:schemeClr val="accent2"/>
              </a:buClr>
            </a:pPr>
            <a:r>
              <a:rPr lang="zh-CN" altLang="en-US" sz="2100">
                <a:latin typeface="Verdana" panose="020B0604030504040204" pitchFamily="34" charset="0"/>
                <a:ea typeface="楷体_GB2312" pitchFamily="49" charset="-122"/>
              </a:rPr>
              <a:t>当</a:t>
            </a:r>
            <a:r>
              <a:rPr lang="en-US" altLang="zh-CN" sz="2100">
                <a:latin typeface="Verdana" panose="020B0604030504040204" pitchFamily="34" charset="0"/>
                <a:ea typeface="楷体_GB2312" pitchFamily="49" charset="-122"/>
              </a:rPr>
              <a:t>i=j</a:t>
            </a:r>
            <a:r>
              <a:rPr lang="zh-CN" altLang="en-US" sz="2100">
                <a:latin typeface="Verdana" panose="020B0604030504040204" pitchFamily="34" charset="0"/>
                <a:ea typeface="楷体_GB2312" pitchFamily="49" charset="-122"/>
              </a:rPr>
              <a:t>时，</a:t>
            </a:r>
            <a:r>
              <a:rPr lang="en-US" altLang="zh-CN" sz="2100">
                <a:latin typeface="Verdana" panose="020B0604030504040204" pitchFamily="34" charset="0"/>
                <a:ea typeface="楷体_GB2312" pitchFamily="49" charset="-122"/>
              </a:rPr>
              <a:t>A[i:j]=A</a:t>
            </a:r>
            <a:r>
              <a:rPr lang="en-US" altLang="zh-CN" sz="2400" baseline="-5000">
                <a:latin typeface="Verdana" panose="020B0604030504040204" pitchFamily="34" charset="0"/>
                <a:ea typeface="楷体_GB2312" pitchFamily="49" charset="-122"/>
                <a:cs typeface="Times New Roman" panose="02020603050405020304" pitchFamily="18" charset="0"/>
              </a:rPr>
              <a:t>i</a:t>
            </a:r>
            <a:r>
              <a:rPr lang="zh-CN" altLang="en-US" sz="2100">
                <a:latin typeface="Verdana" panose="020B0604030504040204" pitchFamily="34" charset="0"/>
                <a:ea typeface="楷体_GB2312" pitchFamily="49" charset="-122"/>
              </a:rPr>
              <a:t>，因此，</a:t>
            </a:r>
            <a:r>
              <a:rPr lang="en-US" altLang="zh-CN" sz="2100">
                <a:latin typeface="Verdana" panose="020B0604030504040204" pitchFamily="34" charset="0"/>
                <a:ea typeface="楷体_GB2312" pitchFamily="49" charset="-122"/>
              </a:rPr>
              <a:t>m[i,i]=0</a:t>
            </a:r>
            <a:r>
              <a:rPr lang="zh-CN" altLang="en-US" sz="2100">
                <a:latin typeface="Verdana" panose="020B0604030504040204" pitchFamily="34" charset="0"/>
                <a:ea typeface="楷体_GB2312" pitchFamily="49" charset="-122"/>
              </a:rPr>
              <a:t>，</a:t>
            </a:r>
            <a:r>
              <a:rPr lang="en-US" altLang="zh-CN" sz="2100">
                <a:latin typeface="Verdana" panose="020B0604030504040204" pitchFamily="34" charset="0"/>
                <a:ea typeface="楷体_GB2312" pitchFamily="49" charset="-122"/>
              </a:rPr>
              <a:t>i=1,2,…,n</a:t>
            </a:r>
          </a:p>
          <a:p>
            <a:pPr>
              <a:buClr>
                <a:schemeClr val="accent2"/>
              </a:buClr>
            </a:pPr>
            <a:r>
              <a:rPr lang="zh-CN" altLang="en-US" sz="2100">
                <a:latin typeface="Verdana" panose="020B0604030504040204" pitchFamily="34" charset="0"/>
                <a:ea typeface="楷体_GB2312" pitchFamily="49" charset="-122"/>
              </a:rPr>
              <a:t>当</a:t>
            </a:r>
            <a:r>
              <a:rPr lang="en-US" altLang="zh-CN" sz="2100">
                <a:latin typeface="Verdana" panose="020B0604030504040204" pitchFamily="34" charset="0"/>
                <a:ea typeface="楷体_GB2312" pitchFamily="49" charset="-122"/>
              </a:rPr>
              <a:t>i&lt;j</a:t>
            </a:r>
            <a:r>
              <a:rPr lang="zh-CN" altLang="en-US" sz="2100">
                <a:latin typeface="Verdana" panose="020B0604030504040204" pitchFamily="34" charset="0"/>
                <a:ea typeface="楷体_GB2312" pitchFamily="49" charset="-122"/>
              </a:rPr>
              <a:t>时，</a:t>
            </a:r>
          </a:p>
          <a:p>
            <a:pPr>
              <a:buClr>
                <a:schemeClr val="accent2"/>
              </a:buClr>
            </a:pPr>
            <a:endParaRPr lang="zh-CN" altLang="en-US" sz="2100">
              <a:latin typeface="Verdana" panose="020B0604030504040204" pitchFamily="34" charset="0"/>
              <a:ea typeface="楷体_GB2312" pitchFamily="49" charset="-122"/>
            </a:endParaRPr>
          </a:p>
          <a:p>
            <a:pPr>
              <a:buClr>
                <a:schemeClr val="accent2"/>
              </a:buClr>
            </a:pPr>
            <a:endParaRPr lang="zh-CN" altLang="en-US" sz="2100">
              <a:latin typeface="Verdana" panose="020B0604030504040204" pitchFamily="34" charset="0"/>
              <a:ea typeface="楷体_GB2312" pitchFamily="49" charset="-122"/>
            </a:endParaRPr>
          </a:p>
          <a:p>
            <a:pPr>
              <a:buClr>
                <a:schemeClr val="accent2"/>
              </a:buClr>
            </a:pPr>
            <a:endParaRPr lang="zh-CN" altLang="en-US" sz="2100">
              <a:latin typeface="Verdana" panose="020B0604030504040204" pitchFamily="34" charset="0"/>
              <a:ea typeface="楷体_GB2312" pitchFamily="49" charset="-122"/>
            </a:endParaRPr>
          </a:p>
          <a:p>
            <a:pPr>
              <a:buClr>
                <a:schemeClr val="accent2"/>
              </a:buClr>
            </a:pPr>
            <a:r>
              <a:rPr lang="zh-CN" altLang="en-US" sz="2100">
                <a:latin typeface="Verdana" panose="020B0604030504040204" pitchFamily="34" charset="0"/>
                <a:ea typeface="楷体_GB2312" pitchFamily="49" charset="-122"/>
              </a:rPr>
              <a:t>可以递归地定义</a:t>
            </a:r>
            <a:r>
              <a:rPr lang="en-US" altLang="zh-CN" sz="2100">
                <a:latin typeface="Verdana" panose="020B0604030504040204" pitchFamily="34" charset="0"/>
                <a:ea typeface="楷体_GB2312" pitchFamily="49" charset="-122"/>
              </a:rPr>
              <a:t>m[i,j]</a:t>
            </a:r>
            <a:r>
              <a:rPr lang="zh-CN" altLang="en-US" sz="2100">
                <a:latin typeface="Verdana" panose="020B0604030504040204" pitchFamily="34" charset="0"/>
                <a:ea typeface="楷体_GB2312" pitchFamily="49" charset="-122"/>
              </a:rPr>
              <a:t>为：</a:t>
            </a:r>
          </a:p>
          <a:p>
            <a:pPr>
              <a:buClr>
                <a:schemeClr val="accent2"/>
              </a:buClr>
            </a:pPr>
            <a:endParaRPr lang="ja-JP" altLang="en-US" sz="2100">
              <a:latin typeface="Verdana" panose="020B0604030504040204" pitchFamily="34" charset="0"/>
              <a:ea typeface="楷体_GB2312" pitchFamily="49" charset="-122"/>
            </a:endParaRPr>
          </a:p>
        </p:txBody>
      </p:sp>
      <p:graphicFrame>
        <p:nvGraphicFramePr>
          <p:cNvPr id="293892" name="Object 4"/>
          <p:cNvGraphicFramePr>
            <a:graphicFrameLocks noChangeAspect="1"/>
          </p:cNvGraphicFramePr>
          <p:nvPr/>
        </p:nvGraphicFramePr>
        <p:xfrm>
          <a:off x="3238501" y="2935289"/>
          <a:ext cx="5008563" cy="517525"/>
        </p:xfrm>
        <a:graphic>
          <a:graphicData uri="http://schemas.openxmlformats.org/presentationml/2006/ole">
            <mc:AlternateContent xmlns:mc="http://schemas.openxmlformats.org/markup-compatibility/2006">
              <mc:Choice xmlns:v="urn:schemas-microsoft-com:vml" Requires="v">
                <p:oleObj spid="_x0000_s6146" name="数式" r:id="rId3" imgW="2336760" imgH="241200" progId="Equation.3">
                  <p:embed/>
                </p:oleObj>
              </mc:Choice>
              <mc:Fallback>
                <p:oleObj name="数式" r:id="rId3" imgW="2336760" imgH="241200" progId="Equation.3">
                  <p:embed/>
                  <p:pic>
                    <p:nvPicPr>
                      <p:cNvPr id="2938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1" y="2935289"/>
                        <a:ext cx="5008563"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3893" name="Group 5"/>
          <p:cNvGrpSpPr>
            <a:grpSpLocks/>
          </p:cNvGrpSpPr>
          <p:nvPr/>
        </p:nvGrpSpPr>
        <p:grpSpPr bwMode="auto">
          <a:xfrm>
            <a:off x="3187701" y="3367088"/>
            <a:ext cx="3768725" cy="577850"/>
            <a:chOff x="747" y="3562"/>
            <a:chExt cx="2374" cy="364"/>
          </a:xfrm>
        </p:grpSpPr>
        <p:sp>
          <p:nvSpPr>
            <p:cNvPr id="293894" name="Text Box 6"/>
            <p:cNvSpPr txBox="1">
              <a:spLocks noChangeArrowheads="1"/>
            </p:cNvSpPr>
            <p:nvPr/>
          </p:nvSpPr>
          <p:spPr bwMode="auto">
            <a:xfrm>
              <a:off x="747" y="3593"/>
              <a:ext cx="2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Verdana" panose="020B0604030504040204" pitchFamily="34" charset="0"/>
                  <a:ea typeface="黑体" panose="02010609060101010101" pitchFamily="49" charset="-122"/>
                </a:rPr>
                <a:t>这里     的维数为         </a:t>
              </a:r>
              <a:endParaRPr kumimoji="1" lang="ja-JP" altLang="en-US" sz="2400">
                <a:latin typeface="Verdana" panose="020B0604030504040204" pitchFamily="34" charset="0"/>
                <a:ea typeface="黑体" panose="02010609060101010101" pitchFamily="49" charset="-122"/>
              </a:endParaRPr>
            </a:p>
          </p:txBody>
        </p:sp>
        <p:graphicFrame>
          <p:nvGraphicFramePr>
            <p:cNvPr id="293895" name="Object 7"/>
            <p:cNvGraphicFramePr>
              <a:graphicFrameLocks noChangeAspect="1"/>
            </p:cNvGraphicFramePr>
            <p:nvPr/>
          </p:nvGraphicFramePr>
          <p:xfrm>
            <a:off x="1222" y="3584"/>
            <a:ext cx="247" cy="342"/>
          </p:xfrm>
          <a:graphic>
            <a:graphicData uri="http://schemas.openxmlformats.org/presentationml/2006/ole">
              <mc:AlternateContent xmlns:mc="http://schemas.openxmlformats.org/markup-compatibility/2006">
                <mc:Choice xmlns:v="urn:schemas-microsoft-com:vml" Requires="v">
                  <p:oleObj spid="_x0000_s6147" name="数式" r:id="rId5" imgW="164880" imgH="228600" progId="Equation.3">
                    <p:embed/>
                  </p:oleObj>
                </mc:Choice>
                <mc:Fallback>
                  <p:oleObj name="数式" r:id="rId5" imgW="164880" imgH="228600" progId="Equation.3">
                    <p:embed/>
                    <p:pic>
                      <p:nvPicPr>
                        <p:cNvPr id="29389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 y="3584"/>
                          <a:ext cx="247"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3896" name="Object 8"/>
            <p:cNvGraphicFramePr>
              <a:graphicFrameLocks noChangeAspect="1"/>
            </p:cNvGraphicFramePr>
            <p:nvPr/>
          </p:nvGraphicFramePr>
          <p:xfrm>
            <a:off x="2342" y="3562"/>
            <a:ext cx="779" cy="342"/>
          </p:xfrm>
          <a:graphic>
            <a:graphicData uri="http://schemas.openxmlformats.org/presentationml/2006/ole">
              <mc:AlternateContent xmlns:mc="http://schemas.openxmlformats.org/markup-compatibility/2006">
                <mc:Choice xmlns:v="urn:schemas-microsoft-com:vml" Requires="v">
                  <p:oleObj spid="_x0000_s6148" name="数式" r:id="rId7" imgW="520560" imgH="228600" progId="Equation.3">
                    <p:embed/>
                  </p:oleObj>
                </mc:Choice>
                <mc:Fallback>
                  <p:oleObj name="数式" r:id="rId7" imgW="520560" imgH="228600" progId="Equation.3">
                    <p:embed/>
                    <p:pic>
                      <p:nvPicPr>
                        <p:cNvPr id="29389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2" y="3562"/>
                          <a:ext cx="779"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93897" name="Object 9"/>
          <p:cNvGraphicFramePr>
            <a:graphicFrameLocks noChangeAspect="1"/>
          </p:cNvGraphicFramePr>
          <p:nvPr/>
        </p:nvGraphicFramePr>
        <p:xfrm>
          <a:off x="2797175" y="4748214"/>
          <a:ext cx="6858000" cy="1144587"/>
        </p:xfrm>
        <a:graphic>
          <a:graphicData uri="http://schemas.openxmlformats.org/presentationml/2006/ole">
            <mc:AlternateContent xmlns:mc="http://schemas.openxmlformats.org/markup-compatibility/2006">
              <mc:Choice xmlns:v="urn:schemas-microsoft-com:vml" Requires="v">
                <p:oleObj spid="_x0000_s6149" name="数式" r:id="rId9" imgW="3200400" imgH="533160" progId="Equation.3">
                  <p:embed/>
                </p:oleObj>
              </mc:Choice>
              <mc:Fallback>
                <p:oleObj name="数式" r:id="rId9" imgW="3200400" imgH="533160" progId="Equation.3">
                  <p:embed/>
                  <p:pic>
                    <p:nvPicPr>
                      <p:cNvPr id="29389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175" y="4748214"/>
                        <a:ext cx="6858000"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3898" name="Group 10"/>
          <p:cNvGrpSpPr>
            <a:grpSpLocks/>
          </p:cNvGrpSpPr>
          <p:nvPr/>
        </p:nvGrpSpPr>
        <p:grpSpPr bwMode="auto">
          <a:xfrm>
            <a:off x="2700338" y="5908676"/>
            <a:ext cx="3594100" cy="474663"/>
            <a:chOff x="892" y="3924"/>
            <a:chExt cx="2264" cy="299"/>
          </a:xfrm>
        </p:grpSpPr>
        <p:sp>
          <p:nvSpPr>
            <p:cNvPr id="293899" name="Text Box 11"/>
            <p:cNvSpPr txBox="1">
              <a:spLocks noChangeArrowheads="1"/>
            </p:cNvSpPr>
            <p:nvPr/>
          </p:nvSpPr>
          <p:spPr bwMode="auto">
            <a:xfrm>
              <a:off x="892" y="3924"/>
              <a:ext cx="2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ja-JP" altLang="en-US" sz="2400">
                  <a:latin typeface="Verdana" panose="020B0604030504040204" pitchFamily="34" charset="0"/>
                  <a:ea typeface="楷体_GB2312" pitchFamily="49" charset="-122"/>
                </a:rPr>
                <a:t>   </a:t>
              </a:r>
              <a:r>
                <a:rPr kumimoji="1" lang="zh-CN" altLang="en-US" sz="2400">
                  <a:latin typeface="Verdana" panose="020B0604030504040204" pitchFamily="34" charset="0"/>
                  <a:ea typeface="楷体_GB2312" pitchFamily="49" charset="-122"/>
                </a:rPr>
                <a:t>的位置只有      </a:t>
              </a:r>
              <a:r>
                <a:rPr kumimoji="1" lang="zh-CN" altLang="en-US" sz="2400">
                  <a:ea typeface="楷体_GB2312" pitchFamily="49" charset="-122"/>
                </a:rPr>
                <a:t>种</a:t>
              </a:r>
              <a:r>
                <a:rPr kumimoji="1" lang="zh-CN" altLang="en-US" sz="2400">
                  <a:latin typeface="Verdana" panose="020B0604030504040204" pitchFamily="34" charset="0"/>
                  <a:ea typeface="楷体_GB2312" pitchFamily="49" charset="-122"/>
                </a:rPr>
                <a:t>可能</a:t>
              </a:r>
              <a:endParaRPr kumimoji="1" lang="ja-JP" altLang="en-US" sz="2400">
                <a:latin typeface="Verdana" panose="020B0604030504040204" pitchFamily="34" charset="0"/>
                <a:ea typeface="楷体_GB2312" pitchFamily="49" charset="-122"/>
              </a:endParaRPr>
            </a:p>
          </p:txBody>
        </p:sp>
        <p:graphicFrame>
          <p:nvGraphicFramePr>
            <p:cNvPr id="293900" name="Object 12"/>
            <p:cNvGraphicFramePr>
              <a:graphicFrameLocks noChangeAspect="1"/>
            </p:cNvGraphicFramePr>
            <p:nvPr/>
          </p:nvGraphicFramePr>
          <p:xfrm>
            <a:off x="940" y="3944"/>
            <a:ext cx="163" cy="229"/>
          </p:xfrm>
          <a:graphic>
            <a:graphicData uri="http://schemas.openxmlformats.org/presentationml/2006/ole">
              <mc:AlternateContent xmlns:mc="http://schemas.openxmlformats.org/markup-compatibility/2006">
                <mc:Choice xmlns:v="urn:schemas-microsoft-com:vml" Requires="v">
                  <p:oleObj spid="_x0000_s6150" name="数式" r:id="rId11" imgW="126720" imgH="177480" progId="Equation.3">
                    <p:embed/>
                  </p:oleObj>
                </mc:Choice>
                <mc:Fallback>
                  <p:oleObj name="数式" r:id="rId11" imgW="126720" imgH="177480" progId="Equation.3">
                    <p:embed/>
                    <p:pic>
                      <p:nvPicPr>
                        <p:cNvPr id="29390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 y="3944"/>
                          <a:ext cx="163"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3901" name="Object 13"/>
            <p:cNvGraphicFramePr>
              <a:graphicFrameLocks noChangeAspect="1"/>
            </p:cNvGraphicFramePr>
            <p:nvPr/>
          </p:nvGraphicFramePr>
          <p:xfrm>
            <a:off x="2095" y="3954"/>
            <a:ext cx="430" cy="269"/>
          </p:xfrm>
          <a:graphic>
            <a:graphicData uri="http://schemas.openxmlformats.org/presentationml/2006/ole">
              <mc:AlternateContent xmlns:mc="http://schemas.openxmlformats.org/markup-compatibility/2006">
                <mc:Choice xmlns:v="urn:schemas-microsoft-com:vml" Requires="v">
                  <p:oleObj spid="_x0000_s6151" name="数式" r:id="rId13" imgW="304560" imgH="190440" progId="Equation.3">
                    <p:embed/>
                  </p:oleObj>
                </mc:Choice>
                <mc:Fallback>
                  <p:oleObj name="数式" r:id="rId13" imgW="304560" imgH="190440" progId="Equation.3">
                    <p:embed/>
                    <p:pic>
                      <p:nvPicPr>
                        <p:cNvPr id="29390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5" y="3954"/>
                          <a:ext cx="43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338642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C8C10629-A217-4FB5-9FD0-1FD6A0AEF846}" type="slidenum">
              <a:rPr lang="en-US" altLang="zh-CN"/>
              <a:pPr/>
              <a:t>33</a:t>
            </a:fld>
            <a:endParaRPr lang="en-US" altLang="zh-CN"/>
          </a:p>
        </p:txBody>
      </p:sp>
      <p:sp>
        <p:nvSpPr>
          <p:cNvPr id="294914" name="Rectangle 2"/>
          <p:cNvSpPr>
            <a:spLocks noChangeArrowheads="1"/>
          </p:cNvSpPr>
          <p:nvPr/>
        </p:nvSpPr>
        <p:spPr bwMode="auto">
          <a:xfrm>
            <a:off x="2874964" y="219075"/>
            <a:ext cx="626903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400">
                <a:effectLst>
                  <a:outerShdw blurRad="38100" dist="38100" dir="2700000" algn="tl">
                    <a:srgbClr val="C0C0C0"/>
                  </a:outerShdw>
                </a:effectLst>
                <a:latin typeface="Verdana" panose="020B0604030504040204" pitchFamily="34" charset="0"/>
                <a:ea typeface="黑体" panose="02010609060101010101" pitchFamily="49" charset="-122"/>
              </a:rPr>
              <a:t>计算最优值</a:t>
            </a:r>
            <a:endParaRPr lang="ja-JP" altLang="en-US" sz="3400">
              <a:effectLst>
                <a:outerShdw blurRad="38100" dist="38100" dir="2700000" algn="tl">
                  <a:srgbClr val="C0C0C0"/>
                </a:outerShdw>
              </a:effectLst>
              <a:latin typeface="Verdana" panose="020B0604030504040204" pitchFamily="34" charset="0"/>
              <a:ea typeface="黑体" panose="02010609060101010101" pitchFamily="49" charset="-122"/>
            </a:endParaRPr>
          </a:p>
        </p:txBody>
      </p:sp>
      <p:sp>
        <p:nvSpPr>
          <p:cNvPr id="294915" name="Rectangle 3"/>
          <p:cNvSpPr>
            <a:spLocks noChangeArrowheads="1"/>
          </p:cNvSpPr>
          <p:nvPr/>
        </p:nvSpPr>
        <p:spPr bwMode="auto">
          <a:xfrm>
            <a:off x="2208213" y="1196976"/>
            <a:ext cx="7772400"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rgbClr val="000066"/>
              </a:buClr>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rgbClr val="000066"/>
              </a:buClr>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rgbClr val="000066"/>
              </a:buClr>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rgbClr val="000066"/>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chemeClr val="accent2"/>
              </a:buClr>
            </a:pPr>
            <a:r>
              <a:rPr lang="zh-CN" altLang="en-US" sz="2100">
                <a:latin typeface="Verdana" panose="020B0604030504040204" pitchFamily="34" charset="0"/>
                <a:ea typeface="楷体_GB2312" pitchFamily="49" charset="-122"/>
              </a:rPr>
              <a:t>对于</a:t>
            </a:r>
            <a:r>
              <a:rPr lang="en-US" altLang="zh-CN" sz="2100">
                <a:latin typeface="Verdana" panose="020B0604030504040204" pitchFamily="34" charset="0"/>
                <a:ea typeface="楷体_GB2312" pitchFamily="49" charset="-122"/>
              </a:rPr>
              <a:t>1≤i≤j≤n</a:t>
            </a:r>
            <a:r>
              <a:rPr lang="zh-CN" altLang="en-US" sz="2100">
                <a:latin typeface="Verdana" panose="020B0604030504040204" pitchFamily="34" charset="0"/>
                <a:ea typeface="楷体_GB2312" pitchFamily="49" charset="-122"/>
              </a:rPr>
              <a:t>不同的有序对</a:t>
            </a:r>
            <a:r>
              <a:rPr lang="en-US" altLang="zh-CN" sz="2100">
                <a:latin typeface="Verdana" panose="020B0604030504040204" pitchFamily="34" charset="0"/>
                <a:ea typeface="楷体_GB2312" pitchFamily="49" charset="-122"/>
              </a:rPr>
              <a:t>(i,j)</a:t>
            </a:r>
            <a:r>
              <a:rPr lang="zh-CN" altLang="en-US" sz="2100">
                <a:latin typeface="Verdana" panose="020B0604030504040204" pitchFamily="34" charset="0"/>
                <a:ea typeface="楷体_GB2312" pitchFamily="49" charset="-122"/>
              </a:rPr>
              <a:t>对应于不同的子问题。因此，不同子问题的个数最多只有</a:t>
            </a:r>
          </a:p>
          <a:p>
            <a:pPr>
              <a:buClr>
                <a:schemeClr val="accent2"/>
              </a:buClr>
            </a:pPr>
            <a:endParaRPr lang="zh-CN" altLang="en-US" sz="2100">
              <a:latin typeface="Verdana" panose="020B0604030504040204" pitchFamily="34" charset="0"/>
              <a:ea typeface="楷体_GB2312" pitchFamily="49" charset="-122"/>
            </a:endParaRPr>
          </a:p>
          <a:p>
            <a:pPr>
              <a:buClr>
                <a:schemeClr val="accent2"/>
              </a:buClr>
            </a:pPr>
            <a:endParaRPr lang="zh-CN" altLang="en-US" sz="2100">
              <a:latin typeface="Verdana" panose="020B0604030504040204" pitchFamily="34" charset="0"/>
              <a:ea typeface="楷体_GB2312" pitchFamily="49" charset="-122"/>
            </a:endParaRPr>
          </a:p>
          <a:p>
            <a:pPr>
              <a:buClr>
                <a:schemeClr val="accent2"/>
              </a:buClr>
            </a:pPr>
            <a:r>
              <a:rPr lang="zh-CN" altLang="en-US" sz="2100">
                <a:latin typeface="Verdana" panose="020B0604030504040204" pitchFamily="34" charset="0"/>
                <a:ea typeface="楷体_GB2312" pitchFamily="49" charset="-122"/>
              </a:rPr>
              <a:t>由此可见，在递归计算时，</a:t>
            </a:r>
            <a:r>
              <a:rPr lang="zh-CN" altLang="en-US" sz="2100" b="1">
                <a:latin typeface="Verdana" panose="020B0604030504040204" pitchFamily="34" charset="0"/>
                <a:ea typeface="黑体" panose="02010609060101010101" pitchFamily="49" charset="-122"/>
              </a:rPr>
              <a:t>许多子问题被重复计算多次</a:t>
            </a:r>
            <a:r>
              <a:rPr lang="zh-CN" altLang="en-US" sz="2100">
                <a:latin typeface="Verdana" panose="020B0604030504040204" pitchFamily="34" charset="0"/>
                <a:ea typeface="楷体_GB2312" pitchFamily="49" charset="-122"/>
              </a:rPr>
              <a:t>。这也是该问题可用动态规划算法求解的又一显著特征。</a:t>
            </a:r>
          </a:p>
          <a:p>
            <a:pPr>
              <a:buClr>
                <a:schemeClr val="accent2"/>
              </a:buClr>
            </a:pPr>
            <a:r>
              <a:rPr lang="zh-CN" altLang="en-US" sz="2100">
                <a:latin typeface="Verdana" panose="020B0604030504040204" pitchFamily="34" charset="0"/>
                <a:ea typeface="楷体_GB2312" pitchFamily="49" charset="-122"/>
              </a:rPr>
              <a:t>用动态规划算法解此问题，可依据其递归式以自底向上的方式进行计算。在计算过程中，保存已解决的子问题答案。每个子问题只计算一次，而在后面需要时只要简单查一下，从而避免大量的重复计算，最终得到多项式时间的算法</a:t>
            </a:r>
          </a:p>
        </p:txBody>
      </p:sp>
      <p:graphicFrame>
        <p:nvGraphicFramePr>
          <p:cNvPr id="294916" name="Object 4"/>
          <p:cNvGraphicFramePr>
            <a:graphicFrameLocks noChangeAspect="1"/>
          </p:cNvGraphicFramePr>
          <p:nvPr/>
        </p:nvGraphicFramePr>
        <p:xfrm>
          <a:off x="4398964" y="1844676"/>
          <a:ext cx="2224087" cy="1014413"/>
        </p:xfrm>
        <a:graphic>
          <a:graphicData uri="http://schemas.openxmlformats.org/presentationml/2006/ole">
            <mc:AlternateContent xmlns:mc="http://schemas.openxmlformats.org/markup-compatibility/2006">
              <mc:Choice xmlns:v="urn:schemas-microsoft-com:vml" Requires="v">
                <p:oleObj spid="_x0000_s7170" name="数式" r:id="rId3" imgW="1002960" imgH="457200" progId="Equation.3">
                  <p:embed/>
                </p:oleObj>
              </mc:Choice>
              <mc:Fallback>
                <p:oleObj name="数式" r:id="rId3" imgW="1002960" imgH="457200" progId="Equation.3">
                  <p:embed/>
                  <p:pic>
                    <p:nvPicPr>
                      <p:cNvPr id="2949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964" y="1844676"/>
                        <a:ext cx="2224087"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20284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
          <p:cNvSpPr>
            <a:spLocks noGrp="1"/>
          </p:cNvSpPr>
          <p:nvPr>
            <p:ph type="sldNum" sz="quarter" idx="12"/>
          </p:nvPr>
        </p:nvSpPr>
        <p:spPr/>
        <p:txBody>
          <a:bodyPr/>
          <a:lstStyle/>
          <a:p>
            <a:fld id="{EADB7113-1F42-4783-814E-F4CF315AA6EA}" type="slidenum">
              <a:rPr lang="en-US" altLang="zh-CN"/>
              <a:pPr/>
              <a:t>34</a:t>
            </a:fld>
            <a:endParaRPr lang="en-US" altLang="zh-CN"/>
          </a:p>
        </p:txBody>
      </p:sp>
      <p:sp>
        <p:nvSpPr>
          <p:cNvPr id="295938" name="Rectangle 2"/>
          <p:cNvSpPr>
            <a:spLocks noChangeArrowheads="1"/>
          </p:cNvSpPr>
          <p:nvPr/>
        </p:nvSpPr>
        <p:spPr bwMode="auto">
          <a:xfrm>
            <a:off x="2855914" y="0"/>
            <a:ext cx="5634037"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400">
                <a:effectLst>
                  <a:outerShdw blurRad="38100" dist="38100" dir="2700000" algn="tl">
                    <a:srgbClr val="C0C0C0"/>
                  </a:outerShdw>
                </a:effectLst>
                <a:ea typeface="黑体" panose="02010609060101010101" pitchFamily="49" charset="-122"/>
              </a:rPr>
              <a:t>用动态规划法求最优解</a:t>
            </a:r>
            <a:endParaRPr lang="ja-JP" altLang="en-US" sz="3400">
              <a:effectLst>
                <a:outerShdw blurRad="38100" dist="38100" dir="2700000" algn="tl">
                  <a:srgbClr val="C0C0C0"/>
                </a:outerShdw>
              </a:effectLst>
              <a:ea typeface="黑体" panose="02010609060101010101" pitchFamily="49" charset="-122"/>
            </a:endParaRPr>
          </a:p>
        </p:txBody>
      </p:sp>
      <p:sp>
        <p:nvSpPr>
          <p:cNvPr id="295939" name="Rectangle 3"/>
          <p:cNvSpPr>
            <a:spLocks noChangeArrowheads="1"/>
          </p:cNvSpPr>
          <p:nvPr/>
        </p:nvSpPr>
        <p:spPr bwMode="auto">
          <a:xfrm>
            <a:off x="1524001" y="692150"/>
            <a:ext cx="8424863"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50000"/>
              </a:lnSpc>
            </a:pPr>
            <a:r>
              <a:rPr kumimoji="1" lang="en-US" altLang="zh-CN" sz="1600"/>
              <a:t>void </a:t>
            </a:r>
            <a:r>
              <a:rPr kumimoji="1" lang="en-US" altLang="zh-CN" sz="1600" b="1"/>
              <a:t>MatrixChain</a:t>
            </a:r>
            <a:r>
              <a:rPr kumimoji="1" lang="en-US" altLang="zh-CN" sz="1600"/>
              <a:t>(int *p</a:t>
            </a:r>
            <a:r>
              <a:rPr kumimoji="1" lang="zh-CN" altLang="en-US" sz="1600"/>
              <a:t>，</a:t>
            </a:r>
            <a:r>
              <a:rPr kumimoji="1" lang="en-US" altLang="zh-CN" sz="1600"/>
              <a:t>int n</a:t>
            </a:r>
            <a:r>
              <a:rPr kumimoji="1" lang="zh-CN" altLang="en-US" sz="1600"/>
              <a:t>，</a:t>
            </a:r>
            <a:r>
              <a:rPr kumimoji="1" lang="en-US" altLang="zh-CN" sz="1600"/>
              <a:t>int **m</a:t>
            </a:r>
            <a:r>
              <a:rPr kumimoji="1" lang="zh-CN" altLang="en-US" sz="1600"/>
              <a:t>，</a:t>
            </a:r>
            <a:r>
              <a:rPr kumimoji="1" lang="en-US" altLang="zh-CN" sz="1600"/>
              <a:t>int **s)</a:t>
            </a:r>
          </a:p>
          <a:p>
            <a:pPr>
              <a:lnSpc>
                <a:spcPct val="150000"/>
              </a:lnSpc>
            </a:pPr>
            <a:r>
              <a:rPr kumimoji="1" lang="en-US" altLang="zh-CN" sz="1600"/>
              <a:t>{</a:t>
            </a:r>
          </a:p>
          <a:p>
            <a:pPr>
              <a:lnSpc>
                <a:spcPct val="150000"/>
              </a:lnSpc>
            </a:pPr>
            <a:r>
              <a:rPr kumimoji="1" lang="en-US" altLang="zh-CN" sz="1600"/>
              <a:t>        for (int i = 1; i &lt;= n; i++) m[i][i] = 0;</a:t>
            </a:r>
          </a:p>
          <a:p>
            <a:pPr>
              <a:lnSpc>
                <a:spcPct val="150000"/>
              </a:lnSpc>
            </a:pPr>
            <a:r>
              <a:rPr kumimoji="1" lang="en-US" altLang="zh-CN" sz="1600"/>
              <a:t>        for (int r = 2; r &lt;= n; r++)</a:t>
            </a:r>
          </a:p>
          <a:p>
            <a:pPr>
              <a:lnSpc>
                <a:spcPct val="150000"/>
              </a:lnSpc>
            </a:pPr>
            <a:r>
              <a:rPr kumimoji="1" lang="en-US" altLang="zh-CN" sz="1600"/>
              <a:t>           for (int i = 1; i &lt;= n - r+1; i++) {</a:t>
            </a:r>
          </a:p>
          <a:p>
            <a:pPr>
              <a:lnSpc>
                <a:spcPct val="150000"/>
              </a:lnSpc>
            </a:pPr>
            <a:r>
              <a:rPr kumimoji="1" lang="en-US" altLang="zh-CN" sz="1600"/>
              <a:t>              int j=i+r-1;</a:t>
            </a:r>
          </a:p>
          <a:p>
            <a:pPr>
              <a:lnSpc>
                <a:spcPct val="150000"/>
              </a:lnSpc>
            </a:pPr>
            <a:r>
              <a:rPr kumimoji="1" lang="en-US" altLang="zh-CN" sz="1600"/>
              <a:t>              m[i][j] = m[i+1][j]+ p[i-1]*p[i]*p[j];</a:t>
            </a:r>
          </a:p>
          <a:p>
            <a:pPr>
              <a:lnSpc>
                <a:spcPct val="150000"/>
              </a:lnSpc>
            </a:pPr>
            <a:r>
              <a:rPr kumimoji="1" lang="en-US" altLang="zh-CN" sz="1600"/>
              <a:t>              s[i][j] = i;</a:t>
            </a:r>
          </a:p>
          <a:p>
            <a:pPr>
              <a:lnSpc>
                <a:spcPct val="150000"/>
              </a:lnSpc>
            </a:pPr>
            <a:r>
              <a:rPr kumimoji="1" lang="en-US" altLang="zh-CN" sz="1600"/>
              <a:t>              for (int k = i+1; k &lt; j; k++) {</a:t>
            </a:r>
          </a:p>
          <a:p>
            <a:pPr>
              <a:lnSpc>
                <a:spcPct val="150000"/>
              </a:lnSpc>
            </a:pPr>
            <a:r>
              <a:rPr kumimoji="1" lang="en-US" altLang="zh-CN" sz="1600"/>
              <a:t>                 int t = m[i][k] + m[k+1][j] + p[i-1]*p[k]*p[j];</a:t>
            </a:r>
          </a:p>
          <a:p>
            <a:pPr>
              <a:lnSpc>
                <a:spcPct val="150000"/>
              </a:lnSpc>
            </a:pPr>
            <a:r>
              <a:rPr kumimoji="1" lang="en-US" altLang="zh-CN" sz="1600"/>
              <a:t>                 if (t &lt; m[i][j]) { m[i][j] = t; s[i][j] = k;}</a:t>
            </a:r>
          </a:p>
          <a:p>
            <a:pPr>
              <a:lnSpc>
                <a:spcPct val="150000"/>
              </a:lnSpc>
            </a:pPr>
            <a:r>
              <a:rPr kumimoji="1" lang="en-US" altLang="zh-CN" sz="1600"/>
              <a:t>              }</a:t>
            </a:r>
          </a:p>
          <a:p>
            <a:pPr>
              <a:lnSpc>
                <a:spcPct val="150000"/>
              </a:lnSpc>
            </a:pPr>
            <a:r>
              <a:rPr kumimoji="1" lang="en-US" altLang="zh-CN" sz="1600"/>
              <a:t>          }</a:t>
            </a:r>
          </a:p>
          <a:p>
            <a:pPr>
              <a:lnSpc>
                <a:spcPct val="150000"/>
              </a:lnSpc>
            </a:pPr>
            <a:r>
              <a:rPr kumimoji="1" lang="en-US" altLang="zh-CN" sz="1600"/>
              <a:t>}</a:t>
            </a:r>
          </a:p>
        </p:txBody>
      </p:sp>
      <p:graphicFrame>
        <p:nvGraphicFramePr>
          <p:cNvPr id="295969" name="Group 33"/>
          <p:cNvGraphicFramePr>
            <a:graphicFrameLocks noGrp="1"/>
          </p:cNvGraphicFramePr>
          <p:nvPr/>
        </p:nvGraphicFramePr>
        <p:xfrm>
          <a:off x="5280025" y="1268413"/>
          <a:ext cx="5137150" cy="808990"/>
        </p:xfrm>
        <a:graphic>
          <a:graphicData uri="http://schemas.openxmlformats.org/drawingml/2006/table">
            <a:tbl>
              <a:tblPr/>
              <a:tblGrid>
                <a:gridCol w="868363">
                  <a:extLst>
                    <a:ext uri="{9D8B030D-6E8A-4147-A177-3AD203B41FA5}">
                      <a16:colId xmlns:a16="http://schemas.microsoft.com/office/drawing/2014/main" val="1293447298"/>
                    </a:ext>
                  </a:extLst>
                </a:gridCol>
                <a:gridCol w="868362">
                  <a:extLst>
                    <a:ext uri="{9D8B030D-6E8A-4147-A177-3AD203B41FA5}">
                      <a16:colId xmlns:a16="http://schemas.microsoft.com/office/drawing/2014/main" val="3356080607"/>
                    </a:ext>
                  </a:extLst>
                </a:gridCol>
                <a:gridCol w="735013">
                  <a:extLst>
                    <a:ext uri="{9D8B030D-6E8A-4147-A177-3AD203B41FA5}">
                      <a16:colId xmlns:a16="http://schemas.microsoft.com/office/drawing/2014/main" val="3480924692"/>
                    </a:ext>
                  </a:extLst>
                </a:gridCol>
                <a:gridCol w="736600">
                  <a:extLst>
                    <a:ext uri="{9D8B030D-6E8A-4147-A177-3AD203B41FA5}">
                      <a16:colId xmlns:a16="http://schemas.microsoft.com/office/drawing/2014/main" val="1505271573"/>
                    </a:ext>
                  </a:extLst>
                </a:gridCol>
                <a:gridCol w="968375">
                  <a:extLst>
                    <a:ext uri="{9D8B030D-6E8A-4147-A177-3AD203B41FA5}">
                      <a16:colId xmlns:a16="http://schemas.microsoft.com/office/drawing/2014/main" val="914124880"/>
                    </a:ext>
                  </a:extLst>
                </a:gridCol>
                <a:gridCol w="960437">
                  <a:extLst>
                    <a:ext uri="{9D8B030D-6E8A-4147-A177-3AD203B41FA5}">
                      <a16:colId xmlns:a16="http://schemas.microsoft.com/office/drawing/2014/main" val="1485210597"/>
                    </a:ext>
                  </a:extLst>
                </a:gridCol>
              </a:tblGrid>
              <a:tr h="376238">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4509061"/>
                  </a:ext>
                </a:extLst>
              </a:tr>
              <a:tr h="412750">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30</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35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35</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15</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0066"/>
                        </a:buClr>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indent="-112713">
                        <a:spcBef>
                          <a:spcPct val="20000"/>
                        </a:spcBef>
                        <a:buClr>
                          <a:srgbClr val="000066"/>
                        </a:buClr>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indent="-242888">
                        <a:spcBef>
                          <a:spcPct val="20000"/>
                        </a:spcBef>
                        <a:buClr>
                          <a:srgbClr val="000066"/>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indent="-3476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indent="-487363">
                        <a:spcBef>
                          <a:spcPct val="20000"/>
                        </a:spcBef>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indent="-487363" fontAlgn="base">
                        <a:spcBef>
                          <a:spcPct val="20000"/>
                        </a:spcBef>
                        <a:spcAft>
                          <a:spcPct val="0"/>
                        </a:spcAft>
                        <a:buClr>
                          <a:srgbClr val="000066"/>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6769319"/>
                  </a:ext>
                </a:extLst>
              </a:tr>
            </a:tbl>
          </a:graphicData>
        </a:graphic>
      </p:graphicFrame>
      <p:pic>
        <p:nvPicPr>
          <p:cNvPr id="295963" name="Picture 27" descr="t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4" y="4929188"/>
            <a:ext cx="6948487"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64" name="Rectangle 28"/>
          <p:cNvSpPr>
            <a:spLocks noChangeArrowheads="1"/>
          </p:cNvSpPr>
          <p:nvPr/>
        </p:nvSpPr>
        <p:spPr bwMode="auto">
          <a:xfrm>
            <a:off x="1524001" y="2887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295965" name="Object 29"/>
          <p:cNvGraphicFramePr>
            <a:graphicFrameLocks noChangeAspect="1"/>
          </p:cNvGraphicFramePr>
          <p:nvPr/>
        </p:nvGraphicFramePr>
        <p:xfrm>
          <a:off x="4718050" y="2336800"/>
          <a:ext cx="5842000" cy="876300"/>
        </p:xfrm>
        <a:graphic>
          <a:graphicData uri="http://schemas.openxmlformats.org/presentationml/2006/ole">
            <mc:AlternateContent xmlns:mc="http://schemas.openxmlformats.org/markup-compatibility/2006">
              <mc:Choice xmlns:v="urn:schemas-microsoft-com:vml" Requires="v">
                <p:oleObj spid="_x0000_s8194" name="公式" r:id="rId4" imgW="4762500" imgH="711200" progId="Equation.3">
                  <p:embed/>
                </p:oleObj>
              </mc:Choice>
              <mc:Fallback>
                <p:oleObj name="公式" r:id="rId4" imgW="4762500" imgH="711200" progId="Equation.3">
                  <p:embed/>
                  <p:pic>
                    <p:nvPicPr>
                      <p:cNvPr id="295965"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050" y="2336800"/>
                        <a:ext cx="58420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5966" name="Text Box 30"/>
          <p:cNvSpPr txBox="1">
            <a:spLocks noChangeArrowheads="1"/>
          </p:cNvSpPr>
          <p:nvPr/>
        </p:nvSpPr>
        <p:spPr bwMode="auto">
          <a:xfrm>
            <a:off x="5232400" y="3352801"/>
            <a:ext cx="5219700" cy="1516063"/>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b="1">
                <a:latin typeface="Verdana" panose="020B0604030504040204" pitchFamily="34" charset="0"/>
                <a:ea typeface="黑体" panose="02010609060101010101" pitchFamily="49" charset="-122"/>
              </a:rPr>
              <a:t>算法复杂度分析：</a:t>
            </a:r>
          </a:p>
          <a:p>
            <a:r>
              <a:rPr lang="zh-CN" altLang="en-US">
                <a:ea typeface="楷体_GB2312" pitchFamily="49" charset="-122"/>
              </a:rPr>
              <a:t>算法</a:t>
            </a:r>
            <a:r>
              <a:rPr lang="en-US" altLang="zh-CN" b="1">
                <a:ea typeface="楷体_GB2312" pitchFamily="49" charset="-122"/>
              </a:rPr>
              <a:t>matrixChain</a:t>
            </a:r>
            <a:r>
              <a:rPr lang="zh-CN" altLang="en-US">
                <a:ea typeface="楷体_GB2312" pitchFamily="49" charset="-122"/>
              </a:rPr>
              <a:t>的主要计算量取决于算法中对</a:t>
            </a:r>
            <a:r>
              <a:rPr lang="en-US" altLang="zh-CN">
                <a:ea typeface="楷体_GB2312" pitchFamily="49" charset="-122"/>
              </a:rPr>
              <a:t>r</a:t>
            </a:r>
            <a:r>
              <a:rPr lang="zh-CN" altLang="en-US">
                <a:ea typeface="楷体_GB2312" pitchFamily="49" charset="-122"/>
              </a:rPr>
              <a:t>，</a:t>
            </a:r>
            <a:r>
              <a:rPr lang="en-US" altLang="zh-CN">
                <a:ea typeface="楷体_GB2312" pitchFamily="49" charset="-122"/>
              </a:rPr>
              <a:t>i</a:t>
            </a:r>
            <a:r>
              <a:rPr lang="zh-CN" altLang="en-US">
                <a:ea typeface="楷体_GB2312" pitchFamily="49" charset="-122"/>
              </a:rPr>
              <a:t>和</a:t>
            </a:r>
            <a:r>
              <a:rPr lang="en-US" altLang="zh-CN">
                <a:ea typeface="楷体_GB2312" pitchFamily="49" charset="-122"/>
              </a:rPr>
              <a:t>k</a:t>
            </a:r>
            <a:r>
              <a:rPr lang="zh-CN" altLang="en-US">
                <a:ea typeface="楷体_GB2312" pitchFamily="49" charset="-122"/>
              </a:rPr>
              <a:t>的</a:t>
            </a:r>
            <a:r>
              <a:rPr lang="en-US" altLang="zh-CN">
                <a:ea typeface="楷体_GB2312" pitchFamily="49" charset="-122"/>
              </a:rPr>
              <a:t>3</a:t>
            </a:r>
            <a:r>
              <a:rPr lang="zh-CN" altLang="en-US">
                <a:ea typeface="楷体_GB2312" pitchFamily="49" charset="-122"/>
              </a:rPr>
              <a:t>重循环。循环体内的计算量为</a:t>
            </a:r>
            <a:r>
              <a:rPr lang="en-US" altLang="zh-CN">
                <a:ea typeface="楷体_GB2312" pitchFamily="49" charset="-122"/>
              </a:rPr>
              <a:t>O(1)</a:t>
            </a:r>
            <a:r>
              <a:rPr lang="zh-CN" altLang="en-US">
                <a:ea typeface="楷体_GB2312" pitchFamily="49" charset="-122"/>
              </a:rPr>
              <a:t>，而</a:t>
            </a:r>
            <a:r>
              <a:rPr lang="en-US" altLang="zh-CN">
                <a:ea typeface="楷体_GB2312" pitchFamily="49" charset="-122"/>
              </a:rPr>
              <a:t>3</a:t>
            </a:r>
            <a:r>
              <a:rPr lang="zh-CN" altLang="en-US">
                <a:ea typeface="楷体_GB2312" pitchFamily="49" charset="-122"/>
              </a:rPr>
              <a:t>重循环的总次数为</a:t>
            </a:r>
            <a:r>
              <a:rPr lang="en-US" altLang="zh-CN">
                <a:ea typeface="楷体_GB2312" pitchFamily="49" charset="-122"/>
              </a:rPr>
              <a:t>O(n</a:t>
            </a:r>
            <a:r>
              <a:rPr lang="en-US" altLang="zh-CN" baseline="30000">
                <a:ea typeface="楷体_GB2312" pitchFamily="49" charset="-122"/>
              </a:rPr>
              <a:t>3</a:t>
            </a:r>
            <a:r>
              <a:rPr lang="en-US" altLang="zh-CN">
                <a:ea typeface="楷体_GB2312" pitchFamily="49" charset="-122"/>
              </a:rPr>
              <a:t>)</a:t>
            </a:r>
            <a:r>
              <a:rPr lang="zh-CN" altLang="en-US">
                <a:ea typeface="楷体_GB2312" pitchFamily="49" charset="-122"/>
              </a:rPr>
              <a:t>。因此算法的计算时间上界为</a:t>
            </a:r>
            <a:r>
              <a:rPr lang="en-US" altLang="zh-CN">
                <a:ea typeface="楷体_GB2312" pitchFamily="49" charset="-122"/>
              </a:rPr>
              <a:t>O(n</a:t>
            </a:r>
            <a:r>
              <a:rPr lang="en-US" altLang="zh-CN" baseline="30000">
                <a:ea typeface="楷体_GB2312" pitchFamily="49" charset="-122"/>
              </a:rPr>
              <a:t>3</a:t>
            </a:r>
            <a:r>
              <a:rPr lang="en-US" altLang="zh-CN">
                <a:ea typeface="楷体_GB2312" pitchFamily="49" charset="-122"/>
              </a:rPr>
              <a:t>)</a:t>
            </a:r>
            <a:r>
              <a:rPr lang="zh-CN" altLang="en-US">
                <a:ea typeface="楷体_GB2312" pitchFamily="49" charset="-122"/>
              </a:rPr>
              <a:t>。算法所占用的空间显然为</a:t>
            </a:r>
            <a:r>
              <a:rPr lang="en-US" altLang="zh-CN">
                <a:ea typeface="楷体_GB2312" pitchFamily="49" charset="-122"/>
              </a:rPr>
              <a:t>O(n</a:t>
            </a:r>
            <a:r>
              <a:rPr lang="en-US" altLang="zh-CN" baseline="30000">
                <a:ea typeface="楷体_GB2312" pitchFamily="49" charset="-122"/>
              </a:rPr>
              <a:t>2</a:t>
            </a:r>
            <a:r>
              <a:rPr lang="en-US" altLang="zh-CN">
                <a:ea typeface="楷体_GB2312" pitchFamily="49" charset="-122"/>
              </a:rPr>
              <a:t>)</a:t>
            </a:r>
            <a:r>
              <a:rPr lang="zh-CN" altLang="en-US">
                <a:ea typeface="楷体_GB2312" pitchFamily="49" charset="-122"/>
              </a:rPr>
              <a:t>。</a:t>
            </a:r>
            <a:endParaRPr lang="en-US" altLang="zh-CN">
              <a:ea typeface="楷体_GB2312" pitchFamily="49" charset="-122"/>
            </a:endParaRPr>
          </a:p>
        </p:txBody>
      </p:sp>
    </p:spTree>
    <p:extLst>
      <p:ext uri="{BB962C8B-B14F-4D97-AF65-F5344CB8AC3E}">
        <p14:creationId xmlns:p14="http://schemas.microsoft.com/office/powerpoint/2010/main" val="235649304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66"/>
                                        </p:tgtEl>
                                        <p:attrNameLst>
                                          <p:attrName>style.visibility</p:attrName>
                                        </p:attrNameLst>
                                      </p:cBhvr>
                                      <p:to>
                                        <p:strVal val="visible"/>
                                      </p:to>
                                    </p:set>
                                    <p:animEffect transition="in" filter="blinds(horizontal)">
                                      <p:cBhvr>
                                        <p:cTn id="7" dur="500"/>
                                        <p:tgtEl>
                                          <p:spTgt spid="295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D099B056-C710-425C-A08B-DCA7E7D6BC34}" type="slidenum">
              <a:rPr lang="en-US" altLang="zh-CN"/>
              <a:pPr/>
              <a:t>35</a:t>
            </a:fld>
            <a:endParaRPr lang="en-US" altLang="zh-CN"/>
          </a:p>
        </p:txBody>
      </p:sp>
      <p:sp>
        <p:nvSpPr>
          <p:cNvPr id="296962" name="Rectangle 2"/>
          <p:cNvSpPr>
            <a:spLocks noChangeArrowheads="1"/>
          </p:cNvSpPr>
          <p:nvPr/>
        </p:nvSpPr>
        <p:spPr bwMode="auto">
          <a:xfrm>
            <a:off x="2782889" y="0"/>
            <a:ext cx="6408737"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动态规划算法的基本要素</a:t>
            </a:r>
            <a:endParaRPr lang="ja-JP" altLang="en-US" sz="3800">
              <a:effectLst>
                <a:outerShdw blurRad="38100" dist="38100" dir="2700000" algn="tl">
                  <a:srgbClr val="C0C0C0"/>
                </a:outerShdw>
              </a:effectLst>
              <a:ea typeface="黑体" panose="02010609060101010101" pitchFamily="49" charset="-122"/>
            </a:endParaRPr>
          </a:p>
        </p:txBody>
      </p:sp>
      <p:sp>
        <p:nvSpPr>
          <p:cNvPr id="296963" name="Text Box 3"/>
          <p:cNvSpPr txBox="1">
            <a:spLocks noChangeArrowheads="1"/>
          </p:cNvSpPr>
          <p:nvPr/>
        </p:nvSpPr>
        <p:spPr bwMode="auto">
          <a:xfrm>
            <a:off x="1519238" y="908050"/>
            <a:ext cx="3497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a:r>
              <a:rPr lang="zh-CN" altLang="en-US" sz="3200" b="1">
                <a:effectLst>
                  <a:outerShdw blurRad="38100" dist="38100" dir="2700000" algn="tl">
                    <a:srgbClr val="C0C0C0"/>
                  </a:outerShdw>
                </a:effectLst>
                <a:ea typeface="黑体" panose="02010609060101010101" pitchFamily="49" charset="-122"/>
              </a:rPr>
              <a:t>一、最优子结构</a:t>
            </a:r>
          </a:p>
        </p:txBody>
      </p:sp>
      <p:sp>
        <p:nvSpPr>
          <p:cNvPr id="296964" name="Text Box 4"/>
          <p:cNvSpPr txBox="1">
            <a:spLocks noChangeArrowheads="1"/>
          </p:cNvSpPr>
          <p:nvPr/>
        </p:nvSpPr>
        <p:spPr bwMode="auto">
          <a:xfrm>
            <a:off x="1774826" y="1628775"/>
            <a:ext cx="8569325" cy="3416320"/>
          </a:xfrm>
          <a:prstGeom prst="rect">
            <a:avLst/>
          </a:prstGeom>
          <a:solidFill>
            <a:srgbClr val="FFCC00"/>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Arial" panose="020B0604020202020204" pitchFamily="34" charset="0"/>
              <a:buChar char="•"/>
            </a:pPr>
            <a:r>
              <a:rPr kumimoji="1" lang="zh-CN" altLang="en-US" sz="2400">
                <a:ea typeface="楷体_GB2312" pitchFamily="49" charset="-122"/>
              </a:rPr>
              <a:t>矩阵连乘计算次序问题的</a:t>
            </a:r>
            <a:r>
              <a:rPr kumimoji="1" lang="zh-CN" altLang="en-US" sz="2400" b="1" i="1" u="sng">
                <a:effectLst>
                  <a:outerShdw blurRad="38100" dist="38100" dir="2700000" algn="tl">
                    <a:srgbClr val="FFFFFF"/>
                  </a:outerShdw>
                </a:effectLst>
                <a:ea typeface="楷体_GB2312" pitchFamily="49" charset="-122"/>
              </a:rPr>
              <a:t>最优解包含着其子问题的最优解</a:t>
            </a:r>
            <a:r>
              <a:rPr kumimoji="1" lang="zh-CN" altLang="en-US" sz="2400">
                <a:ea typeface="楷体_GB2312" pitchFamily="49" charset="-122"/>
              </a:rPr>
              <a:t>。这种性质称为</a:t>
            </a:r>
            <a:r>
              <a:rPr kumimoji="1" lang="zh-CN" altLang="en-US" sz="2400" b="1">
                <a:ea typeface="黑体" panose="02010609060101010101" pitchFamily="49" charset="-122"/>
              </a:rPr>
              <a:t>最优子结构性质</a:t>
            </a:r>
            <a:r>
              <a:rPr kumimoji="1" lang="zh-CN" altLang="en-US" sz="2400">
                <a:ea typeface="楷体_GB2312" pitchFamily="49" charset="-122"/>
              </a:rPr>
              <a:t>。</a:t>
            </a:r>
            <a:endParaRPr lang="zh-CN" altLang="en-US" sz="2400">
              <a:ea typeface="楷体_GB2312" pitchFamily="49" charset="-122"/>
            </a:endParaRPr>
          </a:p>
          <a:p>
            <a:pPr>
              <a:buClr>
                <a:schemeClr val="accent2"/>
              </a:buClr>
              <a:buFont typeface="Arial" panose="020B0604020202020204" pitchFamily="34" charset="0"/>
              <a:buChar char="•"/>
            </a:pPr>
            <a:r>
              <a:rPr lang="zh-CN" altLang="en-US" sz="2400">
                <a:ea typeface="楷体_GB2312" pitchFamily="49" charset="-122"/>
              </a:rPr>
              <a:t>在分析问题的最优子结构性质时，所用的方法具有普遍性：首先假设由问题的最优解导出的子问题的解不是最优的，然后再设法说明在这个假设下可构造出比原问题最优解更好的解，从而导致矛盾。 </a:t>
            </a:r>
          </a:p>
          <a:p>
            <a:pPr>
              <a:buClr>
                <a:schemeClr val="accent2"/>
              </a:buClr>
              <a:buFont typeface="Arial" panose="020B0604020202020204" pitchFamily="34" charset="0"/>
              <a:buChar char="•"/>
            </a:pPr>
            <a:r>
              <a:rPr lang="zh-CN" altLang="en-US" sz="2400">
                <a:ea typeface="楷体_GB2312" pitchFamily="49" charset="-122"/>
              </a:rPr>
              <a:t>利用问题的最优子结构性质，以自底向上的方式递归地从子问题的最优解逐步构造出整个问题的最优解。最优子结构是问题能用动态规划算法求解的前提。</a:t>
            </a:r>
          </a:p>
        </p:txBody>
      </p:sp>
      <p:sp>
        <p:nvSpPr>
          <p:cNvPr id="296965" name="Text Box 5"/>
          <p:cNvSpPr txBox="1">
            <a:spLocks noChangeArrowheads="1"/>
          </p:cNvSpPr>
          <p:nvPr/>
        </p:nvSpPr>
        <p:spPr bwMode="auto">
          <a:xfrm>
            <a:off x="1847851" y="5229226"/>
            <a:ext cx="8424863" cy="830997"/>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1" lang="zh-CN" altLang="en-US" sz="2400">
                <a:ea typeface="黑体" panose="02010609060101010101" pitchFamily="49" charset="-122"/>
              </a:rPr>
              <a:t>同一个问题可以有多种</a:t>
            </a:r>
            <a:r>
              <a:rPr kumimoji="1" lang="zh-CN" altLang="zh-CN" sz="2400">
                <a:ea typeface="黑体" panose="02010609060101010101" pitchFamily="49" charset="-122"/>
              </a:rPr>
              <a:t>方式刻划</a:t>
            </a:r>
            <a:r>
              <a:rPr kumimoji="1" lang="zh-CN" altLang="zh-CN" sz="2400">
                <a:ea typeface="楷体_GB2312" pitchFamily="49" charset="-122"/>
              </a:rPr>
              <a:t>它</a:t>
            </a:r>
            <a:r>
              <a:rPr kumimoji="1" lang="zh-CN" altLang="zh-CN" sz="2400">
                <a:ea typeface="黑体" panose="02010609060101010101" pitchFamily="49" charset="-122"/>
              </a:rPr>
              <a:t>的最优子结构，有些表示方法的求解速度更快（空间占用小，问题的维度低）</a:t>
            </a:r>
            <a:endParaRPr kumimoji="1" lang="en-US" altLang="zh-CN" sz="2400">
              <a:ea typeface="黑体" panose="02010609060101010101" pitchFamily="49" charset="-122"/>
            </a:endParaRPr>
          </a:p>
        </p:txBody>
      </p:sp>
    </p:spTree>
    <p:extLst>
      <p:ext uri="{BB962C8B-B14F-4D97-AF65-F5344CB8AC3E}">
        <p14:creationId xmlns:p14="http://schemas.microsoft.com/office/powerpoint/2010/main" val="160159279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5"/>
                                        </p:tgtEl>
                                        <p:attrNameLst>
                                          <p:attrName>style.visibility</p:attrName>
                                        </p:attrNameLst>
                                      </p:cBhvr>
                                      <p:to>
                                        <p:strVal val="visible"/>
                                      </p:to>
                                    </p:set>
                                    <p:animEffect transition="in" filter="blinds(horizontal)">
                                      <p:cBhvr>
                                        <p:cTn id="7" dur="500"/>
                                        <p:tgtEl>
                                          <p:spTgt spid="296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A9FF3EAB-39BC-4024-9353-0853B11EEE54}" type="slidenum">
              <a:rPr lang="en-US" altLang="zh-CN"/>
              <a:pPr/>
              <a:t>36</a:t>
            </a:fld>
            <a:endParaRPr lang="en-US" altLang="zh-CN"/>
          </a:p>
        </p:txBody>
      </p:sp>
      <p:sp>
        <p:nvSpPr>
          <p:cNvPr id="297986" name="Rectangle 2"/>
          <p:cNvSpPr>
            <a:spLocks noChangeArrowheads="1"/>
          </p:cNvSpPr>
          <p:nvPr/>
        </p:nvSpPr>
        <p:spPr bwMode="auto">
          <a:xfrm>
            <a:off x="2782889" y="0"/>
            <a:ext cx="6408737"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anose="02020404030301010803" pitchFamily="18" charset="0"/>
                <a:ea typeface="宋体" panose="02010600030101010101" pitchFamily="2" charset="-122"/>
              </a:defRPr>
            </a:lvl1pPr>
            <a:lvl2pPr>
              <a:defRPr sz="4200">
                <a:solidFill>
                  <a:schemeClr val="tx2"/>
                </a:solidFill>
                <a:latin typeface="Garamond" panose="02020404030301010803" pitchFamily="18" charset="0"/>
                <a:ea typeface="宋体" panose="02010600030101010101" pitchFamily="2" charset="-122"/>
              </a:defRPr>
            </a:lvl2pPr>
            <a:lvl3pPr>
              <a:defRPr sz="4200">
                <a:solidFill>
                  <a:schemeClr val="tx2"/>
                </a:solidFill>
                <a:latin typeface="Garamond" panose="02020404030301010803" pitchFamily="18" charset="0"/>
                <a:ea typeface="宋体" panose="02010600030101010101" pitchFamily="2" charset="-122"/>
              </a:defRPr>
            </a:lvl3pPr>
            <a:lvl4pPr>
              <a:defRPr sz="4200">
                <a:solidFill>
                  <a:schemeClr val="tx2"/>
                </a:solidFill>
                <a:latin typeface="Garamond" panose="02020404030301010803" pitchFamily="18" charset="0"/>
                <a:ea typeface="宋体" panose="02010600030101010101" pitchFamily="2" charset="-122"/>
              </a:defRPr>
            </a:lvl4pPr>
            <a:lvl5pPr>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sz="3800">
                <a:effectLst>
                  <a:outerShdw blurRad="38100" dist="38100" dir="2700000" algn="tl">
                    <a:srgbClr val="C0C0C0"/>
                  </a:outerShdw>
                </a:effectLst>
                <a:ea typeface="黑体" panose="02010609060101010101" pitchFamily="49" charset="-122"/>
              </a:rPr>
              <a:t>动态规划算法的基本要素</a:t>
            </a:r>
            <a:endParaRPr lang="ja-JP" altLang="en-US" sz="3800">
              <a:effectLst>
                <a:outerShdw blurRad="38100" dist="38100" dir="2700000" algn="tl">
                  <a:srgbClr val="C0C0C0"/>
                </a:outerShdw>
              </a:effectLst>
              <a:ea typeface="黑体" panose="02010609060101010101" pitchFamily="49" charset="-122"/>
            </a:endParaRPr>
          </a:p>
        </p:txBody>
      </p:sp>
      <p:sp>
        <p:nvSpPr>
          <p:cNvPr id="297987" name="Text Box 3"/>
          <p:cNvSpPr txBox="1">
            <a:spLocks noChangeArrowheads="1"/>
          </p:cNvSpPr>
          <p:nvPr/>
        </p:nvSpPr>
        <p:spPr bwMode="auto">
          <a:xfrm>
            <a:off x="1524001" y="908050"/>
            <a:ext cx="3419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a:r>
              <a:rPr lang="zh-CN" altLang="en-US" sz="3200" b="1">
                <a:effectLst>
                  <a:outerShdw blurRad="38100" dist="38100" dir="2700000" algn="tl">
                    <a:srgbClr val="C0C0C0"/>
                  </a:outerShdw>
                </a:effectLst>
                <a:ea typeface="黑体" panose="02010609060101010101" pitchFamily="49" charset="-122"/>
              </a:rPr>
              <a:t>二、重叠子问题</a:t>
            </a:r>
          </a:p>
        </p:txBody>
      </p:sp>
      <p:sp>
        <p:nvSpPr>
          <p:cNvPr id="297988" name="Text Box 4"/>
          <p:cNvSpPr txBox="1">
            <a:spLocks noChangeArrowheads="1"/>
          </p:cNvSpPr>
          <p:nvPr/>
        </p:nvSpPr>
        <p:spPr bwMode="auto">
          <a:xfrm>
            <a:off x="1774826" y="1628775"/>
            <a:ext cx="8569325" cy="2677656"/>
          </a:xfrm>
          <a:prstGeom prst="rect">
            <a:avLst/>
          </a:prstGeom>
          <a:solidFill>
            <a:srgbClr val="FFCC00"/>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Arial" panose="020B0604020202020204" pitchFamily="34" charset="0"/>
              <a:buChar char="•"/>
            </a:pPr>
            <a:r>
              <a:rPr lang="zh-CN" altLang="en-US" sz="2400">
                <a:ea typeface="楷体_GB2312" pitchFamily="49" charset="-122"/>
              </a:rPr>
              <a:t>递归算法求解问题时，每次产生的子问题并不总是新问题，有些子问题被反复计算多次。</a:t>
            </a:r>
            <a:r>
              <a:rPr kumimoji="1" lang="zh-CN" altLang="en-US" sz="2400">
                <a:ea typeface="楷体_GB2312" pitchFamily="49" charset="-122"/>
              </a:rPr>
              <a:t>这种性质称为</a:t>
            </a:r>
            <a:r>
              <a:rPr lang="zh-CN" altLang="en-US" sz="2400" b="1">
                <a:latin typeface="黑体" panose="02010609060101010101" pitchFamily="49" charset="-122"/>
                <a:ea typeface="黑体" panose="02010609060101010101" pitchFamily="49" charset="-122"/>
              </a:rPr>
              <a:t>子问题的重叠性质</a:t>
            </a:r>
            <a:r>
              <a:rPr kumimoji="1" lang="zh-CN" altLang="en-US" sz="2400">
                <a:ea typeface="楷体_GB2312" pitchFamily="49" charset="-122"/>
              </a:rPr>
              <a:t>。</a:t>
            </a:r>
          </a:p>
          <a:p>
            <a:pPr>
              <a:buClr>
                <a:schemeClr val="accent2"/>
              </a:buClr>
              <a:buFont typeface="Arial" panose="020B0604020202020204" pitchFamily="34" charset="0"/>
              <a:buChar char="•"/>
            </a:pPr>
            <a:r>
              <a:rPr kumimoji="1" lang="zh-CN" altLang="en-US" sz="2400">
                <a:ea typeface="楷体_GB2312" pitchFamily="49" charset="-122"/>
              </a:rPr>
              <a:t>动态规划算法，对每一个子问题只解一次，而后将其解保存在一个表格中，当再次需要解此子问题时，只是简单地用</a:t>
            </a:r>
            <a:r>
              <a:rPr kumimoji="1" lang="zh-CN" altLang="en-US" sz="2400" b="1" i="1" u="sng">
                <a:effectLst>
                  <a:outerShdw blurRad="38100" dist="38100" dir="2700000" algn="tl">
                    <a:srgbClr val="FFFFFF"/>
                  </a:outerShdw>
                </a:effectLst>
                <a:ea typeface="楷体_GB2312" pitchFamily="49" charset="-122"/>
              </a:rPr>
              <a:t>常数时间</a:t>
            </a:r>
            <a:r>
              <a:rPr kumimoji="1" lang="zh-CN" altLang="en-US" sz="2400">
                <a:ea typeface="楷体_GB2312" pitchFamily="49" charset="-122"/>
              </a:rPr>
              <a:t>查看一下结果。 </a:t>
            </a:r>
          </a:p>
          <a:p>
            <a:pPr>
              <a:buClr>
                <a:schemeClr val="accent2"/>
              </a:buClr>
              <a:buFont typeface="Arial" panose="020B0604020202020204" pitchFamily="34" charset="0"/>
              <a:buChar char="•"/>
            </a:pPr>
            <a:r>
              <a:rPr kumimoji="1" lang="zh-CN" altLang="en-US" sz="2400">
                <a:ea typeface="楷体_GB2312" pitchFamily="49" charset="-122"/>
              </a:rPr>
              <a:t>通常不同的子问题个数随问题的大小呈多项式增长。因此用动态规划算法只需要多项式时间，从而获得较高的解题效率。 </a:t>
            </a:r>
          </a:p>
        </p:txBody>
      </p:sp>
      <p:graphicFrame>
        <p:nvGraphicFramePr>
          <p:cNvPr id="297989" name="Object 5"/>
          <p:cNvGraphicFramePr>
            <a:graphicFrameLocks noChangeAspect="1"/>
          </p:cNvGraphicFramePr>
          <p:nvPr/>
        </p:nvGraphicFramePr>
        <p:xfrm>
          <a:off x="3359150" y="4284664"/>
          <a:ext cx="5329238" cy="2263775"/>
        </p:xfrm>
        <a:graphic>
          <a:graphicData uri="http://schemas.openxmlformats.org/presentationml/2006/ole">
            <mc:AlternateContent xmlns:mc="http://schemas.openxmlformats.org/markup-compatibility/2006">
              <mc:Choice xmlns:v="urn:schemas-microsoft-com:vml" Requires="v">
                <p:oleObj spid="_x0000_s9218" name="位图图像" r:id="rId3" imgW="3428571" imgH="1457143" progId="Paint.Picture">
                  <p:embed/>
                </p:oleObj>
              </mc:Choice>
              <mc:Fallback>
                <p:oleObj name="位图图像" r:id="rId3" imgW="3428571" imgH="1457143" progId="Paint.Picture">
                  <p:embed/>
                  <p:pic>
                    <p:nvPicPr>
                      <p:cNvPr id="2979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4284664"/>
                        <a:ext cx="5329238"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41064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5"/>
            <a:ext cx="10972800" cy="697546"/>
          </a:xfrm>
        </p:spPr>
        <p:txBody>
          <a:bodyPr/>
          <a:lstStyle/>
          <a:p>
            <a:r>
              <a:rPr lang="zh-CN" altLang="en-US" sz="2800" b="1" dirty="0"/>
              <a:t>作业：编写动态规划法求组合数</a:t>
            </a:r>
            <a:r>
              <a:rPr lang="en-US" altLang="zh-CN" sz="2800" b="1" dirty="0"/>
              <a:t>C(7,3)</a:t>
            </a:r>
            <a:r>
              <a:rPr lang="zh-CN" altLang="en-US" sz="2800" b="1" dirty="0"/>
              <a:t>的算法</a:t>
            </a:r>
          </a:p>
        </p:txBody>
      </p:sp>
      <p:sp>
        <p:nvSpPr>
          <p:cNvPr id="3" name="内容占位符 2"/>
          <p:cNvSpPr>
            <a:spLocks noGrp="1"/>
          </p:cNvSpPr>
          <p:nvPr>
            <p:ph idx="1"/>
          </p:nvPr>
        </p:nvSpPr>
        <p:spPr>
          <a:xfrm>
            <a:off x="1428207" y="1297577"/>
            <a:ext cx="4293324" cy="4328160"/>
          </a:xfrm>
        </p:spPr>
        <p:txBody>
          <a:bodyPr/>
          <a:lstStyle/>
          <a:p>
            <a:pPr marL="0" indent="0">
              <a:buNone/>
            </a:pPr>
            <a:r>
              <a:rPr lang="en-US" altLang="zh-CN" sz="2000" kern="2000" spc="200" dirty="0">
                <a:latin typeface="Times New Roman" panose="02020603050405020304" pitchFamily="18" charset="0"/>
                <a:cs typeface="Times New Roman" panose="02020603050405020304" pitchFamily="18" charset="0"/>
              </a:rPr>
              <a:t>#include&lt;</a:t>
            </a:r>
            <a:r>
              <a:rPr lang="en-US" altLang="zh-CN" sz="2000" kern="2000" spc="200" dirty="0" err="1">
                <a:latin typeface="Times New Roman" panose="02020603050405020304" pitchFamily="18" charset="0"/>
                <a:cs typeface="Times New Roman" panose="02020603050405020304" pitchFamily="18" charset="0"/>
              </a:rPr>
              <a:t>stdio.h</a:t>
            </a:r>
            <a:r>
              <a:rPr lang="en-US" altLang="zh-CN" sz="2000" kern="2000" spc="200" dirty="0">
                <a:latin typeface="Times New Roman" panose="02020603050405020304" pitchFamily="18" charset="0"/>
                <a:cs typeface="Times New Roman" panose="02020603050405020304" pitchFamily="18" charset="0"/>
              </a:rPr>
              <a:t>&gt;</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int</a:t>
            </a:r>
            <a:r>
              <a:rPr lang="en-US" altLang="zh-CN" sz="2000" kern="2000" spc="200" dirty="0">
                <a:latin typeface="Times New Roman" panose="02020603050405020304" pitchFamily="18" charset="0"/>
                <a:cs typeface="Times New Roman" panose="02020603050405020304" pitchFamily="18" charset="0"/>
              </a:rPr>
              <a:t> main(void)</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int</a:t>
            </a:r>
            <a:r>
              <a:rPr lang="en-US" altLang="zh-CN" sz="2000" kern="2000" spc="200" dirty="0">
                <a:latin typeface="Times New Roman" panose="02020603050405020304" pitchFamily="18" charset="0"/>
                <a:cs typeface="Times New Roman" panose="02020603050405020304" pitchFamily="18" charset="0"/>
              </a:rPr>
              <a:t> </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[100];</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int</a:t>
            </a:r>
            <a:r>
              <a:rPr lang="en-US" altLang="zh-CN" sz="2000" kern="2000" spc="200" dirty="0">
                <a:latin typeface="Times New Roman" panose="02020603050405020304" pitchFamily="18" charset="0"/>
                <a:cs typeface="Times New Roman" panose="02020603050405020304" pitchFamily="18" charset="0"/>
              </a:rPr>
              <a:t> </a:t>
            </a:r>
            <a:r>
              <a:rPr lang="en-US" altLang="zh-CN" sz="2000" kern="2000" spc="200" dirty="0" err="1">
                <a:latin typeface="Times New Roman" panose="02020603050405020304" pitchFamily="18" charset="0"/>
                <a:cs typeface="Times New Roman" panose="02020603050405020304" pitchFamily="18" charset="0"/>
              </a:rPr>
              <a:t>m,n</a:t>
            </a: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int</a:t>
            </a:r>
            <a:r>
              <a:rPr lang="en-US" altLang="zh-CN" sz="2000" kern="2000" spc="200" dirty="0">
                <a:latin typeface="Times New Roman" panose="02020603050405020304" pitchFamily="18" charset="0"/>
                <a:cs typeface="Times New Roman" panose="02020603050405020304" pitchFamily="18" charset="0"/>
              </a:rPr>
              <a:t> </a:t>
            </a:r>
            <a:r>
              <a:rPr lang="en-US" altLang="zh-CN" sz="2000" kern="2000" spc="200" dirty="0" err="1">
                <a:latin typeface="Times New Roman" panose="02020603050405020304" pitchFamily="18" charset="0"/>
                <a:cs typeface="Times New Roman" panose="02020603050405020304" pitchFamily="18" charset="0"/>
              </a:rPr>
              <a:t>i,j</a:t>
            </a: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[0]=1;</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[1]=1;</a:t>
            </a:r>
            <a:endParaRPr lang="zh-CN" altLang="zh-CN" sz="2000" kern="2000" spc="200" dirty="0">
              <a:latin typeface="Times New Roman" panose="02020603050405020304" pitchFamily="18" charset="0"/>
              <a:cs typeface="Times New Roman" panose="02020603050405020304" pitchFamily="18" charset="0"/>
            </a:endParaRPr>
          </a:p>
          <a:p>
            <a:pPr marL="0" indent="0">
              <a:buNone/>
            </a:pPr>
            <a:r>
              <a:rPr lang="en-US" altLang="zh-CN" sz="2000" kern="2000" spc="200" dirty="0" err="1">
                <a:latin typeface="Times New Roman" panose="02020603050405020304" pitchFamily="18" charset="0"/>
                <a:cs typeface="Times New Roman" panose="02020603050405020304" pitchFamily="18" charset="0"/>
              </a:rPr>
              <a:t>scanf</a:t>
            </a:r>
            <a:r>
              <a:rPr lang="en-US" altLang="zh-CN" sz="2000" kern="2000" spc="200" dirty="0">
                <a:latin typeface="Times New Roman" panose="02020603050405020304" pitchFamily="18" charset="0"/>
                <a:cs typeface="Times New Roman" panose="02020603050405020304" pitchFamily="18" charset="0"/>
              </a:rPr>
              <a:t>("%</a:t>
            </a:r>
            <a:r>
              <a:rPr lang="en-US" altLang="zh-CN" sz="2000" kern="2000" spc="200" dirty="0" err="1">
                <a:latin typeface="Times New Roman" panose="02020603050405020304" pitchFamily="18" charset="0"/>
                <a:cs typeface="Times New Roman" panose="02020603050405020304" pitchFamily="18" charset="0"/>
              </a:rPr>
              <a:t>d%d</a:t>
            </a:r>
            <a:r>
              <a:rPr lang="en-US" altLang="zh-CN" sz="2000" kern="2000" spc="200" dirty="0">
                <a:latin typeface="Times New Roman" panose="02020603050405020304" pitchFamily="18" charset="0"/>
                <a:cs typeface="Times New Roman" panose="02020603050405020304" pitchFamily="18" charset="0"/>
              </a:rPr>
              <a:t>",&amp;</a:t>
            </a:r>
            <a:r>
              <a:rPr lang="en-US" altLang="zh-CN" sz="2000" kern="2000" spc="200" dirty="0" err="1">
                <a:latin typeface="Times New Roman" panose="02020603050405020304" pitchFamily="18" charset="0"/>
                <a:cs typeface="Times New Roman" panose="02020603050405020304" pitchFamily="18" charset="0"/>
              </a:rPr>
              <a:t>n,&amp;m</a:t>
            </a: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None/>
            </a:pPr>
            <a:endParaRPr lang="zh-CN" altLang="en-US" sz="3600" kern="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A2486DC2-19E9-486A-AE34-B860789C44A4}" type="slidenum">
              <a:rPr lang="en-US" altLang="zh-CN" smtClean="0"/>
              <a:pPr/>
              <a:t>37</a:t>
            </a:fld>
            <a:endParaRPr lang="en-US" altLang="zh-CN"/>
          </a:p>
        </p:txBody>
      </p:sp>
      <p:sp>
        <p:nvSpPr>
          <p:cNvPr id="5" name="内容占位符 2"/>
          <p:cNvSpPr txBox="1">
            <a:spLocks/>
          </p:cNvSpPr>
          <p:nvPr/>
        </p:nvSpPr>
        <p:spPr bwMode="auto">
          <a:xfrm>
            <a:off x="6783976" y="1297577"/>
            <a:ext cx="4728755"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66"/>
              </a:buClr>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rgbClr val="000066"/>
              </a:buClr>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rgbClr val="000066"/>
              </a:buClr>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rgbClr val="000066"/>
              </a:buClr>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rgbClr val="000066"/>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for(</a:t>
            </a:r>
            <a:r>
              <a:rPr lang="en-US" altLang="zh-CN" sz="2000" kern="2000" spc="200" dirty="0" err="1">
                <a:latin typeface="Times New Roman" panose="02020603050405020304" pitchFamily="18" charset="0"/>
                <a:cs typeface="Times New Roman" panose="02020603050405020304" pitchFamily="18" charset="0"/>
              </a:rPr>
              <a:t>i</a:t>
            </a:r>
            <a:r>
              <a:rPr lang="en-US" altLang="zh-CN" sz="2000" kern="2000" spc="200" dirty="0">
                <a:latin typeface="Times New Roman" panose="02020603050405020304" pitchFamily="18" charset="0"/>
                <a:cs typeface="Times New Roman" panose="02020603050405020304" pitchFamily="18" charset="0"/>
              </a:rPr>
              <a:t>=1;i&lt;</a:t>
            </a:r>
            <a:r>
              <a:rPr lang="en-US" altLang="zh-CN" sz="2000" kern="2000" spc="200" dirty="0" err="1">
                <a:latin typeface="Times New Roman" panose="02020603050405020304" pitchFamily="18" charset="0"/>
                <a:cs typeface="Times New Roman" panose="02020603050405020304" pitchFamily="18" charset="0"/>
              </a:rPr>
              <a:t>n;i</a:t>
            </a: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 {</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      </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[i+1]=</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a:t>
            </a:r>
            <a:r>
              <a:rPr lang="en-US" altLang="zh-CN" sz="2000" kern="2000" spc="200" dirty="0" err="1">
                <a:latin typeface="Times New Roman" panose="02020603050405020304" pitchFamily="18" charset="0"/>
                <a:cs typeface="Times New Roman" panose="02020603050405020304" pitchFamily="18" charset="0"/>
              </a:rPr>
              <a:t>i</a:t>
            </a: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      for(j=</a:t>
            </a:r>
            <a:r>
              <a:rPr lang="en-US" altLang="zh-CN" sz="2000" kern="2000" spc="200" dirty="0" err="1">
                <a:latin typeface="Times New Roman" panose="02020603050405020304" pitchFamily="18" charset="0"/>
                <a:cs typeface="Times New Roman" panose="02020603050405020304" pitchFamily="18" charset="0"/>
              </a:rPr>
              <a:t>i;j</a:t>
            </a:r>
            <a:r>
              <a:rPr lang="en-US" altLang="zh-CN" sz="2000" kern="2000" spc="200" dirty="0">
                <a:latin typeface="Times New Roman" panose="02020603050405020304" pitchFamily="18" charset="0"/>
                <a:cs typeface="Times New Roman" panose="02020603050405020304" pitchFamily="18" charset="0"/>
              </a:rPr>
              <a:t>&gt;0;j--)</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   	</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[j]=</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[j]+</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[j-1];</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  }</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err="1">
                <a:latin typeface="Times New Roman" panose="02020603050405020304" pitchFamily="18" charset="0"/>
                <a:cs typeface="Times New Roman" panose="02020603050405020304" pitchFamily="18" charset="0"/>
              </a:rPr>
              <a:t>printf</a:t>
            </a:r>
            <a:r>
              <a:rPr lang="en-US" altLang="zh-CN" sz="2000" kern="2000" spc="200" dirty="0">
                <a:latin typeface="Times New Roman" panose="02020603050405020304" pitchFamily="18" charset="0"/>
                <a:cs typeface="Times New Roman" panose="02020603050405020304" pitchFamily="18" charset="0"/>
              </a:rPr>
              <a:t>("%d\n",</a:t>
            </a:r>
            <a:r>
              <a:rPr lang="en-US" altLang="zh-CN" sz="2000" kern="2000" spc="200" dirty="0" err="1">
                <a:latin typeface="Times New Roman" panose="02020603050405020304" pitchFamily="18" charset="0"/>
                <a:cs typeface="Times New Roman" panose="02020603050405020304" pitchFamily="18" charset="0"/>
              </a:rPr>
              <a:t>buf</a:t>
            </a:r>
            <a:r>
              <a:rPr lang="en-US" altLang="zh-CN" sz="2000" kern="2000" spc="200" dirty="0">
                <a:latin typeface="Times New Roman" panose="02020603050405020304" pitchFamily="18" charset="0"/>
                <a:cs typeface="Times New Roman" panose="02020603050405020304" pitchFamily="18" charset="0"/>
              </a:rPr>
              <a:t>[m]);</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return 0;</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000" kern="2000" spc="200" dirty="0">
                <a:latin typeface="Times New Roman" panose="02020603050405020304" pitchFamily="18" charset="0"/>
                <a:cs typeface="Times New Roman" panose="02020603050405020304" pitchFamily="18" charset="0"/>
              </a:rPr>
              <a:t>}</a:t>
            </a:r>
            <a:endParaRPr lang="zh-CN" altLang="zh-CN" sz="2000" kern="2000" spc="2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endParaRPr lang="zh-CN" altLang="en-US" sz="3600" kern="2000" dirty="0">
              <a:latin typeface="Times New Roman" panose="02020603050405020304" pitchFamily="18" charset="0"/>
              <a:cs typeface="Times New Roman" panose="02020603050405020304" pitchFamily="18" charset="0"/>
            </a:endParaRPr>
          </a:p>
        </p:txBody>
      </p:sp>
      <p:cxnSp>
        <p:nvCxnSpPr>
          <p:cNvPr id="7" name="直接连接符 6"/>
          <p:cNvCxnSpPr/>
          <p:nvPr/>
        </p:nvCxnSpPr>
        <p:spPr bwMode="auto">
          <a:xfrm>
            <a:off x="5721530" y="1297577"/>
            <a:ext cx="0" cy="3387634"/>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8" name="直接连接符 7"/>
          <p:cNvCxnSpPr/>
          <p:nvPr/>
        </p:nvCxnSpPr>
        <p:spPr bwMode="auto">
          <a:xfrm>
            <a:off x="5791199" y="1297577"/>
            <a:ext cx="0" cy="3387634"/>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9" name="矩形 8"/>
          <p:cNvSpPr/>
          <p:nvPr/>
        </p:nvSpPr>
        <p:spPr>
          <a:xfrm>
            <a:off x="1079862" y="5256405"/>
            <a:ext cx="10180320" cy="369332"/>
          </a:xfrm>
          <a:prstGeom prst="rect">
            <a:avLst/>
          </a:prstGeom>
        </p:spPr>
        <p:txBody>
          <a:bodyPr wrap="square">
            <a:spAutoFit/>
          </a:bodyPr>
          <a:lstStyle/>
          <a:p>
            <a:r>
              <a:rPr lang="zh-CN" altLang="en-US" b="1" dirty="0">
                <a:solidFill>
                  <a:srgbClr val="333333"/>
                </a:solidFill>
                <a:latin typeface="arial" panose="020B0604020202020204" pitchFamily="34" charset="0"/>
              </a:rPr>
              <a:t>若表示在 </a:t>
            </a:r>
            <a:r>
              <a:rPr lang="en-US" altLang="zh-CN" b="1" dirty="0">
                <a:solidFill>
                  <a:srgbClr val="333333"/>
                </a:solidFill>
                <a:latin typeface="arial" panose="020B0604020202020204" pitchFamily="34" charset="0"/>
              </a:rPr>
              <a:t>n </a:t>
            </a:r>
            <a:r>
              <a:rPr lang="zh-CN" altLang="en-US" b="1" dirty="0">
                <a:solidFill>
                  <a:srgbClr val="333333"/>
                </a:solidFill>
                <a:latin typeface="arial" panose="020B0604020202020204" pitchFamily="34" charset="0"/>
              </a:rPr>
              <a:t>个物品中选取 </a:t>
            </a:r>
            <a:r>
              <a:rPr lang="en-US" altLang="zh-CN" b="1" dirty="0">
                <a:solidFill>
                  <a:srgbClr val="333333"/>
                </a:solidFill>
                <a:latin typeface="arial" panose="020B0604020202020204" pitchFamily="34" charset="0"/>
              </a:rPr>
              <a:t>m </a:t>
            </a:r>
            <a:r>
              <a:rPr lang="zh-CN" altLang="en-US" b="1" dirty="0">
                <a:solidFill>
                  <a:srgbClr val="333333"/>
                </a:solidFill>
                <a:latin typeface="arial" panose="020B0604020202020204" pitchFamily="34" charset="0"/>
              </a:rPr>
              <a:t>个物品，则如存在下述公式：</a:t>
            </a:r>
            <a:r>
              <a:rPr lang="en-US" altLang="zh-CN" b="1" dirty="0">
                <a:solidFill>
                  <a:srgbClr val="333333"/>
                </a:solidFill>
                <a:latin typeface="arial" panose="020B0604020202020204" pitchFamily="34" charset="0"/>
              </a:rPr>
              <a:t>C(</a:t>
            </a:r>
            <a:r>
              <a:rPr lang="en-US" altLang="zh-CN" b="1" dirty="0" err="1">
                <a:solidFill>
                  <a:srgbClr val="333333"/>
                </a:solidFill>
                <a:latin typeface="arial" panose="020B0604020202020204" pitchFamily="34" charset="0"/>
              </a:rPr>
              <a:t>n,m</a:t>
            </a:r>
            <a:r>
              <a:rPr lang="en-US" altLang="zh-CN" b="1" dirty="0">
                <a:solidFill>
                  <a:srgbClr val="333333"/>
                </a:solidFill>
                <a:latin typeface="arial" panose="020B0604020202020204" pitchFamily="34" charset="0"/>
              </a:rPr>
              <a:t>)=C(</a:t>
            </a:r>
            <a:r>
              <a:rPr lang="en-US" altLang="zh-CN" b="1" dirty="0" err="1">
                <a:solidFill>
                  <a:srgbClr val="333333"/>
                </a:solidFill>
                <a:latin typeface="arial" panose="020B0604020202020204" pitchFamily="34" charset="0"/>
              </a:rPr>
              <a:t>n,n</a:t>
            </a:r>
            <a:r>
              <a:rPr lang="en-US" altLang="zh-CN" b="1" dirty="0">
                <a:solidFill>
                  <a:srgbClr val="333333"/>
                </a:solidFill>
                <a:latin typeface="arial" panose="020B0604020202020204" pitchFamily="34" charset="0"/>
              </a:rPr>
              <a:t>-m)=C(n-1,m-1)+C(n-1,m)</a:t>
            </a:r>
            <a:endParaRPr lang="zh-CN" altLang="en-US" b="1" dirty="0"/>
          </a:p>
        </p:txBody>
      </p:sp>
    </p:spTree>
    <p:extLst>
      <p:ext uri="{BB962C8B-B14F-4D97-AF65-F5344CB8AC3E}">
        <p14:creationId xmlns:p14="http://schemas.microsoft.com/office/powerpoint/2010/main" val="162619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a:grpSpLocks noChangeAspect="1"/>
          </p:cNvGrpSpPr>
          <p:nvPr/>
        </p:nvGrpSpPr>
        <p:grpSpPr>
          <a:xfrm>
            <a:off x="2904661" y="2347662"/>
            <a:ext cx="1872000" cy="1872000"/>
            <a:chOff x="6839012" y="2446144"/>
            <a:chExt cx="1556194" cy="1556194"/>
          </a:xfrm>
        </p:grpSpPr>
        <p:grpSp>
          <p:nvGrpSpPr>
            <p:cNvPr id="31" name="组合 30"/>
            <p:cNvGrpSpPr/>
            <p:nvPr/>
          </p:nvGrpSpPr>
          <p:grpSpPr>
            <a:xfrm>
              <a:off x="6839012" y="2446144"/>
              <a:ext cx="1556194" cy="1556194"/>
              <a:chOff x="3154508" y="1821271"/>
              <a:chExt cx="2785107" cy="2785102"/>
            </a:xfrm>
          </p:grpSpPr>
          <p:sp>
            <p:nvSpPr>
              <p:cNvPr id="33"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2"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5262979"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A5A5A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典型例题：贪婪算法</a:t>
            </a:r>
          </a:p>
        </p:txBody>
      </p:sp>
    </p:spTree>
    <p:extLst>
      <p:ext uri="{BB962C8B-B14F-4D97-AF65-F5344CB8AC3E}">
        <p14:creationId xmlns:p14="http://schemas.microsoft.com/office/powerpoint/2010/main" val="883592120"/>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58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p:txBody>
          <a:bodyPr/>
          <a:lstStyle/>
          <a:p>
            <a:fld id="{159245CD-F8DC-483D-A058-82ACDAE2FF87}" type="slidenum">
              <a:rPr lang="zh-CN" altLang="en-US"/>
              <a:pPr/>
              <a:t>39</a:t>
            </a:fld>
            <a:endParaRPr lang="en-US" altLang="zh-CN"/>
          </a:p>
        </p:txBody>
      </p:sp>
      <p:sp>
        <p:nvSpPr>
          <p:cNvPr id="380931" name="Rectangle 3"/>
          <p:cNvSpPr>
            <a:spLocks noGrp="1" noRot="1" noChangeArrowheads="1"/>
          </p:cNvSpPr>
          <p:nvPr>
            <p:ph type="body" idx="1"/>
          </p:nvPr>
        </p:nvSpPr>
        <p:spPr>
          <a:xfrm>
            <a:off x="2018438" y="1016228"/>
            <a:ext cx="8229600" cy="5079772"/>
          </a:xfrm>
        </p:spPr>
        <p:txBody>
          <a:bodyPr>
            <a:normAutofit fontScale="92500" lnSpcReduction="10000"/>
          </a:bodyPr>
          <a:lstStyle/>
          <a:p>
            <a:pPr>
              <a:lnSpc>
                <a:spcPct val="130000"/>
              </a:lnSpc>
              <a:spcAft>
                <a:spcPts val="1200"/>
              </a:spcAft>
            </a:pPr>
            <a:r>
              <a:rPr lang="zh-CN" altLang="en-US" sz="2900" dirty="0">
                <a:latin typeface="楷体_GB2312" pitchFamily="49" charset="-122"/>
              </a:rPr>
              <a:t>顾名思义，贪心算法总是作出在当前看来最好的选择。也就是说贪心算法</a:t>
            </a:r>
            <a:r>
              <a:rPr lang="zh-CN" altLang="en-US" sz="2900" u="sng" dirty="0">
                <a:solidFill>
                  <a:schemeClr val="accent2"/>
                </a:solidFill>
                <a:latin typeface="楷体_GB2312" pitchFamily="49" charset="-122"/>
              </a:rPr>
              <a:t>并不从整体最优考虑</a:t>
            </a:r>
            <a:r>
              <a:rPr lang="zh-CN" altLang="en-US" sz="2900" dirty="0">
                <a:latin typeface="楷体_GB2312" pitchFamily="49" charset="-122"/>
              </a:rPr>
              <a:t>，它所作出的选择只是在某种意义上的</a:t>
            </a:r>
            <a:r>
              <a:rPr lang="zh-CN" altLang="en-US" sz="2900" b="1" dirty="0">
                <a:solidFill>
                  <a:schemeClr val="accent2"/>
                </a:solidFill>
                <a:latin typeface="楷体_GB2312" pitchFamily="49" charset="-122"/>
              </a:rPr>
              <a:t>局部最优</a:t>
            </a:r>
            <a:r>
              <a:rPr lang="zh-CN" altLang="en-US" sz="2900" dirty="0">
                <a:latin typeface="楷体_GB2312" pitchFamily="49" charset="-122"/>
              </a:rPr>
              <a:t>选择。当然，希望贪心算法得到的最终结果也是整体最优的。</a:t>
            </a:r>
          </a:p>
          <a:p>
            <a:pPr>
              <a:lnSpc>
                <a:spcPct val="130000"/>
              </a:lnSpc>
            </a:pPr>
            <a:r>
              <a:rPr lang="zh-CN" altLang="en-US" sz="2900" dirty="0">
                <a:latin typeface="楷体_GB2312" pitchFamily="49" charset="-122"/>
              </a:rPr>
              <a:t>虽然贪心算法</a:t>
            </a:r>
            <a:r>
              <a:rPr lang="zh-CN" altLang="en-US" sz="2900" u="sng" dirty="0">
                <a:latin typeface="楷体_GB2312" pitchFamily="49" charset="-122"/>
              </a:rPr>
              <a:t>不能对所有问题都得到整体最优解</a:t>
            </a:r>
            <a:r>
              <a:rPr lang="zh-CN" altLang="en-US" sz="2900" dirty="0">
                <a:latin typeface="楷体_GB2312" pitchFamily="49" charset="-122"/>
              </a:rPr>
              <a:t>，但对许多问题它</a:t>
            </a:r>
            <a:r>
              <a:rPr lang="zh-CN" altLang="en-US" sz="2900" u="sng" dirty="0">
                <a:latin typeface="楷体_GB2312" pitchFamily="49" charset="-122"/>
              </a:rPr>
              <a:t>能产生整体最优解</a:t>
            </a:r>
            <a:r>
              <a:rPr lang="zh-CN" altLang="en-US" sz="2900" dirty="0">
                <a:latin typeface="楷体_GB2312" pitchFamily="49" charset="-122"/>
              </a:rPr>
              <a:t>。如单源最短路经问题，最小生成树问题等。在一些情况下，即使贪心算法不能得到整体最优解，其最终结果却是最优解的很好</a:t>
            </a:r>
            <a:r>
              <a:rPr lang="zh-CN" altLang="en-US" sz="2900" b="1" dirty="0">
                <a:solidFill>
                  <a:schemeClr val="accent2"/>
                </a:solidFill>
                <a:effectLst>
                  <a:outerShdw blurRad="38100" dist="38100" dir="2700000" algn="tl">
                    <a:srgbClr val="C0C0C0"/>
                  </a:outerShdw>
                </a:effectLst>
                <a:latin typeface="楷体_GB2312" pitchFamily="49" charset="-122"/>
              </a:rPr>
              <a:t>近似</a:t>
            </a:r>
            <a:r>
              <a:rPr lang="zh-CN" altLang="en-US" sz="2900" dirty="0">
                <a:latin typeface="楷体_GB2312" pitchFamily="49" charset="-122"/>
              </a:rPr>
              <a:t>。</a:t>
            </a:r>
          </a:p>
        </p:txBody>
      </p:sp>
    </p:spTree>
    <p:extLst>
      <p:ext uri="{BB962C8B-B14F-4D97-AF65-F5344CB8AC3E}">
        <p14:creationId xmlns:p14="http://schemas.microsoft.com/office/powerpoint/2010/main" val="57173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Line 8"/>
          <p:cNvSpPr>
            <a:spLocks noChangeShapeType="1"/>
          </p:cNvSpPr>
          <p:nvPr/>
        </p:nvSpPr>
        <p:spPr bwMode="ltGray">
          <a:xfrm>
            <a:off x="1885566" y="2605792"/>
            <a:ext cx="83386" cy="2328332"/>
          </a:xfrm>
          <a:prstGeom prst="line">
            <a:avLst/>
          </a:prstGeom>
          <a:noFill/>
          <a:ln w="12700">
            <a:solidFill>
              <a:schemeClr val="tx1">
                <a:lumMod val="85000"/>
                <a:lumOff val="15000"/>
              </a:schemeClr>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40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Line 18"/>
          <p:cNvSpPr>
            <a:spLocks noChangeShapeType="1"/>
          </p:cNvSpPr>
          <p:nvPr/>
        </p:nvSpPr>
        <p:spPr bwMode="auto">
          <a:xfrm flipV="1">
            <a:off x="2087615" y="3156123"/>
            <a:ext cx="8928100" cy="23283"/>
          </a:xfrm>
          <a:prstGeom prst="line">
            <a:avLst/>
          </a:prstGeom>
          <a:noFill/>
          <a:ln w="12700" cap="rnd">
            <a:solidFill>
              <a:schemeClr val="tx1">
                <a:lumMod val="85000"/>
                <a:lumOff val="15000"/>
              </a:schemeClr>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40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Line 19"/>
          <p:cNvSpPr>
            <a:spLocks noChangeShapeType="1"/>
          </p:cNvSpPr>
          <p:nvPr/>
        </p:nvSpPr>
        <p:spPr bwMode="auto">
          <a:xfrm flipV="1">
            <a:off x="2057982" y="4908723"/>
            <a:ext cx="8957733" cy="25400"/>
          </a:xfrm>
          <a:prstGeom prst="line">
            <a:avLst/>
          </a:prstGeom>
          <a:noFill/>
          <a:ln w="12700" cap="rnd">
            <a:solidFill>
              <a:schemeClr val="tx1">
                <a:lumMod val="85000"/>
                <a:lumOff val="15000"/>
              </a:schemeClr>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40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621080" y="3667026"/>
            <a:ext cx="2528972" cy="717590"/>
            <a:chOff x="621080" y="3189168"/>
            <a:chExt cx="2528972" cy="717590"/>
          </a:xfrm>
        </p:grpSpPr>
        <p:grpSp>
          <p:nvGrpSpPr>
            <p:cNvPr id="25" name="组合 24"/>
            <p:cNvGrpSpPr/>
            <p:nvPr/>
          </p:nvGrpSpPr>
          <p:grpSpPr>
            <a:xfrm>
              <a:off x="621080" y="3189168"/>
              <a:ext cx="2528972" cy="717590"/>
              <a:chOff x="9087077" y="1527388"/>
              <a:chExt cx="2303707" cy="2303706"/>
            </a:xfrm>
          </p:grpSpPr>
          <p:sp>
            <p:nvSpPr>
              <p:cNvPr id="26" name="椭圆 33"/>
              <p:cNvSpPr/>
              <p:nvPr/>
            </p:nvSpPr>
            <p:spPr>
              <a:xfrm>
                <a:off x="9087077" y="1527388"/>
                <a:ext cx="2303707" cy="2303706"/>
              </a:xfrm>
              <a:prstGeom prst="roundRect">
                <a:avLst/>
              </a:prstGeom>
              <a:gradFill>
                <a:gsLst>
                  <a:gs pos="0">
                    <a:schemeClr val="bg1">
                      <a:lumMod val="85000"/>
                    </a:schemeClr>
                  </a:gs>
                  <a:gs pos="100000">
                    <a:schemeClr val="bg1"/>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椭圆 34"/>
              <p:cNvSpPr/>
              <p:nvPr/>
            </p:nvSpPr>
            <p:spPr>
              <a:xfrm>
                <a:off x="9166557" y="1710379"/>
                <a:ext cx="2144746" cy="1937724"/>
              </a:xfrm>
              <a:prstGeom prst="roundRect">
                <a:avLst/>
              </a:prstGeom>
              <a:solidFill>
                <a:schemeClr val="accent2"/>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 name="Text Box 22"/>
            <p:cNvSpPr txBox="1">
              <a:spLocks noChangeArrowheads="1"/>
            </p:cNvSpPr>
            <p:nvPr/>
          </p:nvSpPr>
          <p:spPr bwMode="invGray">
            <a:xfrm>
              <a:off x="1052853" y="3328318"/>
              <a:ext cx="1665427" cy="50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266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试题类型</a:t>
              </a:r>
            </a:p>
          </p:txBody>
        </p:sp>
      </p:grpSp>
      <p:sp>
        <p:nvSpPr>
          <p:cNvPr id="13" name="Rectangle 24"/>
          <p:cNvSpPr>
            <a:spLocks noChangeArrowheads="1"/>
          </p:cNvSpPr>
          <p:nvPr/>
        </p:nvSpPr>
        <p:spPr bwMode="invGray">
          <a:xfrm>
            <a:off x="3239082" y="2244725"/>
            <a:ext cx="7323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l" eaLnBrk="1" hangingPunct="1"/>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总分</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分      期末成绩</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卷面</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70%+</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作业</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30%</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25"/>
          <p:cNvSpPr>
            <a:spLocks noChangeArrowheads="1"/>
          </p:cNvSpPr>
          <p:nvPr/>
        </p:nvSpPr>
        <p:spPr bwMode="invGray">
          <a:xfrm>
            <a:off x="3239082" y="3663699"/>
            <a:ext cx="6986089"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l" eaLnBrk="1" hangingPunct="1">
              <a:lnSpc>
                <a:spcPct val="120000"/>
              </a:lnSpc>
            </a:pP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选择：</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10*2  </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5*2  </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简答：</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5*4  </a:t>
            </a:r>
          </a:p>
          <a:p>
            <a:pPr algn="l" eaLnBrk="1" hangingPunct="1">
              <a:lnSpc>
                <a:spcPct val="120000"/>
              </a:lnSpc>
            </a:pP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算法填空：</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5*2  </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算法设计：</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10+15+15</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p:cNvGrpSpPr/>
          <p:nvPr/>
        </p:nvGrpSpPr>
        <p:grpSpPr>
          <a:xfrm>
            <a:off x="621080" y="2054583"/>
            <a:ext cx="2528972" cy="717590"/>
            <a:chOff x="621080" y="1576725"/>
            <a:chExt cx="2528972" cy="717590"/>
          </a:xfrm>
        </p:grpSpPr>
        <p:grpSp>
          <p:nvGrpSpPr>
            <p:cNvPr id="22" name="组合 21"/>
            <p:cNvGrpSpPr/>
            <p:nvPr/>
          </p:nvGrpSpPr>
          <p:grpSpPr>
            <a:xfrm>
              <a:off x="621080" y="1576725"/>
              <a:ext cx="2528972" cy="717590"/>
              <a:chOff x="9087077" y="1527388"/>
              <a:chExt cx="2303707" cy="2303706"/>
            </a:xfrm>
          </p:grpSpPr>
          <p:sp>
            <p:nvSpPr>
              <p:cNvPr id="23" name="椭圆 33"/>
              <p:cNvSpPr/>
              <p:nvPr/>
            </p:nvSpPr>
            <p:spPr>
              <a:xfrm>
                <a:off x="9087077" y="1527388"/>
                <a:ext cx="2303707" cy="2303706"/>
              </a:xfrm>
              <a:prstGeom prst="roundRect">
                <a:avLst/>
              </a:prstGeom>
              <a:gradFill>
                <a:gsLst>
                  <a:gs pos="0">
                    <a:schemeClr val="bg1">
                      <a:lumMod val="85000"/>
                    </a:schemeClr>
                  </a:gs>
                  <a:gs pos="100000">
                    <a:schemeClr val="bg1"/>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椭圆 34"/>
              <p:cNvSpPr/>
              <p:nvPr/>
            </p:nvSpPr>
            <p:spPr>
              <a:xfrm>
                <a:off x="9166557" y="1710379"/>
                <a:ext cx="2144746" cy="1937724"/>
              </a:xfrm>
              <a:prstGeom prst="roundRect">
                <a:avLst/>
              </a:prstGeom>
              <a:solidFill>
                <a:schemeClr val="accent1"/>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 name="Text Box 21"/>
            <p:cNvSpPr txBox="1">
              <a:spLocks noChangeArrowheads="1"/>
            </p:cNvSpPr>
            <p:nvPr/>
          </p:nvSpPr>
          <p:spPr bwMode="invGray">
            <a:xfrm>
              <a:off x="1052853" y="1694251"/>
              <a:ext cx="166542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266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闭卷</a:t>
              </a:r>
            </a:p>
          </p:txBody>
        </p:sp>
      </p:grpSp>
      <p:grpSp>
        <p:nvGrpSpPr>
          <p:cNvPr id="31" name="组合 30"/>
          <p:cNvGrpSpPr/>
          <p:nvPr/>
        </p:nvGrpSpPr>
        <p:grpSpPr>
          <a:xfrm>
            <a:off x="3799023" y="400194"/>
            <a:ext cx="4593954" cy="1031890"/>
            <a:chOff x="3590568" y="400194"/>
            <a:chExt cx="5213316" cy="1031890"/>
          </a:xfrm>
        </p:grpSpPr>
        <p:grpSp>
          <p:nvGrpSpPr>
            <p:cNvPr id="32" name="组合 31"/>
            <p:cNvGrpSpPr/>
            <p:nvPr/>
          </p:nvGrpSpPr>
          <p:grpSpPr>
            <a:xfrm>
              <a:off x="3590568" y="400194"/>
              <a:ext cx="5213316" cy="1031890"/>
              <a:chOff x="7038412" y="5298115"/>
              <a:chExt cx="3099874" cy="517828"/>
            </a:xfrm>
          </p:grpSpPr>
          <p:grpSp>
            <p:nvGrpSpPr>
              <p:cNvPr id="34" name="组合 33"/>
              <p:cNvGrpSpPr/>
              <p:nvPr/>
            </p:nvGrpSpPr>
            <p:grpSpPr>
              <a:xfrm>
                <a:off x="7038412" y="5298115"/>
                <a:ext cx="3099874" cy="517828"/>
                <a:chOff x="5718131" y="5650928"/>
                <a:chExt cx="4596458" cy="767829"/>
              </a:xfrm>
            </p:grpSpPr>
            <p:sp>
              <p:nvSpPr>
                <p:cNvPr id="36" name="圆角矩形 3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圆角矩形 36"/>
                <p:cNvSpPr/>
                <p:nvPr/>
              </p:nvSpPr>
              <p:spPr>
                <a:xfrm>
                  <a:off x="5829672" y="5747159"/>
                  <a:ext cx="4373372" cy="575365"/>
                </a:xfrm>
                <a:prstGeom prst="roundRect">
                  <a:avLst>
                    <a:gd name="adj" fmla="val 50000"/>
                  </a:avLst>
                </a:prstGeom>
                <a:solidFill>
                  <a:srgbClr val="257249"/>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5" name="TextBox 19"/>
              <p:cNvSpPr txBox="1"/>
              <p:nvPr/>
            </p:nvSpPr>
            <p:spPr>
              <a:xfrm>
                <a:off x="7752953" y="5433395"/>
                <a:ext cx="124651" cy="154450"/>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3" name="矩形 3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考试形式与试题</a:t>
              </a:r>
            </a:p>
          </p:txBody>
        </p:sp>
      </p:grpSp>
      <p:sp>
        <p:nvSpPr>
          <p:cNvPr id="28" name="Rectangle 25"/>
          <p:cNvSpPr>
            <a:spLocks noChangeArrowheads="1"/>
          </p:cNvSpPr>
          <p:nvPr/>
        </p:nvSpPr>
        <p:spPr bwMode="invGray">
          <a:xfrm>
            <a:off x="3407963" y="5415396"/>
            <a:ext cx="8087351"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l" eaLnBrk="1" hangingPunct="1">
              <a:lnSpc>
                <a:spcPct val="120000"/>
              </a:lnSpc>
            </a:pP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复习方法：课本内容、提交的作业、老师要求的课本作业</a:t>
            </a:r>
          </a:p>
        </p:txBody>
      </p:sp>
    </p:spTree>
    <p:extLst>
      <p:ext uri="{BB962C8B-B14F-4D97-AF65-F5344CB8AC3E}">
        <p14:creationId xmlns:p14="http://schemas.microsoft.com/office/powerpoint/2010/main" val="211152490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childTnLst>
                          </p:cTn>
                        </p:par>
                        <p:par>
                          <p:cTn id="8" fill="hold">
                            <p:stCondLst>
                              <p:cond delay="75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750"/>
                                        <p:tgtEl>
                                          <p:spTgt spid="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75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iterate type="lt">
                                    <p:tmPct val="15000"/>
                                  </p:iterate>
                                  <p:childTnLst>
                                    <p:set>
                                      <p:cBhvr>
                                        <p:cTn id="30" dur="1" fill="hold">
                                          <p:stCondLst>
                                            <p:cond delay="0"/>
                                          </p:stCondLst>
                                        </p:cTn>
                                        <p:tgtEl>
                                          <p:spTgt spid="13"/>
                                        </p:tgtEl>
                                        <p:attrNameLst>
                                          <p:attrName>style.visibility</p:attrName>
                                        </p:attrNameLst>
                                      </p:cBhvr>
                                      <p:to>
                                        <p:strVal val="visible"/>
                                      </p:to>
                                    </p:set>
                                    <p:animEffect transition="in" filter="fade">
                                      <p:cBhvr>
                                        <p:cTn id="31" dur="150"/>
                                        <p:tgtEl>
                                          <p:spTgt spid="13"/>
                                        </p:tgtEl>
                                      </p:cBhvr>
                                    </p:animEffect>
                                  </p:childTnLst>
                                </p:cTn>
                              </p:par>
                              <p:par>
                                <p:cTn id="32" presetID="10" presetClass="entr" presetSubtype="0" fill="hold" grpId="0" nodeType="withEffect">
                                  <p:stCondLst>
                                    <p:cond delay="0"/>
                                  </p:stCondLst>
                                  <p:iterate type="lt">
                                    <p:tmPct val="15000"/>
                                  </p:iterate>
                                  <p:childTnLst>
                                    <p:set>
                                      <p:cBhvr>
                                        <p:cTn id="33" dur="1" fill="hold">
                                          <p:stCondLst>
                                            <p:cond delay="0"/>
                                          </p:stCondLst>
                                        </p:cTn>
                                        <p:tgtEl>
                                          <p:spTgt spid="14"/>
                                        </p:tgtEl>
                                        <p:attrNameLst>
                                          <p:attrName>style.visibility</p:attrName>
                                        </p:attrNameLst>
                                      </p:cBhvr>
                                      <p:to>
                                        <p:strVal val="visible"/>
                                      </p:to>
                                    </p:set>
                                    <p:animEffect transition="in" filter="fade">
                                      <p:cBhvr>
                                        <p:cTn id="34" dur="150"/>
                                        <p:tgtEl>
                                          <p:spTgt spid="14"/>
                                        </p:tgtEl>
                                      </p:cBhvr>
                                    </p:animEffect>
                                  </p:childTnLst>
                                </p:cTn>
                              </p:par>
                              <p:par>
                                <p:cTn id="35" presetID="10" presetClass="entr" presetSubtype="0" fill="hold" grpId="0" nodeType="withEffect">
                                  <p:stCondLst>
                                    <p:cond delay="0"/>
                                  </p:stCondLst>
                                  <p:iterate type="lt">
                                    <p:tmPct val="15000"/>
                                  </p:iterate>
                                  <p:childTnLst>
                                    <p:set>
                                      <p:cBhvr>
                                        <p:cTn id="36" dur="1" fill="hold">
                                          <p:stCondLst>
                                            <p:cond delay="0"/>
                                          </p:stCondLst>
                                        </p:cTn>
                                        <p:tgtEl>
                                          <p:spTgt spid="28"/>
                                        </p:tgtEl>
                                        <p:attrNameLst>
                                          <p:attrName>style.visibility</p:attrName>
                                        </p:attrNameLst>
                                      </p:cBhvr>
                                      <p:to>
                                        <p:strVal val="visible"/>
                                      </p:to>
                                    </p:set>
                                    <p:animEffect transition="in" filter="fade">
                                      <p:cBhvr>
                                        <p:cTn id="37" dur="1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p:bldP spid="14"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EF3C3412-787B-4A29-83B2-D3B591E860FE}" type="slidenum">
              <a:rPr lang="zh-CN" altLang="en-US"/>
              <a:pPr/>
              <a:t>40</a:t>
            </a:fld>
            <a:endParaRPr lang="en-US" altLang="zh-CN"/>
          </a:p>
        </p:txBody>
      </p:sp>
      <p:sp>
        <p:nvSpPr>
          <p:cNvPr id="409603" name="Rectangle 3"/>
          <p:cNvSpPr>
            <a:spLocks noGrp="1" noRot="1" noChangeArrowheads="1"/>
          </p:cNvSpPr>
          <p:nvPr>
            <p:ph type="body" idx="1"/>
          </p:nvPr>
        </p:nvSpPr>
        <p:spPr>
          <a:xfrm>
            <a:off x="2209800" y="1662113"/>
            <a:ext cx="7772400" cy="4991236"/>
          </a:xfrm>
        </p:spPr>
        <p:txBody>
          <a:bodyPr>
            <a:normAutofit/>
          </a:bodyPr>
          <a:lstStyle/>
          <a:p>
            <a:pPr>
              <a:spcBef>
                <a:spcPct val="50000"/>
              </a:spcBef>
              <a:buClrTx/>
              <a:buFontTx/>
              <a:buBlip>
                <a:blip r:embed="rId2"/>
              </a:buBlip>
            </a:pPr>
            <a:r>
              <a:rPr lang="zh-CN" altLang="en-US" sz="2200" dirty="0">
                <a:solidFill>
                  <a:srgbClr val="000000"/>
                </a:solidFill>
                <a:latin typeface="楷体_GB2312" pitchFamily="49" charset="-122"/>
                <a:cs typeface="Times New Roman" panose="02020603050405020304" pitchFamily="18" charset="0"/>
              </a:rPr>
              <a:t>所谓</a:t>
            </a:r>
            <a:r>
              <a:rPr lang="zh-CN" altLang="en-US" sz="2200" b="1" dirty="0">
                <a:solidFill>
                  <a:schemeClr val="accent2"/>
                </a:solidFill>
                <a:latin typeface="楷体_GB2312" pitchFamily="49" charset="-122"/>
                <a:cs typeface="Times New Roman" panose="02020603050405020304" pitchFamily="18" charset="0"/>
              </a:rPr>
              <a:t>贪心选择性质</a:t>
            </a:r>
            <a:r>
              <a:rPr lang="zh-CN" altLang="en-US" sz="2200" dirty="0">
                <a:solidFill>
                  <a:srgbClr val="000000"/>
                </a:solidFill>
                <a:latin typeface="楷体_GB2312" pitchFamily="49" charset="-122"/>
                <a:cs typeface="Times New Roman" panose="02020603050405020304" pitchFamily="18" charset="0"/>
              </a:rPr>
              <a:t>是指所求问题的</a:t>
            </a:r>
            <a:r>
              <a:rPr lang="zh-CN" altLang="en-US" sz="2200" b="1" dirty="0">
                <a:solidFill>
                  <a:schemeClr val="accent2"/>
                </a:solidFill>
                <a:latin typeface="楷体_GB2312" pitchFamily="49" charset="-122"/>
                <a:cs typeface="Times New Roman" panose="02020603050405020304" pitchFamily="18" charset="0"/>
              </a:rPr>
              <a:t>整体最优解</a:t>
            </a:r>
            <a:r>
              <a:rPr lang="zh-CN" altLang="en-US" sz="2200" dirty="0">
                <a:solidFill>
                  <a:srgbClr val="000000"/>
                </a:solidFill>
                <a:latin typeface="楷体_GB2312" pitchFamily="49" charset="-122"/>
                <a:cs typeface="Times New Roman" panose="02020603050405020304" pitchFamily="18" charset="0"/>
              </a:rPr>
              <a:t>可以通过一系列</a:t>
            </a:r>
            <a:r>
              <a:rPr lang="zh-CN" altLang="en-US" sz="2200" b="1" dirty="0">
                <a:solidFill>
                  <a:schemeClr val="accent2"/>
                </a:solidFill>
                <a:latin typeface="楷体_GB2312" pitchFamily="49" charset="-122"/>
                <a:cs typeface="Times New Roman" panose="02020603050405020304" pitchFamily="18" charset="0"/>
              </a:rPr>
              <a:t>局部最优</a:t>
            </a:r>
            <a:r>
              <a:rPr lang="zh-CN" altLang="en-US" sz="2200" dirty="0">
                <a:solidFill>
                  <a:srgbClr val="000000"/>
                </a:solidFill>
                <a:latin typeface="楷体_GB2312" pitchFamily="49" charset="-122"/>
                <a:cs typeface="Times New Roman" panose="02020603050405020304" pitchFamily="18" charset="0"/>
              </a:rPr>
              <a:t>的选择，即贪心选择来达到。这是贪心算法可行的第一个基本要素，也是贪心算法与动态规划算法的主要区别。</a:t>
            </a:r>
          </a:p>
          <a:p>
            <a:r>
              <a:rPr lang="zh-CN" altLang="en-US" sz="2200" dirty="0">
                <a:solidFill>
                  <a:srgbClr val="000000"/>
                </a:solidFill>
                <a:latin typeface="楷体_GB2312" pitchFamily="49" charset="-122"/>
                <a:cs typeface="Times New Roman" panose="02020603050405020304" pitchFamily="18" charset="0"/>
              </a:rPr>
              <a:t>动态规划算法通常以</a:t>
            </a:r>
            <a:r>
              <a:rPr lang="zh-CN" altLang="en-US" sz="2200" b="1" dirty="0">
                <a:solidFill>
                  <a:schemeClr val="accent2"/>
                </a:solidFill>
                <a:latin typeface="楷体_GB2312" pitchFamily="49" charset="-122"/>
                <a:cs typeface="Times New Roman" panose="02020603050405020304" pitchFamily="18" charset="0"/>
              </a:rPr>
              <a:t>自底向上</a:t>
            </a:r>
            <a:r>
              <a:rPr lang="zh-CN" altLang="en-US" sz="2200" dirty="0">
                <a:solidFill>
                  <a:srgbClr val="000000"/>
                </a:solidFill>
                <a:latin typeface="楷体_GB2312" pitchFamily="49" charset="-122"/>
                <a:cs typeface="Times New Roman" panose="02020603050405020304" pitchFamily="18" charset="0"/>
              </a:rPr>
              <a:t>的方式解各子问题，而贪心算法则通常以</a:t>
            </a:r>
            <a:r>
              <a:rPr lang="zh-CN" altLang="en-US" sz="2200" b="1" dirty="0">
                <a:solidFill>
                  <a:schemeClr val="accent2"/>
                </a:solidFill>
                <a:latin typeface="楷体_GB2312" pitchFamily="49" charset="-122"/>
                <a:cs typeface="Times New Roman" panose="02020603050405020304" pitchFamily="18" charset="0"/>
              </a:rPr>
              <a:t>自顶向下</a:t>
            </a:r>
            <a:r>
              <a:rPr lang="zh-CN" altLang="en-US" sz="2200" dirty="0">
                <a:solidFill>
                  <a:srgbClr val="000000"/>
                </a:solidFill>
                <a:latin typeface="楷体_GB2312" pitchFamily="49" charset="-122"/>
                <a:cs typeface="Times New Roman" panose="02020603050405020304" pitchFamily="18" charset="0"/>
              </a:rPr>
              <a:t>的方式进行，以迭代的方式作出相继的贪心选择，每作一次贪心选择就将所求问题简化为规模更小的子问题。</a:t>
            </a:r>
            <a:endParaRPr lang="en-US" altLang="zh-CN" sz="2200" dirty="0">
              <a:solidFill>
                <a:srgbClr val="000000"/>
              </a:solidFill>
              <a:latin typeface="楷体_GB2312" pitchFamily="49" charset="-122"/>
              <a:cs typeface="Times New Roman" panose="02020603050405020304" pitchFamily="18" charset="0"/>
            </a:endParaRPr>
          </a:p>
          <a:p>
            <a:endParaRPr lang="en-US" altLang="zh-CN" sz="2200" dirty="0">
              <a:solidFill>
                <a:srgbClr val="000000"/>
              </a:solidFill>
              <a:latin typeface="楷体_GB2312" pitchFamily="49" charset="-122"/>
              <a:cs typeface="Times New Roman" panose="02020603050405020304" pitchFamily="18" charset="0"/>
            </a:endParaRPr>
          </a:p>
          <a:p>
            <a:endParaRPr lang="en-US" altLang="zh-CN" sz="2400" dirty="0">
              <a:solidFill>
                <a:srgbClr val="000000"/>
              </a:solidFill>
              <a:latin typeface="楷体_GB2312" pitchFamily="49" charset="-122"/>
              <a:cs typeface="Times New Roman" panose="02020603050405020304" pitchFamily="18" charset="0"/>
            </a:endParaRPr>
          </a:p>
          <a:p>
            <a:r>
              <a:rPr lang="zh-CN" altLang="en-US" sz="2200" dirty="0">
                <a:latin typeface="楷体_GB2312" pitchFamily="49" charset="-122"/>
              </a:rPr>
              <a:t>当一个问题的最优解包含其子问题的最优解时，称此问题具有</a:t>
            </a:r>
            <a:r>
              <a:rPr lang="zh-CN" altLang="en-US" sz="2200" b="1" dirty="0">
                <a:solidFill>
                  <a:schemeClr val="accent2"/>
                </a:solidFill>
                <a:latin typeface="楷体_GB2312" pitchFamily="49" charset="-122"/>
              </a:rPr>
              <a:t>最优子结构性质</a:t>
            </a:r>
            <a:r>
              <a:rPr lang="zh-CN" altLang="en-US" sz="2200" dirty="0">
                <a:latin typeface="楷体_GB2312" pitchFamily="49" charset="-122"/>
              </a:rPr>
              <a:t>。问题的最优子结构性质是该问题可用动态规划算法或贪心算法求解的关键特征。 </a:t>
            </a:r>
          </a:p>
        </p:txBody>
      </p:sp>
      <p:sp>
        <p:nvSpPr>
          <p:cNvPr id="409606" name="Rectangle 6"/>
          <p:cNvSpPr>
            <a:spLocks noGrp="1" noChangeArrowheads="1"/>
          </p:cNvSpPr>
          <p:nvPr>
            <p:ph type="title"/>
          </p:nvPr>
        </p:nvSpPr>
        <p:spPr>
          <a:xfrm>
            <a:off x="2101850" y="266701"/>
            <a:ext cx="8066088" cy="739775"/>
          </a:xfrm>
          <a:noFill/>
          <a:ln/>
        </p:spPr>
        <p:txBody>
          <a:bodyPr/>
          <a:lstStyle/>
          <a:p>
            <a:r>
              <a:rPr lang="zh-CN" altLang="en-US" dirty="0">
                <a:latin typeface="黑体" panose="02010609060101010101" pitchFamily="49" charset="-122"/>
              </a:rPr>
              <a:t>贪心算法的基本要素</a:t>
            </a:r>
          </a:p>
        </p:txBody>
      </p:sp>
      <p:sp>
        <p:nvSpPr>
          <p:cNvPr id="409607" name="Rectangle 7"/>
          <p:cNvSpPr>
            <a:spLocks noChangeArrowheads="1"/>
          </p:cNvSpPr>
          <p:nvPr/>
        </p:nvSpPr>
        <p:spPr bwMode="auto">
          <a:xfrm>
            <a:off x="2101850" y="1006476"/>
            <a:ext cx="777240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A50021"/>
              </a:buClr>
              <a:buFont typeface="Wingdings" panose="05000000000000000000" pitchFamily="2" charset="2"/>
              <a:buChar char="v"/>
              <a:defRPr sz="28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9900FF"/>
              </a:buClr>
              <a:buFont typeface="Wingdings" panose="05000000000000000000" pitchFamily="2" charset="2"/>
              <a:buChar char="P"/>
              <a:defRPr sz="2000">
                <a:solidFill>
                  <a:schemeClr val="tx1"/>
                </a:solidFill>
                <a:latin typeface="Arial" panose="020B0604020202020204" pitchFamily="34" charset="0"/>
                <a:ea typeface="楷体_GB2312" pitchFamily="49" charset="-122"/>
              </a:defRPr>
            </a:lvl3pPr>
            <a:lvl4pPr marL="1600200" indent="-228600">
              <a:spcBef>
                <a:spcPct val="20000"/>
              </a:spcBef>
              <a:buClr>
                <a:srgbClr val="9900FF"/>
              </a:buClr>
              <a:buFont typeface="Wingdings" panose="05000000000000000000" pitchFamily="2" charset="2"/>
              <a:buChar char="P"/>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9900FF"/>
              </a:buClr>
              <a:buFont typeface="Wingdings" panose="05000000000000000000" pitchFamily="2" charset="2"/>
              <a:buChar char="P"/>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9900FF"/>
              </a:buClr>
              <a:buFont typeface="Wingdings" panose="05000000000000000000" pitchFamily="2" charset="2"/>
              <a:buChar char="P"/>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9900FF"/>
              </a:buClr>
              <a:buFont typeface="Wingdings" panose="05000000000000000000" pitchFamily="2" charset="2"/>
              <a:buChar char="P"/>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9900FF"/>
              </a:buClr>
              <a:buFont typeface="Wingdings" panose="05000000000000000000" pitchFamily="2" charset="2"/>
              <a:buChar char="P"/>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9900FF"/>
              </a:buClr>
              <a:buFont typeface="Wingdings" panose="05000000000000000000" pitchFamily="2" charset="2"/>
              <a:buChar char="P"/>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b="1" dirty="0">
                <a:solidFill>
                  <a:srgbClr val="0000FF"/>
                </a:solidFill>
                <a:latin typeface="黑体" panose="02010609060101010101" pitchFamily="49" charset="-122"/>
                <a:ea typeface="黑体" panose="02010609060101010101" pitchFamily="49" charset="-122"/>
              </a:rPr>
              <a:t>贪心选择性质</a:t>
            </a:r>
          </a:p>
        </p:txBody>
      </p:sp>
      <p:sp>
        <p:nvSpPr>
          <p:cNvPr id="3" name="矩形 2"/>
          <p:cNvSpPr/>
          <p:nvPr/>
        </p:nvSpPr>
        <p:spPr>
          <a:xfrm>
            <a:off x="2101850" y="4419992"/>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A50021"/>
              </a:buClr>
              <a:buFont typeface="Wingdings" panose="05000000000000000000" pitchFamily="2" charset="2"/>
              <a:buNone/>
            </a:pPr>
            <a:r>
              <a:rPr lang="zh-CN" altLang="en-US" sz="2800" b="1" dirty="0">
                <a:solidFill>
                  <a:srgbClr val="0000FF"/>
                </a:solidFill>
                <a:latin typeface="黑体" panose="02010609060101010101" pitchFamily="49" charset="-122"/>
                <a:ea typeface="黑体" panose="02010609060101010101" pitchFamily="49" charset="-122"/>
              </a:rPr>
              <a:t>最优子结构性质</a:t>
            </a:r>
          </a:p>
        </p:txBody>
      </p:sp>
    </p:spTree>
    <p:extLst>
      <p:ext uri="{BB962C8B-B14F-4D97-AF65-F5344CB8AC3E}">
        <p14:creationId xmlns:p14="http://schemas.microsoft.com/office/powerpoint/2010/main" val="2388810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635A73F6-88F7-4026-8886-966A5BE40638}" type="slidenum">
              <a:rPr lang="zh-CN" altLang="en-US"/>
              <a:pPr/>
              <a:t>41</a:t>
            </a:fld>
            <a:endParaRPr lang="en-US" altLang="zh-CN"/>
          </a:p>
        </p:txBody>
      </p:sp>
      <p:sp>
        <p:nvSpPr>
          <p:cNvPr id="321539" name="Rectangle 3"/>
          <p:cNvSpPr>
            <a:spLocks noGrp="1" noRot="1" noChangeArrowheads="1"/>
          </p:cNvSpPr>
          <p:nvPr>
            <p:ph type="body" idx="1"/>
          </p:nvPr>
        </p:nvSpPr>
        <p:spPr/>
        <p:txBody>
          <a:bodyPr/>
          <a:lstStyle/>
          <a:p>
            <a:r>
              <a:rPr lang="en-US" altLang="zh-CN" sz="3200" b="1" dirty="0">
                <a:solidFill>
                  <a:schemeClr val="accent2"/>
                </a:solidFill>
                <a:ea typeface="黑体" panose="02010609060101010101" pitchFamily="49" charset="-122"/>
              </a:rPr>
              <a:t>0-1</a:t>
            </a:r>
            <a:r>
              <a:rPr lang="zh-CN" altLang="en-US" sz="3200" b="1" dirty="0">
                <a:solidFill>
                  <a:schemeClr val="accent2"/>
                </a:solidFill>
                <a:ea typeface="黑体" panose="02010609060101010101" pitchFamily="49" charset="-122"/>
              </a:rPr>
              <a:t>背包问题： </a:t>
            </a:r>
          </a:p>
          <a:p>
            <a:pPr>
              <a:buFont typeface="Wingdings" panose="05000000000000000000" pitchFamily="2" charset="2"/>
              <a:buNone/>
            </a:pPr>
            <a:r>
              <a:rPr lang="zh-CN" altLang="en-US" sz="3200" dirty="0">
                <a:latin typeface="楷体_GB2312" pitchFamily="49" charset="-122"/>
              </a:rPr>
              <a:t>      给定</a:t>
            </a:r>
            <a:r>
              <a:rPr lang="en-US" altLang="zh-CN" sz="3200" dirty="0">
                <a:latin typeface="楷体_GB2312" pitchFamily="49" charset="-122"/>
              </a:rPr>
              <a:t>n</a:t>
            </a:r>
            <a:r>
              <a:rPr lang="zh-CN" altLang="en-US" sz="3200" dirty="0">
                <a:latin typeface="楷体_GB2312" pitchFamily="49" charset="-122"/>
              </a:rPr>
              <a:t>种物品和一个背包。物品</a:t>
            </a:r>
            <a:r>
              <a:rPr lang="en-US" altLang="zh-CN" sz="3200" dirty="0" err="1">
                <a:latin typeface="楷体_GB2312" pitchFamily="49" charset="-122"/>
              </a:rPr>
              <a:t>i</a:t>
            </a:r>
            <a:r>
              <a:rPr lang="zh-CN" altLang="en-US" sz="3200" dirty="0">
                <a:latin typeface="楷体_GB2312" pitchFamily="49" charset="-122"/>
              </a:rPr>
              <a:t>的重量是</a:t>
            </a:r>
            <a:r>
              <a:rPr lang="en-US" altLang="zh-CN" sz="3200" dirty="0">
                <a:latin typeface="楷体_GB2312" pitchFamily="49" charset="-122"/>
              </a:rPr>
              <a:t>W</a:t>
            </a:r>
            <a:r>
              <a:rPr lang="en-US" altLang="zh-CN" sz="3200" baseline="-25000" dirty="0">
                <a:latin typeface="楷体_GB2312" pitchFamily="49" charset="-122"/>
              </a:rPr>
              <a:t>i</a:t>
            </a:r>
            <a:r>
              <a:rPr lang="zh-CN" altLang="en-US" sz="3200" dirty="0">
                <a:latin typeface="楷体_GB2312" pitchFamily="49" charset="-122"/>
              </a:rPr>
              <a:t>，其价值为</a:t>
            </a:r>
            <a:r>
              <a:rPr lang="en-US" altLang="zh-CN" sz="3200" dirty="0">
                <a:latin typeface="楷体_GB2312" pitchFamily="49" charset="-122"/>
              </a:rPr>
              <a:t>V</a:t>
            </a:r>
            <a:r>
              <a:rPr lang="en-US" altLang="zh-CN" sz="3200" baseline="-25000" dirty="0">
                <a:latin typeface="楷体_GB2312" pitchFamily="49" charset="-122"/>
              </a:rPr>
              <a:t>i</a:t>
            </a:r>
            <a:r>
              <a:rPr lang="zh-CN" altLang="en-US" sz="3200" dirty="0">
                <a:latin typeface="楷体_GB2312" pitchFamily="49" charset="-122"/>
              </a:rPr>
              <a:t>，背包的容量为</a:t>
            </a:r>
            <a:r>
              <a:rPr lang="en-US" altLang="zh-CN" sz="3200" dirty="0">
                <a:latin typeface="楷体_GB2312" pitchFamily="49" charset="-122"/>
              </a:rPr>
              <a:t>C</a:t>
            </a:r>
            <a:r>
              <a:rPr lang="zh-CN" altLang="en-US" sz="3200" dirty="0">
                <a:latin typeface="楷体_GB2312" pitchFamily="49" charset="-122"/>
              </a:rPr>
              <a:t>。应如何选择装入背包的物品，使得装入背包中物品的总价值最大</a:t>
            </a:r>
            <a:r>
              <a:rPr lang="en-US" altLang="zh-CN" sz="3200" dirty="0">
                <a:latin typeface="楷体_GB2312" pitchFamily="49" charset="-122"/>
              </a:rPr>
              <a:t>?</a:t>
            </a:r>
          </a:p>
          <a:p>
            <a:pPr>
              <a:buFont typeface="Wingdings" panose="05000000000000000000" pitchFamily="2" charset="2"/>
              <a:buNone/>
            </a:pPr>
            <a:endParaRPr lang="zh-CN" altLang="en-US" sz="3200" dirty="0">
              <a:latin typeface="楷体_GB2312" pitchFamily="49" charset="-122"/>
            </a:endParaRPr>
          </a:p>
        </p:txBody>
      </p:sp>
      <p:sp>
        <p:nvSpPr>
          <p:cNvPr id="321540" name="Rectangle 4"/>
          <p:cNvSpPr>
            <a:spLocks noChangeArrowheads="1"/>
          </p:cNvSpPr>
          <p:nvPr/>
        </p:nvSpPr>
        <p:spPr bwMode="auto">
          <a:xfrm>
            <a:off x="2568576" y="4203254"/>
            <a:ext cx="7343775" cy="1077218"/>
          </a:xfrm>
          <a:prstGeom prst="rect">
            <a:avLst/>
          </a:prstGeom>
          <a:solidFill>
            <a:schemeClr val="accent3">
              <a:lumMod val="20000"/>
              <a:lumOff val="80000"/>
            </a:schemeClr>
          </a:solidFill>
          <a:ln w="50800">
            <a:solidFill>
              <a:srgbClr val="FF6600"/>
            </a:solidFill>
            <a:miter lim="800000"/>
            <a:headEnd/>
            <a:tailEnd/>
          </a:ln>
          <a:effectLst/>
        </p:spPr>
        <p:txBody>
          <a:bodyPr anchor="ctr">
            <a:spAutoFit/>
          </a:bodyPr>
          <a:lstStyle/>
          <a:p>
            <a:r>
              <a:rPr lang="zh-CN" altLang="en-US" sz="2400" b="1" dirty="0">
                <a:solidFill>
                  <a:srgbClr val="0000FF"/>
                </a:solidFill>
                <a:latin typeface="楷体_GB2312" pitchFamily="49" charset="-122"/>
                <a:ea typeface="楷体_GB2312" pitchFamily="49" charset="-122"/>
              </a:rPr>
              <a:t>    </a:t>
            </a:r>
            <a:r>
              <a:rPr lang="zh-CN" altLang="en-US" sz="2000" b="1" dirty="0">
                <a:solidFill>
                  <a:srgbClr val="0000FF"/>
                </a:solidFill>
                <a:latin typeface="楷体_GB2312" pitchFamily="49" charset="-122"/>
                <a:ea typeface="楷体_GB2312" pitchFamily="49" charset="-122"/>
              </a:rPr>
              <a:t>在选择装入背包的物品时，对每种物品</a:t>
            </a:r>
            <a:r>
              <a:rPr lang="en-US" altLang="zh-CN" sz="2000" b="1" dirty="0" err="1">
                <a:solidFill>
                  <a:srgbClr val="0000FF"/>
                </a:solidFill>
                <a:latin typeface="楷体_GB2312" pitchFamily="49" charset="-122"/>
                <a:ea typeface="楷体_GB2312" pitchFamily="49" charset="-122"/>
              </a:rPr>
              <a:t>i</a:t>
            </a:r>
            <a:r>
              <a:rPr lang="zh-CN" altLang="en-US" sz="2000" b="1" dirty="0">
                <a:solidFill>
                  <a:srgbClr val="0000FF"/>
                </a:solidFill>
                <a:latin typeface="楷体_GB2312" pitchFamily="49" charset="-122"/>
                <a:ea typeface="楷体_GB2312" pitchFamily="49" charset="-122"/>
              </a:rPr>
              <a:t>只有</a:t>
            </a:r>
            <a:r>
              <a:rPr lang="en-US" altLang="zh-CN" sz="2000" b="1" dirty="0">
                <a:solidFill>
                  <a:srgbClr val="0000FF"/>
                </a:solidFill>
                <a:latin typeface="楷体_GB2312" pitchFamily="49" charset="-122"/>
                <a:ea typeface="楷体_GB2312" pitchFamily="49" charset="-122"/>
              </a:rPr>
              <a:t>2</a:t>
            </a:r>
            <a:r>
              <a:rPr lang="zh-CN" altLang="en-US" sz="2000" b="1" dirty="0">
                <a:solidFill>
                  <a:srgbClr val="0000FF"/>
                </a:solidFill>
                <a:latin typeface="楷体_GB2312" pitchFamily="49" charset="-122"/>
                <a:ea typeface="楷体_GB2312" pitchFamily="49" charset="-122"/>
              </a:rPr>
              <a:t>种选择，即装入背包或不装入背包。不能将物品</a:t>
            </a:r>
            <a:r>
              <a:rPr lang="en-US" altLang="zh-CN" sz="2000" b="1" dirty="0" err="1">
                <a:solidFill>
                  <a:srgbClr val="0000FF"/>
                </a:solidFill>
                <a:latin typeface="楷体_GB2312" pitchFamily="49" charset="-122"/>
                <a:ea typeface="楷体_GB2312" pitchFamily="49" charset="-122"/>
              </a:rPr>
              <a:t>i</a:t>
            </a:r>
            <a:r>
              <a:rPr lang="zh-CN" altLang="en-US" sz="2000" b="1" dirty="0">
                <a:solidFill>
                  <a:srgbClr val="0000FF"/>
                </a:solidFill>
                <a:latin typeface="楷体_GB2312" pitchFamily="49" charset="-122"/>
                <a:ea typeface="楷体_GB2312" pitchFamily="49" charset="-122"/>
              </a:rPr>
              <a:t>装入背包多次，也不能只装入部分的物品</a:t>
            </a:r>
            <a:r>
              <a:rPr lang="en-US" altLang="zh-CN" sz="2000" b="1" dirty="0" err="1">
                <a:solidFill>
                  <a:srgbClr val="0000FF"/>
                </a:solidFill>
                <a:latin typeface="楷体_GB2312" pitchFamily="49" charset="-122"/>
                <a:ea typeface="楷体_GB2312" pitchFamily="49" charset="-122"/>
              </a:rPr>
              <a:t>i</a:t>
            </a:r>
            <a:r>
              <a:rPr lang="zh-CN" altLang="en-US" sz="2000" b="1" dirty="0">
                <a:solidFill>
                  <a:srgbClr val="0000FF"/>
                </a:solidFill>
                <a:latin typeface="楷体_GB2312" pitchFamily="49" charset="-122"/>
                <a:ea typeface="楷体_GB2312" pitchFamily="49" charset="-122"/>
              </a:rPr>
              <a:t>。</a:t>
            </a:r>
          </a:p>
        </p:txBody>
      </p:sp>
    </p:spTree>
    <p:extLst>
      <p:ext uri="{BB962C8B-B14F-4D97-AF65-F5344CB8AC3E}">
        <p14:creationId xmlns:p14="http://schemas.microsoft.com/office/powerpoint/2010/main" val="4262926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1540"/>
                                        </p:tgtEl>
                                        <p:attrNameLst>
                                          <p:attrName>style.visibility</p:attrName>
                                        </p:attrNameLst>
                                      </p:cBhvr>
                                      <p:to>
                                        <p:strVal val="visible"/>
                                      </p:to>
                                    </p:set>
                                    <p:anim calcmode="lin" valueType="num">
                                      <p:cBhvr additive="base">
                                        <p:cTn id="7" dur="500" fill="hold"/>
                                        <p:tgtEl>
                                          <p:spTgt spid="321540"/>
                                        </p:tgtEl>
                                        <p:attrNameLst>
                                          <p:attrName>ppt_x</p:attrName>
                                        </p:attrNameLst>
                                      </p:cBhvr>
                                      <p:tavLst>
                                        <p:tav tm="0">
                                          <p:val>
                                            <p:strVal val="#ppt_x"/>
                                          </p:val>
                                        </p:tav>
                                        <p:tav tm="100000">
                                          <p:val>
                                            <p:strVal val="#ppt_x"/>
                                          </p:val>
                                        </p:tav>
                                      </p:tavLst>
                                    </p:anim>
                                    <p:anim calcmode="lin" valueType="num">
                                      <p:cBhvr additive="base">
                                        <p:cTn id="8" dur="500" fill="hold"/>
                                        <p:tgtEl>
                                          <p:spTgt spid="321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468CE12D-B6B4-443F-A744-B767129A5588}" type="slidenum">
              <a:rPr lang="zh-CN" altLang="en-US"/>
              <a:pPr/>
              <a:t>42</a:t>
            </a:fld>
            <a:endParaRPr lang="en-US" altLang="zh-CN"/>
          </a:p>
        </p:txBody>
      </p:sp>
      <p:sp>
        <p:nvSpPr>
          <p:cNvPr id="322563" name="Rectangle 3"/>
          <p:cNvSpPr>
            <a:spLocks noGrp="1" noRot="1" noChangeArrowheads="1"/>
          </p:cNvSpPr>
          <p:nvPr>
            <p:ph type="body" idx="1"/>
          </p:nvPr>
        </p:nvSpPr>
        <p:spPr>
          <a:xfrm>
            <a:off x="1825625" y="1052513"/>
            <a:ext cx="8540750" cy="3009900"/>
          </a:xfrm>
        </p:spPr>
        <p:txBody>
          <a:bodyPr/>
          <a:lstStyle/>
          <a:p>
            <a:r>
              <a:rPr lang="zh-CN" altLang="en-US" sz="3200" b="1" dirty="0">
                <a:solidFill>
                  <a:schemeClr val="accent2"/>
                </a:solidFill>
                <a:ea typeface="黑体" panose="02010609060101010101" pitchFamily="49" charset="-122"/>
              </a:rPr>
              <a:t>背包问题：</a:t>
            </a:r>
            <a:r>
              <a:rPr lang="zh-CN" altLang="en-US" sz="3200" dirty="0"/>
              <a:t> </a:t>
            </a:r>
          </a:p>
          <a:p>
            <a:pPr>
              <a:lnSpc>
                <a:spcPct val="100000"/>
              </a:lnSpc>
              <a:buFont typeface="Wingdings" panose="05000000000000000000" pitchFamily="2" charset="2"/>
              <a:buNone/>
            </a:pPr>
            <a:r>
              <a:rPr lang="zh-CN" altLang="en-US" sz="3200" dirty="0"/>
              <a:t>    	</a:t>
            </a:r>
            <a:r>
              <a:rPr lang="zh-CN" altLang="en-US" sz="3200" dirty="0">
                <a:latin typeface="楷体_GB2312" pitchFamily="49" charset="-122"/>
              </a:rPr>
              <a:t>与</a:t>
            </a:r>
            <a:r>
              <a:rPr lang="en-US" altLang="zh-CN" sz="3200" dirty="0">
                <a:latin typeface="楷体_GB2312" pitchFamily="49" charset="-122"/>
              </a:rPr>
              <a:t>0-1</a:t>
            </a:r>
            <a:r>
              <a:rPr lang="zh-CN" altLang="en-US" sz="3200" dirty="0">
                <a:latin typeface="楷体_GB2312" pitchFamily="49" charset="-122"/>
              </a:rPr>
              <a:t>背包问题类似，所不同的是在选择物品</a:t>
            </a:r>
            <a:r>
              <a:rPr lang="en-US" altLang="zh-CN" sz="3200" dirty="0" err="1">
                <a:latin typeface="楷体_GB2312" pitchFamily="49" charset="-122"/>
              </a:rPr>
              <a:t>i</a:t>
            </a:r>
            <a:r>
              <a:rPr lang="zh-CN" altLang="en-US" sz="3200" dirty="0">
                <a:latin typeface="楷体_GB2312" pitchFamily="49" charset="-122"/>
              </a:rPr>
              <a:t>装入背包时，</a:t>
            </a:r>
            <a:r>
              <a:rPr lang="zh-CN" altLang="en-US" sz="3200" b="1" dirty="0">
                <a:solidFill>
                  <a:schemeClr val="accent2"/>
                </a:solidFill>
                <a:latin typeface="楷体_GB2312" pitchFamily="49" charset="-122"/>
              </a:rPr>
              <a:t>可以选择物品</a:t>
            </a:r>
            <a:r>
              <a:rPr lang="en-US" altLang="zh-CN" sz="3200" b="1" dirty="0" err="1">
                <a:solidFill>
                  <a:schemeClr val="accent2"/>
                </a:solidFill>
                <a:latin typeface="楷体_GB2312" pitchFamily="49" charset="-122"/>
              </a:rPr>
              <a:t>i</a:t>
            </a:r>
            <a:r>
              <a:rPr lang="zh-CN" altLang="en-US" sz="3200" b="1" dirty="0">
                <a:solidFill>
                  <a:schemeClr val="accent2"/>
                </a:solidFill>
                <a:latin typeface="楷体_GB2312" pitchFamily="49" charset="-122"/>
              </a:rPr>
              <a:t>的一部分</a:t>
            </a:r>
            <a:r>
              <a:rPr lang="zh-CN" altLang="en-US" sz="3200" dirty="0">
                <a:latin typeface="楷体_GB2312" pitchFamily="49" charset="-122"/>
              </a:rPr>
              <a:t>，而不一定要全部装入背包，</a:t>
            </a:r>
            <a:r>
              <a:rPr lang="en-US" altLang="zh-CN" sz="3200" dirty="0">
                <a:latin typeface="楷体_GB2312" pitchFamily="49" charset="-122"/>
              </a:rPr>
              <a:t>1≤i≤n</a:t>
            </a:r>
            <a:r>
              <a:rPr lang="zh-CN" altLang="en-US" sz="3200" dirty="0">
                <a:latin typeface="楷体_GB2312" pitchFamily="49" charset="-122"/>
              </a:rPr>
              <a:t>。</a:t>
            </a:r>
          </a:p>
          <a:p>
            <a:pPr>
              <a:buFont typeface="Wingdings" panose="05000000000000000000" pitchFamily="2" charset="2"/>
              <a:buNone/>
            </a:pPr>
            <a:endParaRPr lang="zh-CN" altLang="en-US" sz="2100" dirty="0">
              <a:latin typeface="楷体_GB2312" pitchFamily="49" charset="-122"/>
            </a:endParaRPr>
          </a:p>
        </p:txBody>
      </p:sp>
      <p:sp>
        <p:nvSpPr>
          <p:cNvPr id="322564" name="Text Box 4"/>
          <p:cNvSpPr txBox="1">
            <a:spLocks noChangeArrowheads="1"/>
          </p:cNvSpPr>
          <p:nvPr/>
        </p:nvSpPr>
        <p:spPr bwMode="auto">
          <a:xfrm>
            <a:off x="2351089" y="4365625"/>
            <a:ext cx="74898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2800" dirty="0">
                <a:latin typeface="楷体_GB2312" pitchFamily="49" charset="-122"/>
                <a:ea typeface="楷体_GB2312" pitchFamily="49" charset="-122"/>
              </a:rPr>
              <a:t>   这</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类问题都具有</a:t>
            </a:r>
            <a:r>
              <a:rPr lang="zh-CN" altLang="en-US" sz="2800" b="1" dirty="0">
                <a:solidFill>
                  <a:schemeClr val="accent2"/>
                </a:solidFill>
                <a:latin typeface="楷体_GB2312" pitchFamily="49" charset="-122"/>
                <a:ea typeface="楷体_GB2312" pitchFamily="49" charset="-122"/>
              </a:rPr>
              <a:t>最优子结构</a:t>
            </a:r>
            <a:r>
              <a:rPr lang="zh-CN" altLang="en-US" sz="2800" dirty="0">
                <a:latin typeface="楷体_GB2312" pitchFamily="49" charset="-122"/>
                <a:ea typeface="楷体_GB2312" pitchFamily="49" charset="-122"/>
              </a:rPr>
              <a:t>性质，极为相似，但背包问题可以用贪心算法求解，而</a:t>
            </a:r>
            <a:r>
              <a:rPr lang="en-US" altLang="zh-CN" sz="2800" dirty="0">
                <a:latin typeface="楷体_GB2312" pitchFamily="49" charset="-122"/>
                <a:ea typeface="楷体_GB2312" pitchFamily="49" charset="-122"/>
              </a:rPr>
              <a:t>0-1</a:t>
            </a:r>
            <a:r>
              <a:rPr lang="zh-CN" altLang="en-US" sz="2800" dirty="0">
                <a:latin typeface="楷体_GB2312" pitchFamily="49" charset="-122"/>
                <a:ea typeface="楷体_GB2312" pitchFamily="49" charset="-122"/>
              </a:rPr>
              <a:t>背包问题却不能用贪心算法求解。</a:t>
            </a:r>
            <a:r>
              <a:rPr lang="zh-CN" altLang="en-US" sz="2800" dirty="0">
                <a:solidFill>
                  <a:schemeClr val="accent2"/>
                </a:solidFill>
                <a:latin typeface="楷体_GB2312" pitchFamily="49" charset="-122"/>
                <a:ea typeface="楷体_GB2312" pitchFamily="49" charset="-122"/>
              </a:rPr>
              <a:t> </a:t>
            </a:r>
          </a:p>
        </p:txBody>
      </p:sp>
    </p:spTree>
    <p:extLst>
      <p:ext uri="{BB962C8B-B14F-4D97-AF65-F5344CB8AC3E}">
        <p14:creationId xmlns:p14="http://schemas.microsoft.com/office/powerpoint/2010/main" val="2047651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BF19CF1A-C17B-4C75-B715-9642D09070B1}" type="slidenum">
              <a:rPr lang="zh-CN" altLang="en-US"/>
              <a:pPr/>
              <a:t>43</a:t>
            </a:fld>
            <a:endParaRPr lang="en-US" altLang="zh-CN"/>
          </a:p>
        </p:txBody>
      </p:sp>
      <p:sp>
        <p:nvSpPr>
          <p:cNvPr id="323587" name="Rectangle 3"/>
          <p:cNvSpPr>
            <a:spLocks noGrp="1" noRot="1" noChangeArrowheads="1"/>
          </p:cNvSpPr>
          <p:nvPr>
            <p:ph type="body" idx="1"/>
          </p:nvPr>
        </p:nvSpPr>
        <p:spPr>
          <a:xfrm>
            <a:off x="1847851" y="1773238"/>
            <a:ext cx="8569325" cy="3817665"/>
          </a:xfrm>
        </p:spPr>
        <p:txBody>
          <a:bodyPr>
            <a:normAutofit fontScale="92500" lnSpcReduction="20000"/>
          </a:bodyPr>
          <a:lstStyle/>
          <a:p>
            <a:pPr>
              <a:lnSpc>
                <a:spcPct val="150000"/>
              </a:lnSpc>
              <a:buFont typeface="Wingdings" panose="05000000000000000000" pitchFamily="2" charset="2"/>
              <a:buNone/>
            </a:pPr>
            <a:r>
              <a:rPr lang="zh-CN" altLang="en-US" dirty="0">
                <a:latin typeface="楷体_GB2312" pitchFamily="49" charset="-122"/>
              </a:rPr>
              <a:t>     首先计算每种物品单位重量的价值</a:t>
            </a:r>
            <a:r>
              <a:rPr lang="en-US" altLang="zh-CN" dirty="0">
                <a:latin typeface="楷体_GB2312" pitchFamily="49" charset="-122"/>
              </a:rPr>
              <a:t>V</a:t>
            </a:r>
            <a:r>
              <a:rPr lang="en-US" altLang="zh-CN" baseline="-25000" dirty="0">
                <a:latin typeface="楷体_GB2312" pitchFamily="49" charset="-122"/>
              </a:rPr>
              <a:t>i</a:t>
            </a:r>
            <a:r>
              <a:rPr lang="en-US" altLang="zh-CN" dirty="0">
                <a:latin typeface="楷体_GB2312" pitchFamily="49" charset="-122"/>
              </a:rPr>
              <a:t>/W</a:t>
            </a:r>
            <a:r>
              <a:rPr lang="en-US" altLang="zh-CN" baseline="-25000" dirty="0">
                <a:latin typeface="楷体_GB2312" pitchFamily="49" charset="-122"/>
              </a:rPr>
              <a:t>i</a:t>
            </a:r>
            <a:r>
              <a:rPr lang="zh-CN" altLang="en-US" dirty="0">
                <a:latin typeface="楷体_GB2312" pitchFamily="49" charset="-122"/>
              </a:rPr>
              <a:t>，然后，依贪心选择策略，将尽可能多的</a:t>
            </a:r>
            <a:r>
              <a:rPr lang="zh-CN" altLang="en-US" b="1" dirty="0">
                <a:solidFill>
                  <a:schemeClr val="accent2"/>
                </a:solidFill>
                <a:latin typeface="楷体_GB2312" pitchFamily="49" charset="-122"/>
              </a:rPr>
              <a:t>单位重量价值最高</a:t>
            </a:r>
            <a:r>
              <a:rPr lang="zh-CN" altLang="en-US" dirty="0">
                <a:latin typeface="楷体_GB2312" pitchFamily="49" charset="-122"/>
              </a:rPr>
              <a:t>的物品装入背包。若将这种物品全部装入背包后，背包内的物品总重量未超过</a:t>
            </a:r>
            <a:r>
              <a:rPr lang="en-US" altLang="zh-CN" dirty="0">
                <a:latin typeface="楷体_GB2312" pitchFamily="49" charset="-122"/>
              </a:rPr>
              <a:t>C</a:t>
            </a:r>
            <a:r>
              <a:rPr lang="zh-CN" altLang="en-US" dirty="0">
                <a:latin typeface="楷体_GB2312" pitchFamily="49" charset="-122"/>
              </a:rPr>
              <a:t>，则选择单位重量价值次高的物品并尽可能多地装入背包。依此策略一直地进行下去，直到背包装满为止。</a:t>
            </a:r>
          </a:p>
          <a:p>
            <a:pPr>
              <a:lnSpc>
                <a:spcPct val="150000"/>
              </a:lnSpc>
              <a:buFont typeface="Wingdings" panose="05000000000000000000" pitchFamily="2" charset="2"/>
              <a:buNone/>
            </a:pPr>
            <a:r>
              <a:rPr lang="zh-CN" altLang="en-US" dirty="0">
                <a:latin typeface="楷体_GB2312" pitchFamily="49" charset="-122"/>
              </a:rPr>
              <a:t> 		具体算法可描述如下页：</a:t>
            </a:r>
            <a:r>
              <a:rPr lang="en-US" altLang="zh-CN" sz="2100" dirty="0"/>
              <a:t>  </a:t>
            </a:r>
          </a:p>
        </p:txBody>
      </p:sp>
      <p:sp>
        <p:nvSpPr>
          <p:cNvPr id="323588" name="Text Box 4"/>
          <p:cNvSpPr txBox="1">
            <a:spLocks noChangeArrowheads="1"/>
          </p:cNvSpPr>
          <p:nvPr/>
        </p:nvSpPr>
        <p:spPr bwMode="auto">
          <a:xfrm>
            <a:off x="2279651" y="1125539"/>
            <a:ext cx="7921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20000"/>
              </a:spcBef>
            </a:pPr>
            <a:r>
              <a:rPr kumimoji="1" lang="zh-CN" altLang="en-US" sz="3200">
                <a:solidFill>
                  <a:schemeClr val="accent2"/>
                </a:solidFill>
                <a:latin typeface="黑体" panose="02010609060101010101" pitchFamily="49" charset="-122"/>
                <a:ea typeface="黑体" panose="02010609060101010101" pitchFamily="49" charset="-122"/>
              </a:rPr>
              <a:t>用贪心算法解背包问题的基本步骤：</a:t>
            </a:r>
            <a:endParaRPr lang="zh-CN" altLang="en-US" sz="320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8140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D56CB767-D07A-42A5-9E07-CE8637C318B5}" type="slidenum">
              <a:rPr lang="zh-CN" altLang="en-US"/>
              <a:pPr/>
              <a:t>44</a:t>
            </a:fld>
            <a:endParaRPr lang="en-US" altLang="zh-CN"/>
          </a:p>
        </p:txBody>
      </p:sp>
      <p:sp>
        <p:nvSpPr>
          <p:cNvPr id="324615" name="Text Box 7"/>
          <p:cNvSpPr txBox="1">
            <a:spLocks noChangeArrowheads="1"/>
          </p:cNvSpPr>
          <p:nvPr/>
        </p:nvSpPr>
        <p:spPr bwMode="auto">
          <a:xfrm>
            <a:off x="2135188" y="1052513"/>
            <a:ext cx="8208962" cy="585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en-US" altLang="zh-CN" sz="2400" b="1" dirty="0"/>
              <a:t>void Knapsack(</a:t>
            </a:r>
            <a:r>
              <a:rPr lang="en-US" altLang="zh-CN" sz="2400" b="1" dirty="0" err="1"/>
              <a:t>int</a:t>
            </a:r>
            <a:r>
              <a:rPr lang="en-US" altLang="zh-CN" sz="2400" b="1" dirty="0"/>
              <a:t> </a:t>
            </a:r>
            <a:r>
              <a:rPr lang="en-US" altLang="zh-CN" sz="2400" b="1" dirty="0" err="1"/>
              <a:t>n,float</a:t>
            </a:r>
            <a:r>
              <a:rPr lang="en-US" altLang="zh-CN" sz="2400" b="1" dirty="0"/>
              <a:t> </a:t>
            </a:r>
            <a:r>
              <a:rPr lang="en-US" altLang="zh-CN" sz="2400" b="1" dirty="0" err="1"/>
              <a:t>M,float</a:t>
            </a:r>
            <a:r>
              <a:rPr lang="en-US" altLang="zh-CN" sz="2400" b="1" dirty="0"/>
              <a:t> v[],float w[],float x[])</a:t>
            </a:r>
          </a:p>
          <a:p>
            <a:pPr lvl="1">
              <a:lnSpc>
                <a:spcPct val="120000"/>
              </a:lnSpc>
            </a:pPr>
            <a:r>
              <a:rPr lang="en-US" altLang="zh-CN" sz="2400" b="1" dirty="0"/>
              <a:t>{</a:t>
            </a:r>
          </a:p>
          <a:p>
            <a:pPr lvl="1">
              <a:lnSpc>
                <a:spcPct val="120000"/>
              </a:lnSpc>
            </a:pPr>
            <a:r>
              <a:rPr lang="en-US" altLang="zh-CN" sz="2400" b="1" dirty="0"/>
              <a:t>       Sort(</a:t>
            </a:r>
            <a:r>
              <a:rPr lang="en-US" altLang="zh-CN" sz="2400" b="1" dirty="0" err="1"/>
              <a:t>n,v,w</a:t>
            </a:r>
            <a:r>
              <a:rPr lang="en-US" altLang="zh-CN" sz="2400" b="1" dirty="0"/>
              <a:t>);</a:t>
            </a:r>
          </a:p>
          <a:p>
            <a:pPr lvl="1">
              <a:lnSpc>
                <a:spcPct val="120000"/>
              </a:lnSpc>
            </a:pPr>
            <a:r>
              <a:rPr lang="en-US" altLang="zh-CN" sz="2400" b="1" dirty="0"/>
              <a:t>       </a:t>
            </a:r>
            <a:r>
              <a:rPr lang="en-US" altLang="zh-CN" sz="2400" b="1" dirty="0" err="1"/>
              <a:t>int</a:t>
            </a:r>
            <a:r>
              <a:rPr lang="en-US" altLang="zh-CN" sz="2400" b="1" dirty="0"/>
              <a:t> </a:t>
            </a:r>
            <a:r>
              <a:rPr lang="en-US" altLang="zh-CN" sz="2400" b="1" dirty="0" err="1"/>
              <a:t>i</a:t>
            </a:r>
            <a:r>
              <a:rPr lang="en-US" altLang="zh-CN" sz="2400" b="1" dirty="0"/>
              <a:t>;</a:t>
            </a:r>
          </a:p>
          <a:p>
            <a:pPr lvl="1">
              <a:lnSpc>
                <a:spcPct val="120000"/>
              </a:lnSpc>
            </a:pPr>
            <a:r>
              <a:rPr lang="en-US" altLang="zh-CN" sz="2400" b="1" dirty="0"/>
              <a:t>       for (</a:t>
            </a:r>
            <a:r>
              <a:rPr lang="en-US" altLang="zh-CN" sz="2400" b="1" dirty="0" err="1"/>
              <a:t>i</a:t>
            </a:r>
            <a:r>
              <a:rPr lang="en-US" altLang="zh-CN" sz="2400" b="1" dirty="0"/>
              <a:t>=1;i&lt;=</a:t>
            </a:r>
            <a:r>
              <a:rPr lang="en-US" altLang="zh-CN" sz="2400" b="1" dirty="0" err="1"/>
              <a:t>n;i</a:t>
            </a:r>
            <a:r>
              <a:rPr lang="en-US" altLang="zh-CN" sz="2400" b="1" dirty="0"/>
              <a:t>++) x[</a:t>
            </a:r>
            <a:r>
              <a:rPr lang="en-US" altLang="zh-CN" sz="2400" b="1" dirty="0" err="1"/>
              <a:t>i</a:t>
            </a:r>
            <a:r>
              <a:rPr lang="en-US" altLang="zh-CN" sz="2400" b="1" dirty="0"/>
              <a:t>]=0;</a:t>
            </a:r>
          </a:p>
          <a:p>
            <a:pPr lvl="1">
              <a:lnSpc>
                <a:spcPct val="120000"/>
              </a:lnSpc>
            </a:pPr>
            <a:r>
              <a:rPr lang="en-US" altLang="zh-CN" sz="2400" b="1" dirty="0"/>
              <a:t>       float c=M;</a:t>
            </a:r>
          </a:p>
          <a:p>
            <a:pPr lvl="1">
              <a:lnSpc>
                <a:spcPct val="120000"/>
              </a:lnSpc>
            </a:pPr>
            <a:r>
              <a:rPr lang="en-US" altLang="zh-CN" sz="2400" b="1" dirty="0"/>
              <a:t>       for (</a:t>
            </a:r>
            <a:r>
              <a:rPr lang="en-US" altLang="zh-CN" sz="2400" b="1" dirty="0" err="1"/>
              <a:t>i</a:t>
            </a:r>
            <a:r>
              <a:rPr lang="en-US" altLang="zh-CN" sz="2400" b="1" dirty="0"/>
              <a:t>=1;i&lt;=</a:t>
            </a:r>
            <a:r>
              <a:rPr lang="en-US" altLang="zh-CN" sz="2400" b="1" dirty="0" err="1"/>
              <a:t>n;i</a:t>
            </a:r>
            <a:r>
              <a:rPr lang="en-US" altLang="zh-CN" sz="2400" b="1" dirty="0"/>
              <a:t>++) {</a:t>
            </a:r>
          </a:p>
          <a:p>
            <a:pPr lvl="1">
              <a:lnSpc>
                <a:spcPct val="120000"/>
              </a:lnSpc>
            </a:pPr>
            <a:r>
              <a:rPr lang="en-US" altLang="zh-CN" sz="2400" b="1" dirty="0"/>
              <a:t>          if (w[</a:t>
            </a:r>
            <a:r>
              <a:rPr lang="en-US" altLang="zh-CN" sz="2400" b="1" dirty="0" err="1"/>
              <a:t>i</a:t>
            </a:r>
            <a:r>
              <a:rPr lang="en-US" altLang="zh-CN" sz="2400" b="1" dirty="0"/>
              <a:t>]&gt;c) break;</a:t>
            </a:r>
          </a:p>
          <a:p>
            <a:pPr lvl="1">
              <a:lnSpc>
                <a:spcPct val="120000"/>
              </a:lnSpc>
            </a:pPr>
            <a:r>
              <a:rPr lang="en-US" altLang="zh-CN" sz="2400" b="1" dirty="0"/>
              <a:t>          x[</a:t>
            </a:r>
            <a:r>
              <a:rPr lang="en-US" altLang="zh-CN" sz="2400" b="1" dirty="0" err="1"/>
              <a:t>i</a:t>
            </a:r>
            <a:r>
              <a:rPr lang="en-US" altLang="zh-CN" sz="2400" b="1" dirty="0"/>
              <a:t>]=1;</a:t>
            </a:r>
          </a:p>
          <a:p>
            <a:pPr lvl="1">
              <a:lnSpc>
                <a:spcPct val="120000"/>
              </a:lnSpc>
            </a:pPr>
            <a:r>
              <a:rPr lang="en-US" altLang="zh-CN" sz="2400" b="1" dirty="0"/>
              <a:t>          c-=w[</a:t>
            </a:r>
            <a:r>
              <a:rPr lang="en-US" altLang="zh-CN" sz="2400" b="1" dirty="0" err="1"/>
              <a:t>i</a:t>
            </a:r>
            <a:r>
              <a:rPr lang="en-US" altLang="zh-CN" sz="2400" b="1" dirty="0"/>
              <a:t>];</a:t>
            </a:r>
          </a:p>
          <a:p>
            <a:pPr lvl="1">
              <a:lnSpc>
                <a:spcPct val="120000"/>
              </a:lnSpc>
            </a:pPr>
            <a:r>
              <a:rPr lang="en-US" altLang="zh-CN" sz="2400" b="1" dirty="0"/>
              <a:t>          }</a:t>
            </a:r>
          </a:p>
          <a:p>
            <a:pPr lvl="1">
              <a:lnSpc>
                <a:spcPct val="120000"/>
              </a:lnSpc>
            </a:pPr>
            <a:r>
              <a:rPr lang="en-US" altLang="zh-CN" sz="2400" b="1" dirty="0"/>
              <a:t>       if (</a:t>
            </a:r>
            <a:r>
              <a:rPr lang="en-US" altLang="zh-CN" sz="2400" b="1" dirty="0" err="1"/>
              <a:t>i</a:t>
            </a:r>
            <a:r>
              <a:rPr lang="en-US" altLang="zh-CN" sz="2400" b="1" dirty="0"/>
              <a:t>&lt;=n) x[</a:t>
            </a:r>
            <a:r>
              <a:rPr lang="en-US" altLang="zh-CN" sz="2400" b="1" dirty="0" err="1"/>
              <a:t>i</a:t>
            </a:r>
            <a:r>
              <a:rPr lang="en-US" altLang="zh-CN" sz="2400" b="1" dirty="0"/>
              <a:t>]=c/w[</a:t>
            </a:r>
            <a:r>
              <a:rPr lang="en-US" altLang="zh-CN" sz="2400" b="1" dirty="0" err="1"/>
              <a:t>i</a:t>
            </a:r>
            <a:r>
              <a:rPr lang="en-US" altLang="zh-CN" sz="2400" b="1" dirty="0"/>
              <a:t>];</a:t>
            </a:r>
          </a:p>
          <a:p>
            <a:pPr lvl="1">
              <a:lnSpc>
                <a:spcPct val="120000"/>
              </a:lnSpc>
            </a:pPr>
            <a:r>
              <a:rPr lang="en-US" altLang="zh-CN" sz="2400" b="1" dirty="0"/>
              <a:t>}</a:t>
            </a:r>
            <a:endParaRPr lang="zh-CN" altLang="en-US" sz="2400" dirty="0"/>
          </a:p>
        </p:txBody>
      </p:sp>
      <p:sp>
        <p:nvSpPr>
          <p:cNvPr id="324613" name="AutoShape 5"/>
          <p:cNvSpPr>
            <a:spLocks noChangeArrowheads="1"/>
          </p:cNvSpPr>
          <p:nvPr/>
        </p:nvSpPr>
        <p:spPr bwMode="auto">
          <a:xfrm>
            <a:off x="7633229" y="1540261"/>
            <a:ext cx="3529013" cy="4328342"/>
          </a:xfrm>
          <a:prstGeom prst="cloudCallout">
            <a:avLst>
              <a:gd name="adj1" fmla="val -106889"/>
              <a:gd name="adj2" fmla="val -33979"/>
            </a:avLst>
          </a:prstGeom>
          <a:solidFill>
            <a:schemeClr val="accent3">
              <a:lumMod val="20000"/>
              <a:lumOff val="80000"/>
            </a:schemeClr>
          </a:solidFill>
          <a:ln w="6350">
            <a:solidFill>
              <a:schemeClr val="tx1"/>
            </a:solidFill>
            <a:round/>
            <a:headEnd/>
            <a:tailEnd/>
          </a:ln>
          <a:effectLst/>
        </p:spPr>
        <p:txBody>
          <a:bodyPr lIns="0" rIns="0" anchor="ctr"/>
          <a:lstStyle/>
          <a:p>
            <a:r>
              <a:rPr lang="zh-CN" altLang="en-US" dirty="0">
                <a:solidFill>
                  <a:srgbClr val="0000FF"/>
                </a:solidFill>
                <a:latin typeface="楷体_GB2312" pitchFamily="49" charset="-122"/>
                <a:ea typeface="楷体_GB2312" pitchFamily="49" charset="-122"/>
              </a:rPr>
              <a:t>    </a:t>
            </a:r>
            <a:r>
              <a:rPr lang="zh-CN" altLang="en-US" b="1" dirty="0">
                <a:solidFill>
                  <a:srgbClr val="0000FF"/>
                </a:solidFill>
                <a:latin typeface="楷体_GB2312" pitchFamily="49" charset="-122"/>
                <a:ea typeface="楷体_GB2312" pitchFamily="49" charset="-122"/>
              </a:rPr>
              <a:t>算法</a:t>
            </a:r>
            <a:r>
              <a:rPr lang="en-US" altLang="zh-CN" b="1" dirty="0">
                <a:solidFill>
                  <a:srgbClr val="0000FF"/>
                </a:solidFill>
                <a:latin typeface="楷体_GB2312" pitchFamily="49" charset="-122"/>
                <a:ea typeface="楷体_GB2312" pitchFamily="49" charset="-122"/>
              </a:rPr>
              <a:t>knapsack</a:t>
            </a:r>
            <a:r>
              <a:rPr lang="zh-CN" altLang="en-US" b="1" dirty="0">
                <a:solidFill>
                  <a:srgbClr val="0000FF"/>
                </a:solidFill>
                <a:latin typeface="楷体_GB2312" pitchFamily="49" charset="-122"/>
                <a:ea typeface="楷体_GB2312" pitchFamily="49" charset="-122"/>
              </a:rPr>
              <a:t>的主要计算时间在于将各种物品依其单位重量的价值从大到小排序。因此，算法的计算时间上界为</a:t>
            </a:r>
            <a:r>
              <a:rPr lang="en-US" altLang="zh-CN" b="1" dirty="0">
                <a:solidFill>
                  <a:srgbClr val="0000FF"/>
                </a:solidFill>
                <a:latin typeface="楷体_GB2312" pitchFamily="49" charset="-122"/>
                <a:ea typeface="楷体_GB2312" pitchFamily="49" charset="-122"/>
              </a:rPr>
              <a:t>O</a:t>
            </a:r>
            <a:r>
              <a:rPr lang="zh-CN" altLang="en-US" b="1" dirty="0">
                <a:solidFill>
                  <a:srgbClr val="0000FF"/>
                </a:solidFill>
                <a:latin typeface="楷体_GB2312" pitchFamily="49" charset="-122"/>
                <a:ea typeface="楷体_GB2312" pitchFamily="49" charset="-122"/>
              </a:rPr>
              <a:t>（</a:t>
            </a:r>
            <a:r>
              <a:rPr lang="en-US" altLang="zh-CN" b="1" dirty="0" err="1">
                <a:solidFill>
                  <a:srgbClr val="0000FF"/>
                </a:solidFill>
                <a:latin typeface="楷体_GB2312" pitchFamily="49" charset="-122"/>
                <a:ea typeface="楷体_GB2312" pitchFamily="49" charset="-122"/>
              </a:rPr>
              <a:t>nlogn</a:t>
            </a:r>
            <a:r>
              <a:rPr lang="zh-CN" altLang="en-US" b="1" dirty="0">
                <a:solidFill>
                  <a:srgbClr val="0000FF"/>
                </a:solidFill>
                <a:latin typeface="楷体_GB2312" pitchFamily="49" charset="-122"/>
                <a:ea typeface="楷体_GB2312" pitchFamily="49" charset="-122"/>
              </a:rPr>
              <a:t>）。</a:t>
            </a:r>
          </a:p>
          <a:p>
            <a:r>
              <a:rPr lang="zh-CN" altLang="en-US" b="1" dirty="0">
                <a:solidFill>
                  <a:srgbClr val="0000FF"/>
                </a:solidFill>
                <a:latin typeface="楷体_GB2312" pitchFamily="49" charset="-122"/>
                <a:ea typeface="楷体_GB2312" pitchFamily="49" charset="-122"/>
              </a:rPr>
              <a:t>为了证明算法的正确性，还必须证明背包问题具有贪心选择性质</a:t>
            </a:r>
            <a:r>
              <a:rPr lang="zh-CN" altLang="en-US" dirty="0">
                <a:solidFill>
                  <a:srgbClr val="0000FF"/>
                </a:solidFill>
                <a:latin typeface="楷体_GB2312" pitchFamily="49" charset="-122"/>
                <a:ea typeface="楷体_GB2312" pitchFamily="49" charset="-122"/>
              </a:rPr>
              <a:t>。</a:t>
            </a:r>
          </a:p>
        </p:txBody>
      </p:sp>
    </p:spTree>
    <p:extLst>
      <p:ext uri="{BB962C8B-B14F-4D97-AF65-F5344CB8AC3E}">
        <p14:creationId xmlns:p14="http://schemas.microsoft.com/office/powerpoint/2010/main" val="3277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4613"/>
                                        </p:tgtEl>
                                        <p:attrNameLst>
                                          <p:attrName>style.visibility</p:attrName>
                                        </p:attrNameLst>
                                      </p:cBhvr>
                                      <p:to>
                                        <p:strVal val="visible"/>
                                      </p:to>
                                    </p:set>
                                    <p:anim calcmode="lin" valueType="num">
                                      <p:cBhvr additive="base">
                                        <p:cTn id="7" dur="500" fill="hold"/>
                                        <p:tgtEl>
                                          <p:spTgt spid="324613"/>
                                        </p:tgtEl>
                                        <p:attrNameLst>
                                          <p:attrName>ppt_x</p:attrName>
                                        </p:attrNameLst>
                                      </p:cBhvr>
                                      <p:tavLst>
                                        <p:tav tm="0">
                                          <p:val>
                                            <p:strVal val="1+#ppt_w/2"/>
                                          </p:val>
                                        </p:tav>
                                        <p:tav tm="100000">
                                          <p:val>
                                            <p:strVal val="#ppt_x"/>
                                          </p:val>
                                        </p:tav>
                                      </p:tavLst>
                                    </p:anim>
                                    <p:anim calcmode="lin" valueType="num">
                                      <p:cBhvr additive="base">
                                        <p:cTn id="8" dur="500" fill="hold"/>
                                        <p:tgtEl>
                                          <p:spTgt spid="3246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a:grpSpLocks noChangeAspect="1"/>
          </p:cNvGrpSpPr>
          <p:nvPr/>
        </p:nvGrpSpPr>
        <p:grpSpPr>
          <a:xfrm>
            <a:off x="2904661" y="2347662"/>
            <a:ext cx="1872000" cy="1872000"/>
            <a:chOff x="6839012" y="2446144"/>
            <a:chExt cx="1556194" cy="1556194"/>
          </a:xfrm>
        </p:grpSpPr>
        <p:grpSp>
          <p:nvGrpSpPr>
            <p:cNvPr id="31" name="组合 30"/>
            <p:cNvGrpSpPr/>
            <p:nvPr/>
          </p:nvGrpSpPr>
          <p:grpSpPr>
            <a:xfrm>
              <a:off x="6839012" y="2446144"/>
              <a:ext cx="1556194" cy="1556194"/>
              <a:chOff x="3154508" y="1821271"/>
              <a:chExt cx="2785107" cy="2785102"/>
            </a:xfrm>
          </p:grpSpPr>
          <p:sp>
            <p:nvSpPr>
              <p:cNvPr id="33"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2"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4698722"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A5A5A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典型例题：</a:t>
            </a:r>
            <a:r>
              <a:rPr lang="zh-CN" altLang="en-US" sz="44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回溯</a:t>
            </a:r>
            <a:r>
              <a:rPr kumimoji="0" lang="zh-CN" altLang="en-US" sz="4400" b="0" i="0" u="none" strike="noStrike" kern="1200" cap="none" spc="0" normalizeH="0" baseline="0" noProof="0" dirty="0">
                <a:ln>
                  <a:noFill/>
                </a:ln>
                <a:solidFill>
                  <a:srgbClr val="A5A5A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法</a:t>
            </a:r>
          </a:p>
        </p:txBody>
      </p:sp>
    </p:spTree>
    <p:extLst>
      <p:ext uri="{BB962C8B-B14F-4D97-AF65-F5344CB8AC3E}">
        <p14:creationId xmlns:p14="http://schemas.microsoft.com/office/powerpoint/2010/main" val="124274267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52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955664" y="1000262"/>
            <a:ext cx="7772400" cy="510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v"/>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0066"/>
              </a:buClr>
              <a:buFont typeface="Wingdings" panose="05000000000000000000" pitchFamily="2" charset="2"/>
              <a:buChar char="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0066"/>
              </a:buClr>
              <a:buFont typeface="Wingdings" panose="05000000000000000000" pitchFamily="2" charset="2"/>
              <a:buChar char="ª"/>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5pPr>
            <a:lvl6pPr marL="25146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6pPr>
            <a:lvl7pPr marL="29718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7pPr>
            <a:lvl8pPr marL="34290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8pPr>
            <a:lvl9pPr marL="38862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9pPr>
          </a:lstStyle>
          <a:p>
            <a:pPr fontAlgn="base" latinLnBrk="1">
              <a:spcAft>
                <a:spcPct val="0"/>
              </a:spcAft>
            </a:pPr>
            <a:r>
              <a:rPr lang="zh-CN" altLang="en-US" sz="2400" dirty="0">
                <a:solidFill>
                  <a:srgbClr val="000000"/>
                </a:solidFill>
                <a:ea typeface="楷体_GB2312" pitchFamily="49" charset="-122"/>
              </a:rPr>
              <a:t>有许多问题，当需要找出它的解集或者要求回答</a:t>
            </a:r>
            <a:r>
              <a:rPr lang="zh-CN" altLang="en-US" sz="2400" b="1" dirty="0">
                <a:solidFill>
                  <a:srgbClr val="3333CC"/>
                </a:solidFill>
                <a:ea typeface="楷体_GB2312" pitchFamily="49" charset="-122"/>
              </a:rPr>
              <a:t>什么解是满足某些约束条件的最佳解时</a:t>
            </a:r>
            <a:r>
              <a:rPr lang="zh-CN" altLang="en-US" sz="2400" dirty="0">
                <a:solidFill>
                  <a:srgbClr val="000000"/>
                </a:solidFill>
                <a:ea typeface="楷体_GB2312" pitchFamily="49" charset="-122"/>
              </a:rPr>
              <a:t>，往往要使用回溯法。</a:t>
            </a:r>
            <a:endParaRPr lang="zh-CN" altLang="en-US" sz="2400" dirty="0">
              <a:solidFill>
                <a:srgbClr val="000000"/>
              </a:solidFill>
              <a:latin typeface="黑体" panose="02010609060101010101" pitchFamily="49" charset="-122"/>
              <a:ea typeface="楷体_GB2312" pitchFamily="49" charset="-122"/>
            </a:endParaRPr>
          </a:p>
          <a:p>
            <a:pPr fontAlgn="base" latinLnBrk="1">
              <a:spcAft>
                <a:spcPct val="0"/>
              </a:spcAft>
            </a:pPr>
            <a:r>
              <a:rPr lang="zh-CN" altLang="en-US" sz="2400" dirty="0">
                <a:solidFill>
                  <a:srgbClr val="000000"/>
                </a:solidFill>
                <a:latin typeface="黑体" panose="02010609060101010101" pitchFamily="49" charset="-122"/>
                <a:ea typeface="楷体_GB2312" pitchFamily="49" charset="-122"/>
              </a:rPr>
              <a:t>回溯法的基本做法是搜索，或是</a:t>
            </a:r>
            <a:r>
              <a:rPr lang="zh-CN" altLang="en-US" sz="2400" b="1" dirty="0">
                <a:solidFill>
                  <a:srgbClr val="3333CC"/>
                </a:solidFill>
                <a:latin typeface="黑体" panose="02010609060101010101" pitchFamily="49" charset="-122"/>
                <a:ea typeface="楷体_GB2312" pitchFamily="49" charset="-122"/>
              </a:rPr>
              <a:t>一种组织得井井有条的，能避免不必要搜索</a:t>
            </a:r>
            <a:r>
              <a:rPr lang="zh-CN" altLang="en-US" sz="2400" dirty="0">
                <a:solidFill>
                  <a:srgbClr val="000000"/>
                </a:solidFill>
                <a:latin typeface="黑体" panose="02010609060101010101" pitchFamily="49" charset="-122"/>
                <a:ea typeface="楷体_GB2312" pitchFamily="49" charset="-122"/>
              </a:rPr>
              <a:t>的</a:t>
            </a:r>
            <a:r>
              <a:rPr lang="zh-CN" altLang="en-US" sz="2400" b="1" u="sng" dirty="0">
                <a:solidFill>
                  <a:srgbClr val="000000"/>
                </a:solidFill>
                <a:effectLst>
                  <a:outerShdw blurRad="38100" dist="38100" dir="2700000" algn="tl">
                    <a:srgbClr val="C0C0C0"/>
                  </a:outerShdw>
                </a:effectLst>
                <a:latin typeface="黑体" panose="02010609060101010101" pitchFamily="49" charset="-122"/>
                <a:ea typeface="楷体_GB2312" pitchFamily="49" charset="-122"/>
              </a:rPr>
              <a:t>穷举式搜索法</a:t>
            </a:r>
            <a:r>
              <a:rPr lang="zh-CN" altLang="en-US" sz="2400" dirty="0">
                <a:solidFill>
                  <a:srgbClr val="000000"/>
                </a:solidFill>
                <a:latin typeface="黑体" panose="02010609060101010101" pitchFamily="49" charset="-122"/>
                <a:ea typeface="楷体_GB2312" pitchFamily="49" charset="-122"/>
              </a:rPr>
              <a:t>。这种方法适用于解一些组合数相当大的问题。</a:t>
            </a:r>
          </a:p>
          <a:p>
            <a:pPr fontAlgn="base" latinLnBrk="1">
              <a:spcAft>
                <a:spcPct val="0"/>
              </a:spcAft>
            </a:pPr>
            <a:r>
              <a:rPr lang="zh-CN" altLang="en-US" sz="2400" dirty="0">
                <a:solidFill>
                  <a:srgbClr val="000000"/>
                </a:solidFill>
                <a:ea typeface="楷体_GB2312" pitchFamily="49" charset="-122"/>
              </a:rPr>
              <a:t>回溯法在问题的解空间树中，</a:t>
            </a:r>
            <a:r>
              <a:rPr lang="zh-CN" altLang="en-US" sz="2400" b="1" dirty="0">
                <a:solidFill>
                  <a:srgbClr val="FF0000"/>
                </a:solidFill>
                <a:effectLst>
                  <a:outerShdw blurRad="38100" dist="38100" dir="2700000" algn="tl">
                    <a:srgbClr val="C0C0C0"/>
                  </a:outerShdw>
                </a:effectLst>
                <a:ea typeface="楷体_GB2312" pitchFamily="49" charset="-122"/>
              </a:rPr>
              <a:t>按深度优先策略</a:t>
            </a:r>
            <a:r>
              <a:rPr lang="zh-CN" altLang="en-US" sz="2400" dirty="0">
                <a:solidFill>
                  <a:srgbClr val="000000"/>
                </a:solidFill>
                <a:ea typeface="楷体_GB2312" pitchFamily="49" charset="-122"/>
              </a:rPr>
              <a:t>，从根结点出发搜索解空间树。算法搜索至解空间树的任意一点时，</a:t>
            </a:r>
            <a:r>
              <a:rPr lang="zh-CN" altLang="en-US" sz="2400" b="1" dirty="0">
                <a:solidFill>
                  <a:srgbClr val="3333CC"/>
                </a:solidFill>
                <a:effectLst>
                  <a:outerShdw blurRad="38100" dist="38100" dir="2700000" algn="tl">
                    <a:srgbClr val="C0C0C0"/>
                  </a:outerShdw>
                </a:effectLst>
                <a:ea typeface="楷体_GB2312" pitchFamily="49" charset="-122"/>
              </a:rPr>
              <a:t>先判断该结点是否包含问题的解。如果肯定不包含，则跳过对该结点为根的子树的搜索，逐层向其祖先结点回溯；否则，进入该子树，继续按深度优先策略搜索。</a:t>
            </a:r>
            <a:endParaRPr lang="ja-JP" altLang="en-US" sz="2400" b="1" dirty="0">
              <a:solidFill>
                <a:srgbClr val="3333CC"/>
              </a:solidFill>
              <a:effectLst>
                <a:outerShdw blurRad="38100" dist="38100" dir="2700000" algn="tl">
                  <a:srgbClr val="C0C0C0"/>
                </a:outerShdw>
              </a:effectLst>
              <a:ea typeface="楷体_GB2312" pitchFamily="49" charset="-122"/>
            </a:endParaRPr>
          </a:p>
        </p:txBody>
      </p:sp>
    </p:spTree>
    <p:extLst>
      <p:ext uri="{BB962C8B-B14F-4D97-AF65-F5344CB8AC3E}">
        <p14:creationId xmlns:p14="http://schemas.microsoft.com/office/powerpoint/2010/main" val="2873292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txBox="1">
            <a:spLocks noChangeArrowheads="1"/>
          </p:cNvSpPr>
          <p:nvPr/>
        </p:nvSpPr>
        <p:spPr bwMode="auto">
          <a:xfrm>
            <a:off x="3003873" y="348346"/>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latinLnBrk="1">
              <a:spcBef>
                <a:spcPct val="0"/>
              </a:spcBef>
              <a:spcAft>
                <a:spcPct val="0"/>
              </a:spcAft>
              <a:defRPr kumimoji="1" sz="4000" kern="1200">
                <a:solidFill>
                  <a:srgbClr val="EAEAEA"/>
                </a:solidFill>
                <a:latin typeface="+mj-lt"/>
                <a:ea typeface="+mj-ea"/>
                <a:cs typeface="+mj-cs"/>
              </a:defRPr>
            </a:lvl1pPr>
            <a:lvl2pPr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2pPr>
            <a:lvl3pPr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3pPr>
            <a:lvl4pPr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4pPr>
            <a:lvl5pPr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5pPr>
            <a:lvl6pPr marL="457200"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rtl="0"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chemeClr val="tx1"/>
                </a:solidFill>
                <a:effectLst/>
                <a:uLnTx/>
                <a:uFillTx/>
                <a:latin typeface="黑体"/>
                <a:ea typeface="黑体"/>
                <a:cs typeface="+mj-cs"/>
              </a:rPr>
              <a:t>问题的解空间</a:t>
            </a:r>
          </a:p>
        </p:txBody>
      </p:sp>
      <p:sp>
        <p:nvSpPr>
          <p:cNvPr id="9" name="Text Box 5"/>
          <p:cNvSpPr txBox="1">
            <a:spLocks noChangeArrowheads="1"/>
          </p:cNvSpPr>
          <p:nvPr/>
        </p:nvSpPr>
        <p:spPr bwMode="auto">
          <a:xfrm>
            <a:off x="2711773" y="1329421"/>
            <a:ext cx="82804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lnSpc>
                <a:spcPct val="90000"/>
              </a:lnSpc>
              <a:spcBef>
                <a:spcPct val="20000"/>
              </a:spcBef>
              <a:spcAft>
                <a:spcPct val="0"/>
              </a:spcAft>
              <a:buClr>
                <a:srgbClr val="3333CC"/>
              </a:buClr>
              <a:buFontTx/>
              <a:buChar char="•"/>
            </a:pPr>
            <a:r>
              <a:rPr kumimoji="1" lang="zh-CN" altLang="en-US" sz="2400" dirty="0">
                <a:solidFill>
                  <a:srgbClr val="000000"/>
                </a:solidFill>
                <a:latin typeface="黑体" panose="02010609060101010101" pitchFamily="49" charset="-122"/>
                <a:ea typeface="黑体" panose="02010609060101010101" pitchFamily="49" charset="-122"/>
              </a:rPr>
              <a:t>问题的解向量：回溯法希望一个问题的解能够表示成一个</a:t>
            </a:r>
            <a:r>
              <a:rPr kumimoji="1" lang="en-US" altLang="zh-CN" sz="2400" dirty="0">
                <a:solidFill>
                  <a:srgbClr val="000000"/>
                </a:solidFill>
                <a:latin typeface="黑体" panose="02010609060101010101" pitchFamily="49" charset="-122"/>
                <a:ea typeface="黑体" panose="02010609060101010101" pitchFamily="49" charset="-122"/>
              </a:rPr>
              <a:t>n</a:t>
            </a:r>
            <a:r>
              <a:rPr kumimoji="1" lang="zh-CN" altLang="en-US" sz="2400" dirty="0">
                <a:solidFill>
                  <a:srgbClr val="000000"/>
                </a:solidFill>
                <a:latin typeface="黑体" panose="02010609060101010101" pitchFamily="49" charset="-122"/>
                <a:ea typeface="黑体" panose="02010609060101010101" pitchFamily="49" charset="-122"/>
              </a:rPr>
              <a:t>元式</a:t>
            </a:r>
            <a:r>
              <a:rPr kumimoji="1" lang="en-US" altLang="zh-CN" sz="2400" dirty="0">
                <a:solidFill>
                  <a:srgbClr val="000000"/>
                </a:solidFill>
                <a:latin typeface="黑体" panose="02010609060101010101" pitchFamily="49" charset="-122"/>
                <a:ea typeface="黑体" panose="02010609060101010101" pitchFamily="49" charset="-122"/>
              </a:rPr>
              <a:t>(x</a:t>
            </a:r>
            <a:r>
              <a:rPr kumimoji="1" lang="en-US" altLang="zh-CN" sz="2400" baseline="-25000" dirty="0">
                <a:solidFill>
                  <a:srgbClr val="000000"/>
                </a:solidFill>
                <a:latin typeface="黑体" panose="02010609060101010101" pitchFamily="49" charset="-122"/>
                <a:ea typeface="黑体" panose="02010609060101010101" pitchFamily="49" charset="-122"/>
              </a:rPr>
              <a:t>1</a:t>
            </a:r>
            <a:r>
              <a:rPr kumimoji="1" lang="en-US" altLang="zh-CN" sz="2400" dirty="0">
                <a:solidFill>
                  <a:srgbClr val="000000"/>
                </a:solidFill>
                <a:latin typeface="黑体" panose="02010609060101010101" pitchFamily="49" charset="-122"/>
                <a:ea typeface="黑体" panose="02010609060101010101" pitchFamily="49" charset="-122"/>
              </a:rPr>
              <a:t>,x</a:t>
            </a:r>
            <a:r>
              <a:rPr kumimoji="1" lang="en-US" altLang="zh-CN" sz="2400" baseline="-25000" dirty="0">
                <a:solidFill>
                  <a:srgbClr val="000000"/>
                </a:solidFill>
                <a:latin typeface="黑体" panose="02010609060101010101" pitchFamily="49" charset="-122"/>
                <a:ea typeface="黑体" panose="02010609060101010101" pitchFamily="49" charset="-122"/>
              </a:rPr>
              <a:t>2</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dirty="0">
                <a:solidFill>
                  <a:srgbClr val="000000"/>
                </a:solidFill>
                <a:latin typeface="Arial" panose="020B0604020202020204" pitchFamily="34" charset="0"/>
                <a:ea typeface="黑体" panose="02010609060101010101" pitchFamily="49" charset="-122"/>
              </a:rPr>
              <a:t>…</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dirty="0" err="1">
                <a:solidFill>
                  <a:srgbClr val="000000"/>
                </a:solidFill>
                <a:latin typeface="黑体" panose="02010609060101010101" pitchFamily="49" charset="-122"/>
                <a:ea typeface="黑体" panose="02010609060101010101" pitchFamily="49" charset="-122"/>
              </a:rPr>
              <a:t>x</a:t>
            </a:r>
            <a:r>
              <a:rPr kumimoji="1" lang="en-US" altLang="zh-CN" sz="2400" baseline="-25000" dirty="0" err="1">
                <a:solidFill>
                  <a:srgbClr val="000000"/>
                </a:solidFill>
                <a:latin typeface="黑体" panose="02010609060101010101" pitchFamily="49" charset="-122"/>
                <a:ea typeface="黑体" panose="02010609060101010101" pitchFamily="49" charset="-122"/>
              </a:rPr>
              <a:t>n</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zh-CN" altLang="en-US" sz="2400" dirty="0">
                <a:solidFill>
                  <a:srgbClr val="000000"/>
                </a:solidFill>
                <a:latin typeface="黑体" panose="02010609060101010101" pitchFamily="49" charset="-122"/>
                <a:ea typeface="黑体" panose="02010609060101010101" pitchFamily="49" charset="-122"/>
              </a:rPr>
              <a:t>的形式。</a:t>
            </a:r>
          </a:p>
          <a:p>
            <a:pPr fontAlgn="base">
              <a:lnSpc>
                <a:spcPct val="90000"/>
              </a:lnSpc>
              <a:spcBef>
                <a:spcPct val="20000"/>
              </a:spcBef>
              <a:spcAft>
                <a:spcPct val="0"/>
              </a:spcAft>
              <a:buClr>
                <a:srgbClr val="3333CC"/>
              </a:buClr>
              <a:buFontTx/>
              <a:buChar char="•"/>
            </a:pPr>
            <a:r>
              <a:rPr kumimoji="1" lang="zh-CN" altLang="en-US" sz="2400" dirty="0">
                <a:solidFill>
                  <a:srgbClr val="000000"/>
                </a:solidFill>
                <a:latin typeface="黑体" panose="02010609060101010101" pitchFamily="49" charset="-122"/>
                <a:ea typeface="黑体" panose="02010609060101010101" pitchFamily="49" charset="-122"/>
              </a:rPr>
              <a:t>显约束：对分量</a:t>
            </a:r>
            <a:r>
              <a:rPr kumimoji="1" lang="en-US" altLang="zh-CN" sz="2400" dirty="0">
                <a:solidFill>
                  <a:srgbClr val="000000"/>
                </a:solidFill>
                <a:latin typeface="黑体" panose="02010609060101010101" pitchFamily="49" charset="-122"/>
                <a:ea typeface="黑体" panose="02010609060101010101" pitchFamily="49" charset="-122"/>
              </a:rPr>
              <a:t>x</a:t>
            </a:r>
            <a:r>
              <a:rPr kumimoji="1" lang="en-US" altLang="zh-CN" sz="2400" baseline="-25000" dirty="0">
                <a:solidFill>
                  <a:srgbClr val="000000"/>
                </a:solidFill>
                <a:latin typeface="黑体" panose="02010609060101010101" pitchFamily="49" charset="-122"/>
                <a:ea typeface="黑体" panose="02010609060101010101" pitchFamily="49" charset="-122"/>
              </a:rPr>
              <a:t>i</a:t>
            </a:r>
            <a:r>
              <a:rPr kumimoji="1" lang="zh-CN" altLang="en-US" sz="2400" dirty="0">
                <a:solidFill>
                  <a:srgbClr val="000000"/>
                </a:solidFill>
                <a:latin typeface="黑体" panose="02010609060101010101" pitchFamily="49" charset="-122"/>
                <a:ea typeface="黑体" panose="02010609060101010101" pitchFamily="49" charset="-122"/>
              </a:rPr>
              <a:t>的取值限定。</a:t>
            </a:r>
          </a:p>
          <a:p>
            <a:pPr fontAlgn="base">
              <a:lnSpc>
                <a:spcPct val="90000"/>
              </a:lnSpc>
              <a:spcBef>
                <a:spcPct val="20000"/>
              </a:spcBef>
              <a:spcAft>
                <a:spcPct val="0"/>
              </a:spcAft>
              <a:buClr>
                <a:srgbClr val="3333CC"/>
              </a:buClr>
              <a:buFontTx/>
              <a:buChar char="•"/>
            </a:pPr>
            <a:r>
              <a:rPr kumimoji="1" lang="zh-CN" altLang="en-US" sz="2400" dirty="0">
                <a:solidFill>
                  <a:srgbClr val="000000"/>
                </a:solidFill>
                <a:latin typeface="黑体" panose="02010609060101010101" pitchFamily="49" charset="-122"/>
                <a:ea typeface="黑体" panose="02010609060101010101" pitchFamily="49" charset="-122"/>
              </a:rPr>
              <a:t>隐约束：为满足问题的解而对不同分量之间施加的约束。</a:t>
            </a:r>
          </a:p>
          <a:p>
            <a:pPr fontAlgn="base">
              <a:spcBef>
                <a:spcPct val="0"/>
              </a:spcBef>
              <a:spcAft>
                <a:spcPct val="0"/>
              </a:spcAft>
              <a:buClr>
                <a:srgbClr val="3333CC"/>
              </a:buClr>
              <a:buFontTx/>
              <a:buChar char="•"/>
            </a:pPr>
            <a:r>
              <a:rPr kumimoji="1" lang="zh-CN" altLang="en-US" sz="2400" dirty="0">
                <a:solidFill>
                  <a:srgbClr val="000000"/>
                </a:solidFill>
                <a:latin typeface="黑体" panose="02010609060101010101" pitchFamily="49" charset="-122"/>
                <a:ea typeface="黑体" panose="02010609060101010101" pitchFamily="49" charset="-122"/>
              </a:rPr>
              <a:t>解空间：对于问题的一个实例，解向量满足显式约束条件的所有多元组，构成了该实例的一个解空间。</a:t>
            </a:r>
          </a:p>
        </p:txBody>
      </p:sp>
      <p:pic>
        <p:nvPicPr>
          <p:cNvPr id="10" name="Picture 7"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460" y="3705909"/>
            <a:ext cx="4048125" cy="204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9"/>
          <p:cNvSpPr txBox="1">
            <a:spLocks noChangeArrowheads="1"/>
          </p:cNvSpPr>
          <p:nvPr/>
        </p:nvSpPr>
        <p:spPr bwMode="auto">
          <a:xfrm>
            <a:off x="3432498" y="6009371"/>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fontAlgn="base">
              <a:spcBef>
                <a:spcPct val="0"/>
              </a:spcBef>
              <a:spcAft>
                <a:spcPct val="0"/>
              </a:spcAft>
            </a:pPr>
            <a:r>
              <a:rPr lang="en-US" altLang="zh-CN" sz="2400">
                <a:solidFill>
                  <a:srgbClr val="000000"/>
                </a:solidFill>
                <a:latin typeface="Arial" panose="020B0604020202020204" pitchFamily="34" charset="0"/>
                <a:ea typeface="楷体_GB2312" pitchFamily="49" charset="-122"/>
              </a:rPr>
              <a:t>n=3</a:t>
            </a:r>
            <a:r>
              <a:rPr lang="zh-CN" altLang="en-US" sz="2400">
                <a:solidFill>
                  <a:srgbClr val="000000"/>
                </a:solidFill>
                <a:latin typeface="Arial" panose="020B0604020202020204" pitchFamily="34" charset="0"/>
                <a:ea typeface="楷体_GB2312" pitchFamily="49" charset="-122"/>
              </a:rPr>
              <a:t>时的</a:t>
            </a:r>
            <a:r>
              <a:rPr lang="en-US" altLang="zh-CN" sz="2400">
                <a:solidFill>
                  <a:srgbClr val="000000"/>
                </a:solidFill>
                <a:latin typeface="Arial" panose="020B0604020202020204" pitchFamily="34" charset="0"/>
                <a:ea typeface="楷体_GB2312" pitchFamily="49" charset="-122"/>
              </a:rPr>
              <a:t>0-1</a:t>
            </a:r>
            <a:r>
              <a:rPr lang="zh-CN" altLang="en-US" sz="2400">
                <a:solidFill>
                  <a:srgbClr val="000000"/>
                </a:solidFill>
                <a:latin typeface="Arial" panose="020B0604020202020204" pitchFamily="34" charset="0"/>
                <a:ea typeface="楷体_GB2312" pitchFamily="49" charset="-122"/>
              </a:rPr>
              <a:t>背包问题用完全二叉树表示的解空间</a:t>
            </a:r>
          </a:p>
        </p:txBody>
      </p:sp>
    </p:spTree>
    <p:extLst>
      <p:ext uri="{BB962C8B-B14F-4D97-AF65-F5344CB8AC3E}">
        <p14:creationId xmlns:p14="http://schemas.microsoft.com/office/powerpoint/2010/main" val="4101046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30985" y="20900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zh-CN" altLang="en-US" sz="3600" b="0"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生成问题状态的基本方法</a:t>
            </a:r>
          </a:p>
        </p:txBody>
      </p:sp>
      <p:sp>
        <p:nvSpPr>
          <p:cNvPr id="5" name="Rectangle 5"/>
          <p:cNvSpPr>
            <a:spLocks noChangeArrowheads="1"/>
          </p:cNvSpPr>
          <p:nvPr/>
        </p:nvSpPr>
        <p:spPr bwMode="auto">
          <a:xfrm>
            <a:off x="1809662" y="1421586"/>
            <a:ext cx="8424863" cy="446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66"/>
              </a:buClr>
              <a:buFont typeface="Wingdings" panose="05000000000000000000" pitchFamily="2" charset="2"/>
              <a:buChar char="v"/>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0066"/>
              </a:buClr>
              <a:buFont typeface="Wingdings" panose="05000000000000000000" pitchFamily="2" charset="2"/>
              <a:buChar char="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0066"/>
              </a:buClr>
              <a:buFont typeface="Wingdings" panose="05000000000000000000" pitchFamily="2" charset="2"/>
              <a:buChar char="ª"/>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5pPr>
            <a:lvl6pPr marL="25146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6pPr>
            <a:lvl7pPr marL="29718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7pPr>
            <a:lvl8pPr marL="34290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8pPr>
            <a:lvl9pPr marL="3886200" indent="-228600" fontAlgn="base" latinLnBrk="1">
              <a:spcBef>
                <a:spcPct val="20000"/>
              </a:spcBef>
              <a:spcAft>
                <a:spcPct val="0"/>
              </a:spcAft>
              <a:buClr>
                <a:srgbClr val="000066"/>
              </a:buClr>
              <a:buFont typeface="Wingdings" panose="05000000000000000000" pitchFamily="2" charset="2"/>
              <a:buChar char="ª"/>
              <a:defRPr kumimoji="1" sz="2000">
                <a:solidFill>
                  <a:schemeClr val="tx1"/>
                </a:solidFill>
                <a:latin typeface="宋体" panose="02010600030101010101" pitchFamily="2" charset="-122"/>
                <a:ea typeface="宋体" panose="02010600030101010101" pitchFamily="2" charset="-122"/>
              </a:defRPr>
            </a:lvl9pPr>
          </a:lstStyle>
          <a:p>
            <a:pPr fontAlgn="base" latinLnBrk="1">
              <a:spcAft>
                <a:spcPct val="0"/>
              </a:spcAft>
            </a:pPr>
            <a:r>
              <a:rPr lang="zh-CN" altLang="en-US" sz="2400" dirty="0">
                <a:solidFill>
                  <a:srgbClr val="000000"/>
                </a:solidFill>
                <a:ea typeface="黑体" panose="02010609060101010101" pitchFamily="49" charset="-122"/>
              </a:rPr>
              <a:t>扩展结点</a:t>
            </a:r>
            <a:r>
              <a:rPr lang="en-US" altLang="zh-CN" sz="2400" dirty="0">
                <a:solidFill>
                  <a:srgbClr val="000000"/>
                </a:solidFill>
                <a:ea typeface="黑体" panose="02010609060101010101" pitchFamily="49" charset="-122"/>
              </a:rPr>
              <a:t>:</a:t>
            </a:r>
            <a:r>
              <a:rPr lang="zh-CN" altLang="en-US" sz="2400" dirty="0">
                <a:solidFill>
                  <a:srgbClr val="000000"/>
                </a:solidFill>
                <a:ea typeface="黑体" panose="02010609060101010101" pitchFamily="49" charset="-122"/>
              </a:rPr>
              <a:t>一个正在产生儿子的结点称为扩展结点</a:t>
            </a:r>
          </a:p>
          <a:p>
            <a:pPr fontAlgn="base" latinLnBrk="1">
              <a:spcAft>
                <a:spcPct val="0"/>
              </a:spcAft>
            </a:pPr>
            <a:r>
              <a:rPr lang="zh-CN" altLang="en-US" sz="2400" dirty="0">
                <a:solidFill>
                  <a:srgbClr val="000000"/>
                </a:solidFill>
                <a:ea typeface="黑体" panose="02010609060101010101" pitchFamily="49" charset="-122"/>
              </a:rPr>
              <a:t>活结点</a:t>
            </a:r>
            <a:r>
              <a:rPr lang="en-US" altLang="zh-CN" sz="2400" dirty="0">
                <a:solidFill>
                  <a:srgbClr val="000000"/>
                </a:solidFill>
                <a:ea typeface="黑体" panose="02010609060101010101" pitchFamily="49" charset="-122"/>
              </a:rPr>
              <a:t>:</a:t>
            </a:r>
            <a:r>
              <a:rPr lang="zh-CN" altLang="en-US" sz="2400" dirty="0">
                <a:solidFill>
                  <a:srgbClr val="000000"/>
                </a:solidFill>
                <a:ea typeface="黑体" panose="02010609060101010101" pitchFamily="49" charset="-122"/>
              </a:rPr>
              <a:t>一个自身已生成但其</a:t>
            </a:r>
            <a:r>
              <a:rPr lang="zh-CN" altLang="en-US" sz="2400" b="1" dirty="0">
                <a:solidFill>
                  <a:srgbClr val="3333CC"/>
                </a:solidFill>
                <a:effectLst>
                  <a:outerShdw blurRad="38100" dist="38100" dir="2700000" algn="tl">
                    <a:srgbClr val="C0C0C0"/>
                  </a:outerShdw>
                </a:effectLst>
                <a:ea typeface="黑体" panose="02010609060101010101" pitchFamily="49" charset="-122"/>
              </a:rPr>
              <a:t>儿子还没有全部生成的节点</a:t>
            </a:r>
            <a:r>
              <a:rPr lang="zh-CN" altLang="en-US" sz="2400" dirty="0">
                <a:solidFill>
                  <a:srgbClr val="000000"/>
                </a:solidFill>
                <a:ea typeface="黑体" panose="02010609060101010101" pitchFamily="49" charset="-122"/>
              </a:rPr>
              <a:t>称做活结点</a:t>
            </a:r>
          </a:p>
          <a:p>
            <a:pPr fontAlgn="base" latinLnBrk="1">
              <a:spcAft>
                <a:spcPct val="0"/>
              </a:spcAft>
            </a:pPr>
            <a:r>
              <a:rPr lang="zh-CN" altLang="en-US" sz="2400" dirty="0">
                <a:solidFill>
                  <a:srgbClr val="000000"/>
                </a:solidFill>
                <a:ea typeface="黑体" panose="02010609060101010101" pitchFamily="49" charset="-122"/>
              </a:rPr>
              <a:t>死结点</a:t>
            </a:r>
            <a:r>
              <a:rPr lang="en-US" altLang="zh-CN" sz="2400" dirty="0">
                <a:solidFill>
                  <a:srgbClr val="000000"/>
                </a:solidFill>
                <a:ea typeface="黑体" panose="02010609060101010101" pitchFamily="49" charset="-122"/>
              </a:rPr>
              <a:t>:</a:t>
            </a:r>
            <a:r>
              <a:rPr lang="zh-CN" altLang="en-US" sz="2400" dirty="0">
                <a:solidFill>
                  <a:srgbClr val="000000"/>
                </a:solidFill>
                <a:ea typeface="黑体" panose="02010609060101010101" pitchFamily="49" charset="-122"/>
              </a:rPr>
              <a:t>一个所有儿子已经产生的结点称做死结点</a:t>
            </a:r>
          </a:p>
          <a:p>
            <a:pPr fontAlgn="base" latinLnBrk="1">
              <a:spcAft>
                <a:spcPct val="0"/>
              </a:spcAft>
            </a:pPr>
            <a:r>
              <a:rPr lang="zh-CN" altLang="en-US" sz="2400" dirty="0">
                <a:solidFill>
                  <a:srgbClr val="000000"/>
                </a:solidFill>
                <a:ea typeface="黑体" panose="02010609060101010101" pitchFamily="49" charset="-122"/>
              </a:rPr>
              <a:t>深度优先的问题状态生成法：如果对一个扩展结点</a:t>
            </a:r>
            <a:r>
              <a:rPr lang="en-US" altLang="zh-CN" sz="2400" dirty="0">
                <a:solidFill>
                  <a:srgbClr val="000000"/>
                </a:solidFill>
                <a:ea typeface="黑体" panose="02010609060101010101" pitchFamily="49" charset="-122"/>
              </a:rPr>
              <a:t>R</a:t>
            </a:r>
            <a:r>
              <a:rPr lang="zh-CN" altLang="en-US" sz="2400" dirty="0">
                <a:solidFill>
                  <a:srgbClr val="000000"/>
                </a:solidFill>
                <a:ea typeface="黑体" panose="02010609060101010101" pitchFamily="49" charset="-122"/>
              </a:rPr>
              <a:t>，一旦产生了它的一个儿子</a:t>
            </a:r>
            <a:r>
              <a:rPr lang="en-US" altLang="zh-CN" sz="2400" dirty="0">
                <a:solidFill>
                  <a:srgbClr val="000000"/>
                </a:solidFill>
                <a:ea typeface="黑体" panose="02010609060101010101" pitchFamily="49" charset="-122"/>
              </a:rPr>
              <a:t>C</a:t>
            </a:r>
            <a:r>
              <a:rPr lang="zh-CN" altLang="en-US" sz="2400" dirty="0">
                <a:solidFill>
                  <a:srgbClr val="000000"/>
                </a:solidFill>
                <a:ea typeface="黑体" panose="02010609060101010101" pitchFamily="49" charset="-122"/>
              </a:rPr>
              <a:t>，就把</a:t>
            </a:r>
            <a:r>
              <a:rPr lang="en-US" altLang="zh-CN" sz="2400" dirty="0">
                <a:solidFill>
                  <a:srgbClr val="000000"/>
                </a:solidFill>
                <a:ea typeface="黑体" panose="02010609060101010101" pitchFamily="49" charset="-122"/>
              </a:rPr>
              <a:t>C</a:t>
            </a:r>
            <a:r>
              <a:rPr lang="zh-CN" altLang="en-US" sz="2400" dirty="0">
                <a:solidFill>
                  <a:srgbClr val="000000"/>
                </a:solidFill>
                <a:ea typeface="黑体" panose="02010609060101010101" pitchFamily="49" charset="-122"/>
              </a:rPr>
              <a:t>当做新的扩展结点。在完成对子树</a:t>
            </a:r>
            <a:r>
              <a:rPr lang="en-US" altLang="zh-CN" sz="2400" dirty="0">
                <a:solidFill>
                  <a:srgbClr val="000000"/>
                </a:solidFill>
                <a:ea typeface="黑体" panose="02010609060101010101" pitchFamily="49" charset="-122"/>
              </a:rPr>
              <a:t>C</a:t>
            </a:r>
            <a:r>
              <a:rPr lang="zh-CN" altLang="en-US" sz="2400" dirty="0">
                <a:solidFill>
                  <a:srgbClr val="000000"/>
                </a:solidFill>
                <a:ea typeface="黑体" panose="02010609060101010101" pitchFamily="49" charset="-122"/>
              </a:rPr>
              <a:t>（以</a:t>
            </a:r>
            <a:r>
              <a:rPr lang="en-US" altLang="zh-CN" sz="2400" dirty="0">
                <a:solidFill>
                  <a:srgbClr val="000000"/>
                </a:solidFill>
                <a:ea typeface="黑体" panose="02010609060101010101" pitchFamily="49" charset="-122"/>
              </a:rPr>
              <a:t>C</a:t>
            </a:r>
            <a:r>
              <a:rPr lang="zh-CN" altLang="en-US" sz="2400" dirty="0">
                <a:solidFill>
                  <a:srgbClr val="000000"/>
                </a:solidFill>
                <a:ea typeface="黑体" panose="02010609060101010101" pitchFamily="49" charset="-122"/>
              </a:rPr>
              <a:t>为根的子树）的穷尽搜索之后，将</a:t>
            </a:r>
            <a:r>
              <a:rPr lang="en-US" altLang="zh-CN" sz="2400" dirty="0">
                <a:solidFill>
                  <a:srgbClr val="000000"/>
                </a:solidFill>
                <a:ea typeface="黑体" panose="02010609060101010101" pitchFamily="49" charset="-122"/>
              </a:rPr>
              <a:t>R</a:t>
            </a:r>
            <a:r>
              <a:rPr lang="zh-CN" altLang="en-US" sz="2400" dirty="0">
                <a:solidFill>
                  <a:srgbClr val="000000"/>
                </a:solidFill>
                <a:ea typeface="黑体" panose="02010609060101010101" pitchFamily="49" charset="-122"/>
              </a:rPr>
              <a:t>重新变成扩展结点，继续生成</a:t>
            </a:r>
            <a:r>
              <a:rPr lang="en-US" altLang="zh-CN" sz="2400" dirty="0">
                <a:solidFill>
                  <a:srgbClr val="000000"/>
                </a:solidFill>
                <a:ea typeface="黑体" panose="02010609060101010101" pitchFamily="49" charset="-122"/>
              </a:rPr>
              <a:t>R</a:t>
            </a:r>
            <a:r>
              <a:rPr lang="zh-CN" altLang="en-US" sz="2400" dirty="0">
                <a:solidFill>
                  <a:srgbClr val="000000"/>
                </a:solidFill>
                <a:ea typeface="黑体" panose="02010609060101010101" pitchFamily="49" charset="-122"/>
              </a:rPr>
              <a:t>的下一个儿子（如果存在）</a:t>
            </a:r>
          </a:p>
          <a:p>
            <a:pPr fontAlgn="base" latinLnBrk="1">
              <a:spcAft>
                <a:spcPct val="0"/>
              </a:spcAft>
            </a:pPr>
            <a:r>
              <a:rPr lang="zh-CN" altLang="en-US" sz="2400" dirty="0">
                <a:solidFill>
                  <a:srgbClr val="000000"/>
                </a:solidFill>
                <a:ea typeface="黑体" panose="02010609060101010101" pitchFamily="49" charset="-122"/>
              </a:rPr>
              <a:t>宽度优先的问题状态生成法：在一个扩展结点变成死结点之前，它一直是扩展结点</a:t>
            </a:r>
          </a:p>
        </p:txBody>
      </p:sp>
    </p:spTree>
    <p:extLst>
      <p:ext uri="{BB962C8B-B14F-4D97-AF65-F5344CB8AC3E}">
        <p14:creationId xmlns:p14="http://schemas.microsoft.com/office/powerpoint/2010/main" val="1149519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309362" y="415925"/>
            <a:ext cx="77724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r>
              <a:rPr lang="zh-CN" altLang="en-US" sz="3600" dirty="0">
                <a:solidFill>
                  <a:schemeClr val="tx1"/>
                </a:solidFill>
              </a:rPr>
              <a:t>回溯法的解题步骤</a:t>
            </a:r>
          </a:p>
        </p:txBody>
      </p:sp>
      <p:sp>
        <p:nvSpPr>
          <p:cNvPr id="3" name="Text Box 49"/>
          <p:cNvSpPr txBox="1">
            <a:spLocks noChangeArrowheads="1"/>
          </p:cNvSpPr>
          <p:nvPr/>
        </p:nvSpPr>
        <p:spPr bwMode="auto">
          <a:xfrm>
            <a:off x="1689463" y="1125538"/>
            <a:ext cx="945750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latinLnBrk="0"/>
            <a:r>
              <a:rPr kumimoji="0" lang="en-US" altLang="zh-CN" sz="2800" dirty="0">
                <a:latin typeface="Arial" panose="020B0604020202020204" pitchFamily="34" charset="0"/>
                <a:ea typeface="楷体_GB2312" pitchFamily="49" charset="-122"/>
              </a:rPr>
              <a:t>(1)</a:t>
            </a:r>
            <a:r>
              <a:rPr kumimoji="0" lang="zh-CN" altLang="en-US" sz="2800" dirty="0">
                <a:latin typeface="Arial" panose="020B0604020202020204" pitchFamily="34" charset="0"/>
                <a:ea typeface="楷体_GB2312" pitchFamily="49" charset="-122"/>
              </a:rPr>
              <a:t>针对所给问题，定义问题的解空间；</a:t>
            </a:r>
          </a:p>
          <a:p>
            <a:pPr latinLnBrk="0"/>
            <a:r>
              <a:rPr kumimoji="0" lang="en-US" altLang="zh-CN" sz="2800" dirty="0">
                <a:latin typeface="Arial" panose="020B0604020202020204" pitchFamily="34" charset="0"/>
                <a:ea typeface="楷体_GB2312" pitchFamily="49" charset="-122"/>
              </a:rPr>
              <a:t>(2)</a:t>
            </a:r>
            <a:r>
              <a:rPr kumimoji="0" lang="zh-CN" altLang="en-US" sz="2800" dirty="0">
                <a:latin typeface="Arial" panose="020B0604020202020204" pitchFamily="34" charset="0"/>
                <a:ea typeface="楷体_GB2312" pitchFamily="49" charset="-122"/>
              </a:rPr>
              <a:t>确定易于搜索的解空间结构；</a:t>
            </a:r>
          </a:p>
          <a:p>
            <a:pPr latinLnBrk="0"/>
            <a:r>
              <a:rPr kumimoji="0" lang="en-US" altLang="zh-CN" sz="2800" dirty="0">
                <a:latin typeface="Arial" panose="020B0604020202020204" pitchFamily="34" charset="0"/>
                <a:ea typeface="楷体_GB2312" pitchFamily="49" charset="-122"/>
              </a:rPr>
              <a:t>(3)</a:t>
            </a:r>
            <a:r>
              <a:rPr kumimoji="0" lang="zh-CN" altLang="en-US" sz="2800" dirty="0">
                <a:latin typeface="Arial" panose="020B0604020202020204" pitchFamily="34" charset="0"/>
                <a:ea typeface="楷体_GB2312" pitchFamily="49" charset="-122"/>
              </a:rPr>
              <a:t>以深度优先方式搜索解空间，并在搜索过程中用剪枝函数避免无效搜索。</a:t>
            </a:r>
          </a:p>
        </p:txBody>
      </p:sp>
      <p:sp>
        <p:nvSpPr>
          <p:cNvPr id="4" name="Text Box 50"/>
          <p:cNvSpPr txBox="1">
            <a:spLocks noChangeArrowheads="1"/>
          </p:cNvSpPr>
          <p:nvPr/>
        </p:nvSpPr>
        <p:spPr bwMode="auto">
          <a:xfrm>
            <a:off x="1689463" y="3068638"/>
            <a:ext cx="9457508" cy="1373187"/>
          </a:xfrm>
          <a:prstGeom prst="rect">
            <a:avLst/>
          </a:prstGeom>
          <a:solidFill>
            <a:srgbClr val="FFCC00"/>
          </a:solidFill>
          <a:ln>
            <a:noFill/>
          </a:ln>
          <a:effectLst/>
          <a:extLs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latinLnBrk="0"/>
            <a:r>
              <a:rPr kumimoji="0" lang="zh-CN" altLang="en-US" sz="2800" dirty="0">
                <a:latin typeface="Arial" panose="020B0604020202020204" pitchFamily="34" charset="0"/>
                <a:ea typeface="楷体_GB2312" pitchFamily="49" charset="-122"/>
              </a:rPr>
              <a:t>常用剪枝函数：</a:t>
            </a:r>
          </a:p>
          <a:p>
            <a:pPr latinLnBrk="0">
              <a:buClr>
                <a:srgbClr val="CC0000"/>
              </a:buClr>
              <a:buFont typeface="Arial" panose="020B0604020202020204" pitchFamily="34" charset="0"/>
              <a:buChar char="♥"/>
            </a:pPr>
            <a:r>
              <a:rPr kumimoji="0" lang="zh-CN" altLang="en-US" sz="2800" dirty="0">
                <a:latin typeface="Arial" panose="020B0604020202020204" pitchFamily="34" charset="0"/>
                <a:ea typeface="楷体_GB2312" pitchFamily="49" charset="-122"/>
              </a:rPr>
              <a:t>用</a:t>
            </a:r>
            <a:r>
              <a:rPr kumimoji="0" lang="zh-CN" altLang="en-US" sz="2800" b="1" dirty="0">
                <a:solidFill>
                  <a:srgbClr val="257249"/>
                </a:solidFill>
                <a:latin typeface="Arial" panose="020B0604020202020204" pitchFamily="34" charset="0"/>
                <a:ea typeface="楷体_GB2312" pitchFamily="49" charset="-122"/>
              </a:rPr>
              <a:t>约束函数</a:t>
            </a:r>
            <a:r>
              <a:rPr kumimoji="0" lang="zh-CN" altLang="en-US" sz="2800" dirty="0">
                <a:latin typeface="Arial" panose="020B0604020202020204" pitchFamily="34" charset="0"/>
                <a:ea typeface="楷体_GB2312" pitchFamily="49" charset="-122"/>
              </a:rPr>
              <a:t>在扩展结点处剪去不满足约束的子树；</a:t>
            </a:r>
          </a:p>
          <a:p>
            <a:pPr latinLnBrk="0">
              <a:buClr>
                <a:srgbClr val="CC0000"/>
              </a:buClr>
              <a:buFont typeface="Arial" panose="020B0604020202020204" pitchFamily="34" charset="0"/>
              <a:buChar char="♥"/>
            </a:pPr>
            <a:r>
              <a:rPr kumimoji="0" lang="zh-CN" altLang="en-US" sz="2800" dirty="0">
                <a:latin typeface="Arial" panose="020B0604020202020204" pitchFamily="34" charset="0"/>
                <a:ea typeface="楷体_GB2312" pitchFamily="49" charset="-122"/>
              </a:rPr>
              <a:t>用</a:t>
            </a:r>
            <a:r>
              <a:rPr lang="zh-CN" altLang="en-US" sz="2800" b="1" dirty="0">
                <a:solidFill>
                  <a:srgbClr val="257249"/>
                </a:solidFill>
                <a:latin typeface="Arial" panose="020B0604020202020204" pitchFamily="34" charset="0"/>
                <a:ea typeface="楷体_GB2312" pitchFamily="49" charset="-122"/>
              </a:rPr>
              <a:t>限界函数</a:t>
            </a:r>
            <a:r>
              <a:rPr kumimoji="0" lang="zh-CN" altLang="en-US" sz="2800" dirty="0">
                <a:latin typeface="Arial" panose="020B0604020202020204" pitchFamily="34" charset="0"/>
                <a:ea typeface="楷体_GB2312" pitchFamily="49" charset="-122"/>
              </a:rPr>
              <a:t>剪去得不到最优解的子树。</a:t>
            </a:r>
            <a:endParaRPr kumimoji="0" lang="zh-CN" altLang="en-US" dirty="0">
              <a:latin typeface="Arial" panose="020B0604020202020204" pitchFamily="34" charset="0"/>
              <a:ea typeface="楷体_GB2312" pitchFamily="49" charset="-122"/>
            </a:endParaRPr>
          </a:p>
        </p:txBody>
      </p:sp>
      <p:sp>
        <p:nvSpPr>
          <p:cNvPr id="5" name="Text Box 51"/>
          <p:cNvSpPr txBox="1">
            <a:spLocks noChangeArrowheads="1"/>
          </p:cNvSpPr>
          <p:nvPr/>
        </p:nvSpPr>
        <p:spPr bwMode="auto">
          <a:xfrm>
            <a:off x="1689463" y="4652963"/>
            <a:ext cx="945750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latinLnBrk="0"/>
            <a:r>
              <a:rPr kumimoji="0" lang="zh-CN" altLang="en-US" sz="2000" b="1" dirty="0">
                <a:effectLst>
                  <a:outerShdw blurRad="38100" dist="38100" dir="2700000" algn="tl">
                    <a:srgbClr val="C0C0C0"/>
                  </a:outerShdw>
                </a:effectLst>
                <a:latin typeface="Arial" panose="020B0604020202020204" pitchFamily="34" charset="0"/>
                <a:ea typeface="楷体_GB2312" pitchFamily="49" charset="-122"/>
              </a:rPr>
              <a:t>用回溯法解题的一个显著特征是在搜索过程中动态产生问题的解空间。</a:t>
            </a:r>
            <a:r>
              <a:rPr kumimoji="0" lang="zh-CN" altLang="en-US" sz="2000" u="sng" dirty="0">
                <a:latin typeface="Arial" panose="020B0604020202020204" pitchFamily="34" charset="0"/>
                <a:ea typeface="楷体_GB2312" pitchFamily="49" charset="-122"/>
              </a:rPr>
              <a:t>在任何时刻，算法只保存从根结点到当前扩展结点的路径。</a:t>
            </a:r>
            <a:r>
              <a:rPr kumimoji="0" lang="zh-CN" altLang="en-US" sz="2000" dirty="0">
                <a:latin typeface="Arial" panose="020B0604020202020204" pitchFamily="34" charset="0"/>
                <a:ea typeface="楷体_GB2312" pitchFamily="49" charset="-122"/>
              </a:rPr>
              <a:t>如果解空间树中从根结点到叶结点的最长路径的长度为</a:t>
            </a:r>
            <a:r>
              <a:rPr kumimoji="0" lang="en-US" altLang="zh-CN" sz="2000" dirty="0">
                <a:latin typeface="Arial" panose="020B0604020202020204" pitchFamily="34" charset="0"/>
                <a:ea typeface="楷体_GB2312" pitchFamily="49" charset="-122"/>
              </a:rPr>
              <a:t>h(n)</a:t>
            </a:r>
            <a:r>
              <a:rPr kumimoji="0" lang="zh-CN" altLang="en-US" sz="2000" dirty="0">
                <a:latin typeface="Arial" panose="020B0604020202020204" pitchFamily="34" charset="0"/>
                <a:ea typeface="楷体_GB2312" pitchFamily="49" charset="-122"/>
              </a:rPr>
              <a:t>，则回溯法所需的计算空间通常为</a:t>
            </a:r>
            <a:r>
              <a:rPr kumimoji="0" lang="en-US" altLang="zh-CN" sz="2000" dirty="0">
                <a:latin typeface="Arial" panose="020B0604020202020204" pitchFamily="34" charset="0"/>
                <a:ea typeface="楷体_GB2312" pitchFamily="49" charset="-122"/>
              </a:rPr>
              <a:t>O(h(n))</a:t>
            </a:r>
            <a:r>
              <a:rPr kumimoji="0" lang="zh-CN" altLang="en-US" sz="2000" dirty="0">
                <a:latin typeface="Arial" panose="020B0604020202020204" pitchFamily="34" charset="0"/>
                <a:ea typeface="楷体_GB2312" pitchFamily="49" charset="-122"/>
              </a:rPr>
              <a:t>。而显式地存储整个解空间则需要</a:t>
            </a:r>
            <a:r>
              <a:rPr kumimoji="0" lang="en-US" altLang="zh-CN" sz="2000" dirty="0">
                <a:latin typeface="Arial" panose="020B0604020202020204" pitchFamily="34" charset="0"/>
                <a:ea typeface="楷体_GB2312" pitchFamily="49" charset="-122"/>
              </a:rPr>
              <a:t>O(2</a:t>
            </a:r>
            <a:r>
              <a:rPr kumimoji="0" lang="en-US" altLang="zh-CN" sz="2000" baseline="30000" dirty="0">
                <a:latin typeface="Arial" panose="020B0604020202020204" pitchFamily="34" charset="0"/>
                <a:ea typeface="楷体_GB2312" pitchFamily="49" charset="-122"/>
              </a:rPr>
              <a:t>h(n)</a:t>
            </a:r>
            <a:r>
              <a:rPr kumimoji="0" lang="en-US" altLang="zh-CN" sz="2000" dirty="0">
                <a:latin typeface="Arial" panose="020B0604020202020204" pitchFamily="34" charset="0"/>
                <a:ea typeface="楷体_GB2312" pitchFamily="49" charset="-122"/>
              </a:rPr>
              <a:t>)</a:t>
            </a:r>
            <a:r>
              <a:rPr kumimoji="0" lang="zh-CN" altLang="en-US" sz="2000" dirty="0">
                <a:latin typeface="Arial" panose="020B0604020202020204" pitchFamily="34" charset="0"/>
                <a:ea typeface="楷体_GB2312" pitchFamily="49" charset="-122"/>
              </a:rPr>
              <a:t>或</a:t>
            </a:r>
            <a:r>
              <a:rPr kumimoji="0" lang="en-US" altLang="zh-CN" sz="2000" dirty="0">
                <a:latin typeface="Arial" panose="020B0604020202020204" pitchFamily="34" charset="0"/>
                <a:ea typeface="楷体_GB2312" pitchFamily="49" charset="-122"/>
              </a:rPr>
              <a:t>O(h(n)!)</a:t>
            </a:r>
            <a:r>
              <a:rPr kumimoji="0" lang="zh-CN" altLang="en-US" sz="2000" dirty="0">
                <a:latin typeface="Arial" panose="020B0604020202020204" pitchFamily="34" charset="0"/>
                <a:ea typeface="楷体_GB2312" pitchFamily="49" charset="-122"/>
              </a:rPr>
              <a:t>内存空间。</a:t>
            </a:r>
          </a:p>
        </p:txBody>
      </p:sp>
    </p:spTree>
    <p:extLst>
      <p:ext uri="{BB962C8B-B14F-4D97-AF65-F5344CB8AC3E}">
        <p14:creationId xmlns:p14="http://schemas.microsoft.com/office/powerpoint/2010/main" val="350829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Freeform 154"/>
          <p:cNvSpPr>
            <a:spLocks/>
          </p:cNvSpPr>
          <p:nvPr/>
        </p:nvSpPr>
        <p:spPr bwMode="auto">
          <a:xfrm>
            <a:off x="2382800" y="3353182"/>
            <a:ext cx="765416" cy="1122538"/>
          </a:xfrm>
          <a:custGeom>
            <a:avLst/>
            <a:gdLst>
              <a:gd name="T0" fmla="*/ 293 w 433"/>
              <a:gd name="T1" fmla="*/ 94 h 635"/>
              <a:gd name="T2" fmla="*/ 334 w 433"/>
              <a:gd name="T3" fmla="*/ 80 h 635"/>
              <a:gd name="T4" fmla="*/ 401 w 433"/>
              <a:gd name="T5" fmla="*/ 118 h 635"/>
              <a:gd name="T6" fmla="*/ 433 w 433"/>
              <a:gd name="T7" fmla="*/ 118 h 635"/>
              <a:gd name="T8" fmla="*/ 433 w 433"/>
              <a:gd name="T9" fmla="*/ 0 h 635"/>
              <a:gd name="T10" fmla="*/ 0 w 433"/>
              <a:gd name="T11" fmla="*/ 0 h 635"/>
              <a:gd name="T12" fmla="*/ 0 w 433"/>
              <a:gd name="T13" fmla="*/ 463 h 635"/>
              <a:gd name="T14" fmla="*/ 158 w 433"/>
              <a:gd name="T15" fmla="*/ 463 h 635"/>
              <a:gd name="T16" fmla="*/ 169 w 433"/>
              <a:gd name="T17" fmla="*/ 474 h 635"/>
              <a:gd name="T18" fmla="*/ 169 w 433"/>
              <a:gd name="T19" fmla="*/ 528 h 635"/>
              <a:gd name="T20" fmla="*/ 165 w 433"/>
              <a:gd name="T21" fmla="*/ 537 h 635"/>
              <a:gd name="T22" fmla="*/ 129 w 433"/>
              <a:gd name="T23" fmla="*/ 586 h 635"/>
              <a:gd name="T24" fmla="*/ 141 w 433"/>
              <a:gd name="T25" fmla="*/ 619 h 635"/>
              <a:gd name="T26" fmla="*/ 183 w 433"/>
              <a:gd name="T27" fmla="*/ 635 h 635"/>
              <a:gd name="T28" fmla="*/ 250 w 433"/>
              <a:gd name="T29" fmla="*/ 594 h 635"/>
              <a:gd name="T30" fmla="*/ 210 w 433"/>
              <a:gd name="T31" fmla="*/ 533 h 635"/>
              <a:gd name="T32" fmla="*/ 204 w 433"/>
              <a:gd name="T33" fmla="*/ 524 h 635"/>
              <a:gd name="T34" fmla="*/ 204 w 433"/>
              <a:gd name="T35" fmla="*/ 471 h 635"/>
              <a:gd name="T36" fmla="*/ 215 w 433"/>
              <a:gd name="T37" fmla="*/ 460 h 635"/>
              <a:gd name="T38" fmla="*/ 433 w 433"/>
              <a:gd name="T39" fmla="*/ 460 h 635"/>
              <a:gd name="T40" fmla="*/ 433 w 433"/>
              <a:gd name="T41" fmla="*/ 199 h 635"/>
              <a:gd name="T42" fmla="*/ 410 w 433"/>
              <a:gd name="T43" fmla="*/ 199 h 635"/>
              <a:gd name="T44" fmla="*/ 338 w 433"/>
              <a:gd name="T45" fmla="*/ 243 h 635"/>
              <a:gd name="T46" fmla="*/ 270 w 433"/>
              <a:gd name="T47" fmla="*/ 161 h 635"/>
              <a:gd name="T48" fmla="*/ 293 w 433"/>
              <a:gd name="T49" fmla="*/ 9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635">
                <a:moveTo>
                  <a:pt x="293" y="94"/>
                </a:moveTo>
                <a:cubicBezTo>
                  <a:pt x="304" y="84"/>
                  <a:pt x="318" y="79"/>
                  <a:pt x="334" y="80"/>
                </a:cubicBezTo>
                <a:cubicBezTo>
                  <a:pt x="360" y="81"/>
                  <a:pt x="391" y="108"/>
                  <a:pt x="401" y="118"/>
                </a:cubicBezTo>
                <a:cubicBezTo>
                  <a:pt x="433" y="118"/>
                  <a:pt x="433" y="118"/>
                  <a:pt x="433" y="118"/>
                </a:cubicBezTo>
                <a:cubicBezTo>
                  <a:pt x="433" y="0"/>
                  <a:pt x="433" y="0"/>
                  <a:pt x="433" y="0"/>
                </a:cubicBezTo>
                <a:cubicBezTo>
                  <a:pt x="0" y="0"/>
                  <a:pt x="0" y="0"/>
                  <a:pt x="0" y="0"/>
                </a:cubicBezTo>
                <a:cubicBezTo>
                  <a:pt x="0" y="463"/>
                  <a:pt x="0" y="463"/>
                  <a:pt x="0" y="463"/>
                </a:cubicBezTo>
                <a:cubicBezTo>
                  <a:pt x="158" y="463"/>
                  <a:pt x="158" y="463"/>
                  <a:pt x="158" y="463"/>
                </a:cubicBezTo>
                <a:cubicBezTo>
                  <a:pt x="164" y="463"/>
                  <a:pt x="169" y="468"/>
                  <a:pt x="169" y="474"/>
                </a:cubicBezTo>
                <a:cubicBezTo>
                  <a:pt x="169" y="528"/>
                  <a:pt x="169" y="528"/>
                  <a:pt x="169" y="528"/>
                </a:cubicBezTo>
                <a:cubicBezTo>
                  <a:pt x="169" y="532"/>
                  <a:pt x="168" y="535"/>
                  <a:pt x="165" y="537"/>
                </a:cubicBezTo>
                <a:cubicBezTo>
                  <a:pt x="156" y="544"/>
                  <a:pt x="130" y="568"/>
                  <a:pt x="129" y="586"/>
                </a:cubicBezTo>
                <a:cubicBezTo>
                  <a:pt x="129" y="598"/>
                  <a:pt x="133" y="611"/>
                  <a:pt x="141" y="619"/>
                </a:cubicBezTo>
                <a:cubicBezTo>
                  <a:pt x="151" y="630"/>
                  <a:pt x="166" y="635"/>
                  <a:pt x="183" y="635"/>
                </a:cubicBezTo>
                <a:cubicBezTo>
                  <a:pt x="207" y="635"/>
                  <a:pt x="248" y="630"/>
                  <a:pt x="250" y="594"/>
                </a:cubicBezTo>
                <a:cubicBezTo>
                  <a:pt x="253" y="560"/>
                  <a:pt x="210" y="533"/>
                  <a:pt x="210" y="533"/>
                </a:cubicBezTo>
                <a:cubicBezTo>
                  <a:pt x="206" y="531"/>
                  <a:pt x="204" y="527"/>
                  <a:pt x="204" y="524"/>
                </a:cubicBezTo>
                <a:cubicBezTo>
                  <a:pt x="204" y="471"/>
                  <a:pt x="204" y="471"/>
                  <a:pt x="204" y="471"/>
                </a:cubicBezTo>
                <a:cubicBezTo>
                  <a:pt x="204" y="465"/>
                  <a:pt x="209" y="460"/>
                  <a:pt x="215" y="460"/>
                </a:cubicBezTo>
                <a:cubicBezTo>
                  <a:pt x="433" y="460"/>
                  <a:pt x="433" y="460"/>
                  <a:pt x="433" y="460"/>
                </a:cubicBezTo>
                <a:cubicBezTo>
                  <a:pt x="433" y="199"/>
                  <a:pt x="433" y="199"/>
                  <a:pt x="433" y="199"/>
                </a:cubicBezTo>
                <a:cubicBezTo>
                  <a:pt x="410" y="199"/>
                  <a:pt x="410" y="199"/>
                  <a:pt x="410" y="199"/>
                </a:cubicBezTo>
                <a:cubicBezTo>
                  <a:pt x="399" y="211"/>
                  <a:pt x="368" y="243"/>
                  <a:pt x="338" y="243"/>
                </a:cubicBezTo>
                <a:cubicBezTo>
                  <a:pt x="305" y="243"/>
                  <a:pt x="270" y="222"/>
                  <a:pt x="270" y="161"/>
                </a:cubicBezTo>
                <a:cubicBezTo>
                  <a:pt x="270" y="124"/>
                  <a:pt x="282" y="104"/>
                  <a:pt x="293" y="94"/>
                </a:cubicBez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6" name="Freeform 155"/>
          <p:cNvSpPr>
            <a:spLocks/>
          </p:cNvSpPr>
          <p:nvPr/>
        </p:nvSpPr>
        <p:spPr bwMode="auto">
          <a:xfrm>
            <a:off x="1573832" y="3353182"/>
            <a:ext cx="769772" cy="817678"/>
          </a:xfrm>
          <a:custGeom>
            <a:avLst/>
            <a:gdLst>
              <a:gd name="T0" fmla="*/ 435 w 435"/>
              <a:gd name="T1" fmla="*/ 0 h 463"/>
              <a:gd name="T2" fmla="*/ 2 w 435"/>
              <a:gd name="T3" fmla="*/ 0 h 463"/>
              <a:gd name="T4" fmla="*/ 2 w 435"/>
              <a:gd name="T5" fmla="*/ 113 h 463"/>
              <a:gd name="T6" fmla="*/ 32 w 435"/>
              <a:gd name="T7" fmla="*/ 113 h 463"/>
              <a:gd name="T8" fmla="*/ 104 w 435"/>
              <a:gd name="T9" fmla="*/ 70 h 463"/>
              <a:gd name="T10" fmla="*/ 166 w 435"/>
              <a:gd name="T11" fmla="*/ 154 h 463"/>
              <a:gd name="T12" fmla="*/ 145 w 435"/>
              <a:gd name="T13" fmla="*/ 219 h 463"/>
              <a:gd name="T14" fmla="*/ 100 w 435"/>
              <a:gd name="T15" fmla="*/ 234 h 463"/>
              <a:gd name="T16" fmla="*/ 34 w 435"/>
              <a:gd name="T17" fmla="*/ 192 h 463"/>
              <a:gd name="T18" fmla="*/ 0 w 435"/>
              <a:gd name="T19" fmla="*/ 192 h 463"/>
              <a:gd name="T20" fmla="*/ 0 w 435"/>
              <a:gd name="T21" fmla="*/ 442 h 463"/>
              <a:gd name="T22" fmla="*/ 9 w 435"/>
              <a:gd name="T23" fmla="*/ 463 h 463"/>
              <a:gd name="T24" fmla="*/ 435 w 435"/>
              <a:gd name="T25" fmla="*/ 463 h 463"/>
              <a:gd name="T26" fmla="*/ 435 w 435"/>
              <a:gd name="T2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463">
                <a:moveTo>
                  <a:pt x="435" y="0"/>
                </a:moveTo>
                <a:cubicBezTo>
                  <a:pt x="2" y="0"/>
                  <a:pt x="2" y="0"/>
                  <a:pt x="2" y="0"/>
                </a:cubicBezTo>
                <a:cubicBezTo>
                  <a:pt x="2" y="113"/>
                  <a:pt x="2" y="113"/>
                  <a:pt x="2" y="113"/>
                </a:cubicBezTo>
                <a:cubicBezTo>
                  <a:pt x="32" y="113"/>
                  <a:pt x="32" y="113"/>
                  <a:pt x="32" y="113"/>
                </a:cubicBezTo>
                <a:cubicBezTo>
                  <a:pt x="40" y="99"/>
                  <a:pt x="61" y="69"/>
                  <a:pt x="104" y="70"/>
                </a:cubicBezTo>
                <a:cubicBezTo>
                  <a:pt x="166" y="72"/>
                  <a:pt x="166" y="134"/>
                  <a:pt x="166" y="154"/>
                </a:cubicBezTo>
                <a:cubicBezTo>
                  <a:pt x="166" y="184"/>
                  <a:pt x="159" y="205"/>
                  <a:pt x="145" y="219"/>
                </a:cubicBezTo>
                <a:cubicBezTo>
                  <a:pt x="134" y="229"/>
                  <a:pt x="119" y="234"/>
                  <a:pt x="100" y="234"/>
                </a:cubicBezTo>
                <a:cubicBezTo>
                  <a:pt x="63" y="233"/>
                  <a:pt x="42" y="209"/>
                  <a:pt x="34" y="192"/>
                </a:cubicBezTo>
                <a:cubicBezTo>
                  <a:pt x="0" y="192"/>
                  <a:pt x="0" y="192"/>
                  <a:pt x="0" y="192"/>
                </a:cubicBezTo>
                <a:cubicBezTo>
                  <a:pt x="0" y="442"/>
                  <a:pt x="0" y="442"/>
                  <a:pt x="0" y="442"/>
                </a:cubicBezTo>
                <a:cubicBezTo>
                  <a:pt x="4" y="449"/>
                  <a:pt x="7" y="456"/>
                  <a:pt x="9" y="463"/>
                </a:cubicBezTo>
                <a:cubicBezTo>
                  <a:pt x="435" y="463"/>
                  <a:pt x="435" y="463"/>
                  <a:pt x="435" y="463"/>
                </a:cubicBezTo>
                <a:lnTo>
                  <a:pt x="435" y="0"/>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7" name="Freeform 156"/>
          <p:cNvSpPr>
            <a:spLocks/>
          </p:cNvSpPr>
          <p:nvPr/>
        </p:nvSpPr>
        <p:spPr bwMode="auto">
          <a:xfrm>
            <a:off x="1577099" y="1666653"/>
            <a:ext cx="1970702" cy="1088786"/>
          </a:xfrm>
          <a:custGeom>
            <a:avLst/>
            <a:gdLst>
              <a:gd name="T0" fmla="*/ 0 w 1114"/>
              <a:gd name="T1" fmla="*/ 445 h 616"/>
              <a:gd name="T2" fmla="*/ 186 w 1114"/>
              <a:gd name="T3" fmla="*/ 445 h 616"/>
              <a:gd name="T4" fmla="*/ 197 w 1114"/>
              <a:gd name="T5" fmla="*/ 456 h 616"/>
              <a:gd name="T6" fmla="*/ 197 w 1114"/>
              <a:gd name="T7" fmla="*/ 511 h 616"/>
              <a:gd name="T8" fmla="*/ 192 w 1114"/>
              <a:gd name="T9" fmla="*/ 521 h 616"/>
              <a:gd name="T10" fmla="*/ 161 w 1114"/>
              <a:gd name="T11" fmla="*/ 565 h 616"/>
              <a:gd name="T12" fmla="*/ 213 w 1114"/>
              <a:gd name="T13" fmla="*/ 616 h 616"/>
              <a:gd name="T14" fmla="*/ 279 w 1114"/>
              <a:gd name="T15" fmla="*/ 571 h 616"/>
              <a:gd name="T16" fmla="*/ 240 w 1114"/>
              <a:gd name="T17" fmla="*/ 519 h 616"/>
              <a:gd name="T18" fmla="*/ 233 w 1114"/>
              <a:gd name="T19" fmla="*/ 508 h 616"/>
              <a:gd name="T20" fmla="*/ 234 w 1114"/>
              <a:gd name="T21" fmla="*/ 458 h 616"/>
              <a:gd name="T22" fmla="*/ 245 w 1114"/>
              <a:gd name="T23" fmla="*/ 448 h 616"/>
              <a:gd name="T24" fmla="*/ 647 w 1114"/>
              <a:gd name="T25" fmla="*/ 448 h 616"/>
              <a:gd name="T26" fmla="*/ 647 w 1114"/>
              <a:gd name="T27" fmla="*/ 412 h 616"/>
              <a:gd name="T28" fmla="*/ 605 w 1114"/>
              <a:gd name="T29" fmla="*/ 339 h 616"/>
              <a:gd name="T30" fmla="*/ 683 w 1114"/>
              <a:gd name="T31" fmla="*/ 279 h 616"/>
              <a:gd name="T32" fmla="*/ 767 w 1114"/>
              <a:gd name="T33" fmla="*/ 338 h 616"/>
              <a:gd name="T34" fmla="*/ 728 w 1114"/>
              <a:gd name="T35" fmla="*/ 413 h 616"/>
              <a:gd name="T36" fmla="*/ 728 w 1114"/>
              <a:gd name="T37" fmla="*/ 446 h 616"/>
              <a:gd name="T38" fmla="*/ 1114 w 1114"/>
              <a:gd name="T39" fmla="*/ 446 h 616"/>
              <a:gd name="T40" fmla="*/ 952 w 1114"/>
              <a:gd name="T41" fmla="*/ 204 h 616"/>
              <a:gd name="T42" fmla="*/ 460 w 1114"/>
              <a:gd name="T43" fmla="*/ 2 h 616"/>
              <a:gd name="T44" fmla="*/ 0 w 1114"/>
              <a:gd name="T45" fmla="*/ 148 h 616"/>
              <a:gd name="T46" fmla="*/ 0 w 1114"/>
              <a:gd name="T47" fmla="*/ 44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4" h="616">
                <a:moveTo>
                  <a:pt x="0" y="445"/>
                </a:moveTo>
                <a:cubicBezTo>
                  <a:pt x="186" y="445"/>
                  <a:pt x="186" y="445"/>
                  <a:pt x="186" y="445"/>
                </a:cubicBezTo>
                <a:cubicBezTo>
                  <a:pt x="192" y="445"/>
                  <a:pt x="197" y="449"/>
                  <a:pt x="197" y="456"/>
                </a:cubicBezTo>
                <a:cubicBezTo>
                  <a:pt x="197" y="511"/>
                  <a:pt x="197" y="511"/>
                  <a:pt x="197" y="511"/>
                </a:cubicBezTo>
                <a:cubicBezTo>
                  <a:pt x="197" y="515"/>
                  <a:pt x="196" y="519"/>
                  <a:pt x="192" y="521"/>
                </a:cubicBezTo>
                <a:cubicBezTo>
                  <a:pt x="184" y="526"/>
                  <a:pt x="161" y="546"/>
                  <a:pt x="161" y="565"/>
                </a:cubicBezTo>
                <a:cubicBezTo>
                  <a:pt x="161" y="591"/>
                  <a:pt x="179" y="616"/>
                  <a:pt x="213" y="616"/>
                </a:cubicBezTo>
                <a:cubicBezTo>
                  <a:pt x="249" y="616"/>
                  <a:pt x="278" y="597"/>
                  <a:pt x="279" y="571"/>
                </a:cubicBezTo>
                <a:cubicBezTo>
                  <a:pt x="280" y="534"/>
                  <a:pt x="240" y="519"/>
                  <a:pt x="240" y="519"/>
                </a:cubicBezTo>
                <a:cubicBezTo>
                  <a:pt x="235" y="517"/>
                  <a:pt x="232" y="513"/>
                  <a:pt x="233" y="508"/>
                </a:cubicBezTo>
                <a:cubicBezTo>
                  <a:pt x="234" y="458"/>
                  <a:pt x="234" y="458"/>
                  <a:pt x="234" y="458"/>
                </a:cubicBezTo>
                <a:cubicBezTo>
                  <a:pt x="234" y="452"/>
                  <a:pt x="239" y="448"/>
                  <a:pt x="245" y="448"/>
                </a:cubicBezTo>
                <a:cubicBezTo>
                  <a:pt x="647" y="448"/>
                  <a:pt x="647" y="448"/>
                  <a:pt x="647" y="448"/>
                </a:cubicBezTo>
                <a:cubicBezTo>
                  <a:pt x="647" y="412"/>
                  <a:pt x="647" y="412"/>
                  <a:pt x="647" y="412"/>
                </a:cubicBezTo>
                <a:cubicBezTo>
                  <a:pt x="634" y="404"/>
                  <a:pt x="605" y="380"/>
                  <a:pt x="605" y="339"/>
                </a:cubicBezTo>
                <a:cubicBezTo>
                  <a:pt x="605" y="298"/>
                  <a:pt x="646" y="279"/>
                  <a:pt x="683" y="279"/>
                </a:cubicBezTo>
                <a:cubicBezTo>
                  <a:pt x="722" y="279"/>
                  <a:pt x="767" y="294"/>
                  <a:pt x="767" y="338"/>
                </a:cubicBezTo>
                <a:cubicBezTo>
                  <a:pt x="767" y="378"/>
                  <a:pt x="739" y="404"/>
                  <a:pt x="728" y="413"/>
                </a:cubicBezTo>
                <a:cubicBezTo>
                  <a:pt x="728" y="446"/>
                  <a:pt x="728" y="446"/>
                  <a:pt x="728" y="446"/>
                </a:cubicBezTo>
                <a:cubicBezTo>
                  <a:pt x="1114" y="446"/>
                  <a:pt x="1114" y="446"/>
                  <a:pt x="1114" y="446"/>
                </a:cubicBezTo>
                <a:cubicBezTo>
                  <a:pt x="1078" y="356"/>
                  <a:pt x="1025" y="265"/>
                  <a:pt x="952" y="204"/>
                </a:cubicBezTo>
                <a:cubicBezTo>
                  <a:pt x="809" y="83"/>
                  <a:pt x="677" y="5"/>
                  <a:pt x="460" y="2"/>
                </a:cubicBezTo>
                <a:cubicBezTo>
                  <a:pt x="326" y="0"/>
                  <a:pt x="149" y="37"/>
                  <a:pt x="0" y="148"/>
                </a:cubicBezTo>
                <a:lnTo>
                  <a:pt x="0" y="445"/>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57"/>
          <p:cNvSpPr>
            <a:spLocks/>
          </p:cNvSpPr>
          <p:nvPr/>
        </p:nvSpPr>
        <p:spPr bwMode="auto">
          <a:xfrm>
            <a:off x="2382800" y="2197980"/>
            <a:ext cx="1056122" cy="1116005"/>
          </a:xfrm>
          <a:custGeom>
            <a:avLst/>
            <a:gdLst>
              <a:gd name="T0" fmla="*/ 433 w 597"/>
              <a:gd name="T1" fmla="*/ 422 h 631"/>
              <a:gd name="T2" fmla="*/ 445 w 597"/>
              <a:gd name="T3" fmla="*/ 411 h 631"/>
              <a:gd name="T4" fmla="*/ 492 w 597"/>
              <a:gd name="T5" fmla="*/ 411 h 631"/>
              <a:gd name="T6" fmla="*/ 501 w 597"/>
              <a:gd name="T7" fmla="*/ 415 h 631"/>
              <a:gd name="T8" fmla="*/ 556 w 597"/>
              <a:gd name="T9" fmla="*/ 451 h 631"/>
              <a:gd name="T10" fmla="*/ 597 w 597"/>
              <a:gd name="T11" fmla="*/ 389 h 631"/>
              <a:gd name="T12" fmla="*/ 557 w 597"/>
              <a:gd name="T13" fmla="*/ 334 h 631"/>
              <a:gd name="T14" fmla="*/ 499 w 597"/>
              <a:gd name="T15" fmla="*/ 374 h 631"/>
              <a:gd name="T16" fmla="*/ 491 w 597"/>
              <a:gd name="T17" fmla="*/ 377 h 631"/>
              <a:gd name="T18" fmla="*/ 441 w 597"/>
              <a:gd name="T19" fmla="*/ 377 h 631"/>
              <a:gd name="T20" fmla="*/ 430 w 597"/>
              <a:gd name="T21" fmla="*/ 366 h 631"/>
              <a:gd name="T22" fmla="*/ 430 w 597"/>
              <a:gd name="T23" fmla="*/ 167 h 631"/>
              <a:gd name="T24" fmla="*/ 261 w 597"/>
              <a:gd name="T25" fmla="*/ 167 h 631"/>
              <a:gd name="T26" fmla="*/ 250 w 597"/>
              <a:gd name="T27" fmla="*/ 156 h 631"/>
              <a:gd name="T28" fmla="*/ 250 w 597"/>
              <a:gd name="T29" fmla="*/ 107 h 631"/>
              <a:gd name="T30" fmla="*/ 256 w 597"/>
              <a:gd name="T31" fmla="*/ 98 h 631"/>
              <a:gd name="T32" fmla="*/ 290 w 597"/>
              <a:gd name="T33" fmla="*/ 37 h 631"/>
              <a:gd name="T34" fmla="*/ 228 w 597"/>
              <a:gd name="T35" fmla="*/ 0 h 631"/>
              <a:gd name="T36" fmla="*/ 172 w 597"/>
              <a:gd name="T37" fmla="*/ 38 h 631"/>
              <a:gd name="T38" fmla="*/ 208 w 597"/>
              <a:gd name="T39" fmla="*/ 96 h 631"/>
              <a:gd name="T40" fmla="*/ 214 w 597"/>
              <a:gd name="T41" fmla="*/ 105 h 631"/>
              <a:gd name="T42" fmla="*/ 214 w 597"/>
              <a:gd name="T43" fmla="*/ 158 h 631"/>
              <a:gd name="T44" fmla="*/ 203 w 597"/>
              <a:gd name="T45" fmla="*/ 169 h 631"/>
              <a:gd name="T46" fmla="*/ 0 w 597"/>
              <a:gd name="T47" fmla="*/ 169 h 631"/>
              <a:gd name="T48" fmla="*/ 0 w 597"/>
              <a:gd name="T49" fmla="*/ 631 h 631"/>
              <a:gd name="T50" fmla="*/ 433 w 597"/>
              <a:gd name="T51" fmla="*/ 631 h 631"/>
              <a:gd name="T52" fmla="*/ 433 w 597"/>
              <a:gd name="T53" fmla="*/ 42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7" h="631">
                <a:moveTo>
                  <a:pt x="433" y="422"/>
                </a:moveTo>
                <a:cubicBezTo>
                  <a:pt x="433" y="416"/>
                  <a:pt x="438" y="411"/>
                  <a:pt x="445" y="411"/>
                </a:cubicBezTo>
                <a:cubicBezTo>
                  <a:pt x="492" y="411"/>
                  <a:pt x="492" y="411"/>
                  <a:pt x="492" y="411"/>
                </a:cubicBezTo>
                <a:cubicBezTo>
                  <a:pt x="496" y="411"/>
                  <a:pt x="499" y="413"/>
                  <a:pt x="501" y="415"/>
                </a:cubicBezTo>
                <a:cubicBezTo>
                  <a:pt x="509" y="425"/>
                  <a:pt x="533" y="451"/>
                  <a:pt x="556" y="451"/>
                </a:cubicBezTo>
                <a:cubicBezTo>
                  <a:pt x="587" y="451"/>
                  <a:pt x="597" y="419"/>
                  <a:pt x="597" y="389"/>
                </a:cubicBezTo>
                <a:cubicBezTo>
                  <a:pt x="597" y="356"/>
                  <a:pt x="583" y="336"/>
                  <a:pt x="557" y="334"/>
                </a:cubicBezTo>
                <a:cubicBezTo>
                  <a:pt x="540" y="333"/>
                  <a:pt x="513" y="358"/>
                  <a:pt x="499" y="374"/>
                </a:cubicBezTo>
                <a:cubicBezTo>
                  <a:pt x="497" y="376"/>
                  <a:pt x="494" y="377"/>
                  <a:pt x="491" y="377"/>
                </a:cubicBezTo>
                <a:cubicBezTo>
                  <a:pt x="441" y="377"/>
                  <a:pt x="441" y="377"/>
                  <a:pt x="441" y="377"/>
                </a:cubicBezTo>
                <a:cubicBezTo>
                  <a:pt x="435" y="377"/>
                  <a:pt x="430" y="372"/>
                  <a:pt x="430" y="366"/>
                </a:cubicBezTo>
                <a:cubicBezTo>
                  <a:pt x="430" y="167"/>
                  <a:pt x="430" y="167"/>
                  <a:pt x="430" y="167"/>
                </a:cubicBezTo>
                <a:cubicBezTo>
                  <a:pt x="261" y="167"/>
                  <a:pt x="261" y="167"/>
                  <a:pt x="261" y="167"/>
                </a:cubicBezTo>
                <a:cubicBezTo>
                  <a:pt x="255" y="167"/>
                  <a:pt x="250" y="162"/>
                  <a:pt x="250" y="156"/>
                </a:cubicBezTo>
                <a:cubicBezTo>
                  <a:pt x="250" y="107"/>
                  <a:pt x="250" y="107"/>
                  <a:pt x="250" y="107"/>
                </a:cubicBezTo>
                <a:cubicBezTo>
                  <a:pt x="250" y="103"/>
                  <a:pt x="252" y="100"/>
                  <a:pt x="256" y="98"/>
                </a:cubicBezTo>
                <a:cubicBezTo>
                  <a:pt x="256" y="97"/>
                  <a:pt x="290" y="75"/>
                  <a:pt x="290" y="37"/>
                </a:cubicBezTo>
                <a:cubicBezTo>
                  <a:pt x="290" y="2"/>
                  <a:pt x="238" y="0"/>
                  <a:pt x="228" y="0"/>
                </a:cubicBezTo>
                <a:cubicBezTo>
                  <a:pt x="207" y="0"/>
                  <a:pt x="172" y="8"/>
                  <a:pt x="172" y="38"/>
                </a:cubicBezTo>
                <a:cubicBezTo>
                  <a:pt x="172" y="76"/>
                  <a:pt x="206" y="95"/>
                  <a:pt x="208" y="96"/>
                </a:cubicBezTo>
                <a:cubicBezTo>
                  <a:pt x="211" y="97"/>
                  <a:pt x="214" y="101"/>
                  <a:pt x="214" y="105"/>
                </a:cubicBezTo>
                <a:cubicBezTo>
                  <a:pt x="214" y="158"/>
                  <a:pt x="214" y="158"/>
                  <a:pt x="214" y="158"/>
                </a:cubicBezTo>
                <a:cubicBezTo>
                  <a:pt x="214" y="164"/>
                  <a:pt x="209" y="169"/>
                  <a:pt x="203" y="169"/>
                </a:cubicBezTo>
                <a:cubicBezTo>
                  <a:pt x="0" y="169"/>
                  <a:pt x="0" y="169"/>
                  <a:pt x="0" y="169"/>
                </a:cubicBezTo>
                <a:cubicBezTo>
                  <a:pt x="0" y="631"/>
                  <a:pt x="0" y="631"/>
                  <a:pt x="0" y="631"/>
                </a:cubicBezTo>
                <a:cubicBezTo>
                  <a:pt x="433" y="631"/>
                  <a:pt x="433" y="631"/>
                  <a:pt x="433" y="631"/>
                </a:cubicBezTo>
                <a:lnTo>
                  <a:pt x="433" y="422"/>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8"/>
          <p:cNvSpPr>
            <a:spLocks/>
          </p:cNvSpPr>
          <p:nvPr/>
        </p:nvSpPr>
        <p:spPr bwMode="auto">
          <a:xfrm>
            <a:off x="2898884" y="2497396"/>
            <a:ext cx="739286" cy="1601604"/>
          </a:xfrm>
          <a:custGeom>
            <a:avLst/>
            <a:gdLst>
              <a:gd name="T0" fmla="*/ 160 w 418"/>
              <a:gd name="T1" fmla="*/ 0 h 906"/>
              <a:gd name="T2" fmla="*/ 160 w 418"/>
              <a:gd name="T3" fmla="*/ 186 h 906"/>
              <a:gd name="T4" fmla="*/ 194 w 418"/>
              <a:gd name="T5" fmla="*/ 186 h 906"/>
              <a:gd name="T6" fmla="*/ 266 w 418"/>
              <a:gd name="T7" fmla="*/ 143 h 906"/>
              <a:gd name="T8" fmla="*/ 328 w 418"/>
              <a:gd name="T9" fmla="*/ 220 h 906"/>
              <a:gd name="T10" fmla="*/ 264 w 418"/>
              <a:gd name="T11" fmla="*/ 304 h 906"/>
              <a:gd name="T12" fmla="*/ 195 w 418"/>
              <a:gd name="T13" fmla="*/ 264 h 906"/>
              <a:gd name="T14" fmla="*/ 164 w 418"/>
              <a:gd name="T15" fmla="*/ 264 h 906"/>
              <a:gd name="T16" fmla="*/ 164 w 418"/>
              <a:gd name="T17" fmla="*/ 613 h 906"/>
              <a:gd name="T18" fmla="*/ 153 w 418"/>
              <a:gd name="T19" fmla="*/ 624 h 906"/>
              <a:gd name="T20" fmla="*/ 105 w 418"/>
              <a:gd name="T21" fmla="*/ 624 h 906"/>
              <a:gd name="T22" fmla="*/ 97 w 418"/>
              <a:gd name="T23" fmla="*/ 621 h 906"/>
              <a:gd name="T24" fmla="*/ 40 w 418"/>
              <a:gd name="T25" fmla="*/ 586 h 906"/>
              <a:gd name="T26" fmla="*/ 16 w 418"/>
              <a:gd name="T27" fmla="*/ 594 h 906"/>
              <a:gd name="T28" fmla="*/ 0 w 418"/>
              <a:gd name="T29" fmla="*/ 645 h 906"/>
              <a:gd name="T30" fmla="*/ 46 w 418"/>
              <a:gd name="T31" fmla="*/ 705 h 906"/>
              <a:gd name="T32" fmla="*/ 104 w 418"/>
              <a:gd name="T33" fmla="*/ 665 h 906"/>
              <a:gd name="T34" fmla="*/ 113 w 418"/>
              <a:gd name="T35" fmla="*/ 661 h 906"/>
              <a:gd name="T36" fmla="*/ 153 w 418"/>
              <a:gd name="T37" fmla="*/ 661 h 906"/>
              <a:gd name="T38" fmla="*/ 164 w 418"/>
              <a:gd name="T39" fmla="*/ 672 h 906"/>
              <a:gd name="T40" fmla="*/ 164 w 418"/>
              <a:gd name="T41" fmla="*/ 906 h 906"/>
              <a:gd name="T42" fmla="*/ 318 w 418"/>
              <a:gd name="T43" fmla="*/ 573 h 906"/>
              <a:gd name="T44" fmla="*/ 418 w 418"/>
              <a:gd name="T45" fmla="*/ 210 h 906"/>
              <a:gd name="T46" fmla="*/ 376 w 418"/>
              <a:gd name="T47" fmla="*/ 0 h 906"/>
              <a:gd name="T48" fmla="*/ 160 w 418"/>
              <a:gd name="T49"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8" h="906">
                <a:moveTo>
                  <a:pt x="160" y="0"/>
                </a:moveTo>
                <a:cubicBezTo>
                  <a:pt x="160" y="186"/>
                  <a:pt x="160" y="186"/>
                  <a:pt x="160" y="186"/>
                </a:cubicBezTo>
                <a:cubicBezTo>
                  <a:pt x="194" y="186"/>
                  <a:pt x="194" y="186"/>
                  <a:pt x="194" y="186"/>
                </a:cubicBezTo>
                <a:cubicBezTo>
                  <a:pt x="205" y="174"/>
                  <a:pt x="238" y="142"/>
                  <a:pt x="266" y="143"/>
                </a:cubicBezTo>
                <a:cubicBezTo>
                  <a:pt x="296" y="145"/>
                  <a:pt x="328" y="166"/>
                  <a:pt x="328" y="220"/>
                </a:cubicBezTo>
                <a:cubicBezTo>
                  <a:pt x="328" y="271"/>
                  <a:pt x="303" y="304"/>
                  <a:pt x="264" y="304"/>
                </a:cubicBezTo>
                <a:cubicBezTo>
                  <a:pt x="232" y="304"/>
                  <a:pt x="205" y="275"/>
                  <a:pt x="195" y="264"/>
                </a:cubicBezTo>
                <a:cubicBezTo>
                  <a:pt x="164" y="264"/>
                  <a:pt x="164" y="264"/>
                  <a:pt x="164" y="264"/>
                </a:cubicBezTo>
                <a:cubicBezTo>
                  <a:pt x="164" y="613"/>
                  <a:pt x="164" y="613"/>
                  <a:pt x="164" y="613"/>
                </a:cubicBezTo>
                <a:cubicBezTo>
                  <a:pt x="164" y="619"/>
                  <a:pt x="159" y="624"/>
                  <a:pt x="153" y="624"/>
                </a:cubicBezTo>
                <a:cubicBezTo>
                  <a:pt x="105" y="624"/>
                  <a:pt x="105" y="624"/>
                  <a:pt x="105" y="624"/>
                </a:cubicBezTo>
                <a:cubicBezTo>
                  <a:pt x="102" y="624"/>
                  <a:pt x="99" y="623"/>
                  <a:pt x="97" y="621"/>
                </a:cubicBezTo>
                <a:cubicBezTo>
                  <a:pt x="88" y="611"/>
                  <a:pt x="59" y="587"/>
                  <a:pt x="40" y="586"/>
                </a:cubicBezTo>
                <a:cubicBezTo>
                  <a:pt x="31" y="585"/>
                  <a:pt x="22" y="588"/>
                  <a:pt x="16" y="594"/>
                </a:cubicBezTo>
                <a:cubicBezTo>
                  <a:pt x="5" y="604"/>
                  <a:pt x="0" y="622"/>
                  <a:pt x="0" y="645"/>
                </a:cubicBezTo>
                <a:cubicBezTo>
                  <a:pt x="0" y="683"/>
                  <a:pt x="16" y="705"/>
                  <a:pt x="46" y="705"/>
                </a:cubicBezTo>
                <a:cubicBezTo>
                  <a:pt x="66" y="705"/>
                  <a:pt x="96" y="675"/>
                  <a:pt x="104" y="665"/>
                </a:cubicBezTo>
                <a:cubicBezTo>
                  <a:pt x="106" y="662"/>
                  <a:pt x="109" y="661"/>
                  <a:pt x="113" y="661"/>
                </a:cubicBezTo>
                <a:cubicBezTo>
                  <a:pt x="153" y="661"/>
                  <a:pt x="153" y="661"/>
                  <a:pt x="153" y="661"/>
                </a:cubicBezTo>
                <a:cubicBezTo>
                  <a:pt x="159" y="661"/>
                  <a:pt x="164" y="666"/>
                  <a:pt x="164" y="672"/>
                </a:cubicBezTo>
                <a:cubicBezTo>
                  <a:pt x="164" y="906"/>
                  <a:pt x="164" y="906"/>
                  <a:pt x="164" y="906"/>
                </a:cubicBezTo>
                <a:cubicBezTo>
                  <a:pt x="207" y="808"/>
                  <a:pt x="270" y="669"/>
                  <a:pt x="318" y="573"/>
                </a:cubicBezTo>
                <a:cubicBezTo>
                  <a:pt x="393" y="422"/>
                  <a:pt x="418" y="329"/>
                  <a:pt x="418" y="210"/>
                </a:cubicBezTo>
                <a:cubicBezTo>
                  <a:pt x="418" y="156"/>
                  <a:pt x="404" y="79"/>
                  <a:pt x="376" y="0"/>
                </a:cubicBezTo>
                <a:lnTo>
                  <a:pt x="160" y="0"/>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0" name="Freeform 159"/>
          <p:cNvSpPr>
            <a:spLocks/>
          </p:cNvSpPr>
          <p:nvPr/>
        </p:nvSpPr>
        <p:spPr bwMode="auto">
          <a:xfrm>
            <a:off x="1605407" y="4204612"/>
            <a:ext cx="1536277" cy="632584"/>
          </a:xfrm>
          <a:custGeom>
            <a:avLst/>
            <a:gdLst>
              <a:gd name="T0" fmla="*/ 665 w 868"/>
              <a:gd name="T1" fmla="*/ 0 h 358"/>
              <a:gd name="T2" fmla="*/ 665 w 868"/>
              <a:gd name="T3" fmla="*/ 36 h 358"/>
              <a:gd name="T4" fmla="*/ 712 w 868"/>
              <a:gd name="T5" fmla="*/ 114 h 358"/>
              <a:gd name="T6" fmla="*/ 622 w 868"/>
              <a:gd name="T7" fmla="*/ 175 h 358"/>
              <a:gd name="T8" fmla="*/ 564 w 868"/>
              <a:gd name="T9" fmla="*/ 153 h 358"/>
              <a:gd name="T10" fmla="*/ 546 w 868"/>
              <a:gd name="T11" fmla="*/ 103 h 358"/>
              <a:gd name="T12" fmla="*/ 586 w 868"/>
              <a:gd name="T13" fmla="*/ 41 h 358"/>
              <a:gd name="T14" fmla="*/ 586 w 868"/>
              <a:gd name="T15" fmla="*/ 3 h 358"/>
              <a:gd name="T16" fmla="*/ 0 w 868"/>
              <a:gd name="T17" fmla="*/ 3 h 358"/>
              <a:gd name="T18" fmla="*/ 26 w 868"/>
              <a:gd name="T19" fmla="*/ 104 h 358"/>
              <a:gd name="T20" fmla="*/ 167 w 868"/>
              <a:gd name="T21" fmla="*/ 358 h 358"/>
              <a:gd name="T22" fmla="*/ 700 w 868"/>
              <a:gd name="T23" fmla="*/ 358 h 358"/>
              <a:gd name="T24" fmla="*/ 821 w 868"/>
              <a:gd name="T25" fmla="*/ 241 h 358"/>
              <a:gd name="T26" fmla="*/ 845 w 868"/>
              <a:gd name="T27" fmla="*/ 51 h 358"/>
              <a:gd name="T28" fmla="*/ 868 w 868"/>
              <a:gd name="T29" fmla="*/ 0 h 358"/>
              <a:gd name="T30" fmla="*/ 665 w 868"/>
              <a:gd name="T3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8" h="358">
                <a:moveTo>
                  <a:pt x="665" y="0"/>
                </a:moveTo>
                <a:cubicBezTo>
                  <a:pt x="665" y="36"/>
                  <a:pt x="665" y="36"/>
                  <a:pt x="665" y="36"/>
                </a:cubicBezTo>
                <a:cubicBezTo>
                  <a:pt x="679" y="46"/>
                  <a:pt x="715" y="75"/>
                  <a:pt x="712" y="114"/>
                </a:cubicBezTo>
                <a:cubicBezTo>
                  <a:pt x="709" y="152"/>
                  <a:pt x="675" y="175"/>
                  <a:pt x="622" y="175"/>
                </a:cubicBezTo>
                <a:cubicBezTo>
                  <a:pt x="592" y="175"/>
                  <a:pt x="574" y="163"/>
                  <a:pt x="564" y="153"/>
                </a:cubicBezTo>
                <a:cubicBezTo>
                  <a:pt x="552" y="139"/>
                  <a:pt x="545" y="121"/>
                  <a:pt x="546" y="103"/>
                </a:cubicBezTo>
                <a:cubicBezTo>
                  <a:pt x="548" y="77"/>
                  <a:pt x="575" y="51"/>
                  <a:pt x="586" y="41"/>
                </a:cubicBezTo>
                <a:cubicBezTo>
                  <a:pt x="586" y="3"/>
                  <a:pt x="586" y="3"/>
                  <a:pt x="586" y="3"/>
                </a:cubicBezTo>
                <a:cubicBezTo>
                  <a:pt x="0" y="3"/>
                  <a:pt x="0" y="3"/>
                  <a:pt x="0" y="3"/>
                </a:cubicBezTo>
                <a:cubicBezTo>
                  <a:pt x="16" y="45"/>
                  <a:pt x="26" y="81"/>
                  <a:pt x="26" y="104"/>
                </a:cubicBezTo>
                <a:cubicBezTo>
                  <a:pt x="18" y="303"/>
                  <a:pt x="126" y="358"/>
                  <a:pt x="167" y="358"/>
                </a:cubicBezTo>
                <a:cubicBezTo>
                  <a:pt x="315" y="358"/>
                  <a:pt x="651" y="358"/>
                  <a:pt x="700" y="358"/>
                </a:cubicBezTo>
                <a:cubicBezTo>
                  <a:pt x="750" y="358"/>
                  <a:pt x="799" y="291"/>
                  <a:pt x="821" y="241"/>
                </a:cubicBezTo>
                <a:cubicBezTo>
                  <a:pt x="844" y="190"/>
                  <a:pt x="829" y="88"/>
                  <a:pt x="845" y="51"/>
                </a:cubicBezTo>
                <a:cubicBezTo>
                  <a:pt x="849" y="43"/>
                  <a:pt x="857" y="25"/>
                  <a:pt x="868" y="0"/>
                </a:cubicBezTo>
                <a:lnTo>
                  <a:pt x="665" y="0"/>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60"/>
          <p:cNvSpPr>
            <a:spLocks/>
          </p:cNvSpPr>
          <p:nvPr/>
        </p:nvSpPr>
        <p:spPr bwMode="auto">
          <a:xfrm>
            <a:off x="944514" y="1958448"/>
            <a:ext cx="884094" cy="2089380"/>
          </a:xfrm>
          <a:custGeom>
            <a:avLst/>
            <a:gdLst>
              <a:gd name="T0" fmla="*/ 334 w 500"/>
              <a:gd name="T1" fmla="*/ 970 h 1182"/>
              <a:gd name="T2" fmla="*/ 345 w 500"/>
              <a:gd name="T3" fmla="*/ 959 h 1182"/>
              <a:gd name="T4" fmla="*/ 398 w 500"/>
              <a:gd name="T5" fmla="*/ 959 h 1182"/>
              <a:gd name="T6" fmla="*/ 409 w 500"/>
              <a:gd name="T7" fmla="*/ 967 h 1182"/>
              <a:gd name="T8" fmla="*/ 457 w 500"/>
              <a:gd name="T9" fmla="*/ 1001 h 1182"/>
              <a:gd name="T10" fmla="*/ 486 w 500"/>
              <a:gd name="T11" fmla="*/ 992 h 1182"/>
              <a:gd name="T12" fmla="*/ 500 w 500"/>
              <a:gd name="T13" fmla="*/ 943 h 1182"/>
              <a:gd name="T14" fmla="*/ 460 w 500"/>
              <a:gd name="T15" fmla="*/ 881 h 1182"/>
              <a:gd name="T16" fmla="*/ 405 w 500"/>
              <a:gd name="T17" fmla="*/ 917 h 1182"/>
              <a:gd name="T18" fmla="*/ 395 w 500"/>
              <a:gd name="T19" fmla="*/ 924 h 1182"/>
              <a:gd name="T20" fmla="*/ 347 w 500"/>
              <a:gd name="T21" fmla="*/ 924 h 1182"/>
              <a:gd name="T22" fmla="*/ 336 w 500"/>
              <a:gd name="T23" fmla="*/ 913 h 1182"/>
              <a:gd name="T24" fmla="*/ 336 w 500"/>
              <a:gd name="T25" fmla="*/ 783 h 1182"/>
              <a:gd name="T26" fmla="*/ 334 w 500"/>
              <a:gd name="T27" fmla="*/ 778 h 1182"/>
              <a:gd name="T28" fmla="*/ 336 w 500"/>
              <a:gd name="T29" fmla="*/ 772 h 1182"/>
              <a:gd name="T30" fmla="*/ 336 w 500"/>
              <a:gd name="T31" fmla="*/ 0 h 1182"/>
              <a:gd name="T32" fmla="*/ 134 w 500"/>
              <a:gd name="T33" fmla="*/ 281 h 1182"/>
              <a:gd name="T34" fmla="*/ 221 w 500"/>
              <a:gd name="T35" fmla="*/ 959 h 1182"/>
              <a:gd name="T36" fmla="*/ 334 w 500"/>
              <a:gd name="T37" fmla="*/ 1182 h 1182"/>
              <a:gd name="T38" fmla="*/ 334 w 500"/>
              <a:gd name="T39" fmla="*/ 97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0" h="1182">
                <a:moveTo>
                  <a:pt x="334" y="970"/>
                </a:moveTo>
                <a:cubicBezTo>
                  <a:pt x="334" y="964"/>
                  <a:pt x="339" y="959"/>
                  <a:pt x="345" y="959"/>
                </a:cubicBezTo>
                <a:cubicBezTo>
                  <a:pt x="398" y="959"/>
                  <a:pt x="398" y="959"/>
                  <a:pt x="398" y="959"/>
                </a:cubicBezTo>
                <a:cubicBezTo>
                  <a:pt x="403" y="959"/>
                  <a:pt x="407" y="963"/>
                  <a:pt x="409" y="967"/>
                </a:cubicBezTo>
                <a:cubicBezTo>
                  <a:pt x="409" y="969"/>
                  <a:pt x="418" y="999"/>
                  <a:pt x="457" y="1001"/>
                </a:cubicBezTo>
                <a:cubicBezTo>
                  <a:pt x="470" y="1001"/>
                  <a:pt x="479" y="998"/>
                  <a:pt x="486" y="992"/>
                </a:cubicBezTo>
                <a:cubicBezTo>
                  <a:pt x="495" y="983"/>
                  <a:pt x="500" y="966"/>
                  <a:pt x="500" y="943"/>
                </a:cubicBezTo>
                <a:cubicBezTo>
                  <a:pt x="500" y="907"/>
                  <a:pt x="493" y="882"/>
                  <a:pt x="460" y="881"/>
                </a:cubicBezTo>
                <a:cubicBezTo>
                  <a:pt x="420" y="880"/>
                  <a:pt x="406" y="916"/>
                  <a:pt x="405" y="917"/>
                </a:cubicBezTo>
                <a:cubicBezTo>
                  <a:pt x="403" y="921"/>
                  <a:pt x="399" y="924"/>
                  <a:pt x="395" y="924"/>
                </a:cubicBezTo>
                <a:cubicBezTo>
                  <a:pt x="347" y="924"/>
                  <a:pt x="347" y="924"/>
                  <a:pt x="347" y="924"/>
                </a:cubicBezTo>
                <a:cubicBezTo>
                  <a:pt x="341" y="924"/>
                  <a:pt x="336" y="919"/>
                  <a:pt x="336" y="913"/>
                </a:cubicBezTo>
                <a:cubicBezTo>
                  <a:pt x="336" y="783"/>
                  <a:pt x="336" y="783"/>
                  <a:pt x="336" y="783"/>
                </a:cubicBezTo>
                <a:cubicBezTo>
                  <a:pt x="335" y="782"/>
                  <a:pt x="334" y="780"/>
                  <a:pt x="334" y="778"/>
                </a:cubicBezTo>
                <a:cubicBezTo>
                  <a:pt x="334" y="776"/>
                  <a:pt x="335" y="774"/>
                  <a:pt x="336" y="772"/>
                </a:cubicBezTo>
                <a:cubicBezTo>
                  <a:pt x="336" y="0"/>
                  <a:pt x="336" y="0"/>
                  <a:pt x="336" y="0"/>
                </a:cubicBezTo>
                <a:cubicBezTo>
                  <a:pt x="254" y="67"/>
                  <a:pt x="182" y="159"/>
                  <a:pt x="134" y="281"/>
                </a:cubicBezTo>
                <a:cubicBezTo>
                  <a:pt x="0" y="619"/>
                  <a:pt x="191" y="899"/>
                  <a:pt x="221" y="959"/>
                </a:cubicBezTo>
                <a:cubicBezTo>
                  <a:pt x="238" y="992"/>
                  <a:pt x="290" y="1088"/>
                  <a:pt x="334" y="1182"/>
                </a:cubicBezTo>
                <a:lnTo>
                  <a:pt x="334" y="970"/>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61"/>
          <p:cNvSpPr>
            <a:spLocks/>
          </p:cNvSpPr>
          <p:nvPr/>
        </p:nvSpPr>
        <p:spPr bwMode="auto">
          <a:xfrm>
            <a:off x="1577099" y="2491953"/>
            <a:ext cx="766505" cy="822033"/>
          </a:xfrm>
          <a:custGeom>
            <a:avLst/>
            <a:gdLst>
              <a:gd name="T0" fmla="*/ 433 w 433"/>
              <a:gd name="T1" fmla="*/ 3 h 465"/>
              <a:gd name="T2" fmla="*/ 256 w 433"/>
              <a:gd name="T3" fmla="*/ 3 h 465"/>
              <a:gd name="T4" fmla="*/ 255 w 433"/>
              <a:gd name="T5" fmla="*/ 34 h 465"/>
              <a:gd name="T6" fmla="*/ 301 w 433"/>
              <a:gd name="T7" fmla="*/ 105 h 465"/>
              <a:gd name="T8" fmla="*/ 213 w 433"/>
              <a:gd name="T9" fmla="*/ 172 h 465"/>
              <a:gd name="T10" fmla="*/ 139 w 433"/>
              <a:gd name="T11" fmla="*/ 98 h 465"/>
              <a:gd name="T12" fmla="*/ 175 w 433"/>
              <a:gd name="T13" fmla="*/ 39 h 465"/>
              <a:gd name="T14" fmla="*/ 175 w 433"/>
              <a:gd name="T15" fmla="*/ 0 h 465"/>
              <a:gd name="T16" fmla="*/ 0 w 433"/>
              <a:gd name="T17" fmla="*/ 0 h 465"/>
              <a:gd name="T18" fmla="*/ 0 w 433"/>
              <a:gd name="T19" fmla="*/ 465 h 465"/>
              <a:gd name="T20" fmla="*/ 433 w 433"/>
              <a:gd name="T21" fmla="*/ 465 h 465"/>
              <a:gd name="T22" fmla="*/ 433 w 433"/>
              <a:gd name="T23" fmla="*/ 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465">
                <a:moveTo>
                  <a:pt x="433" y="3"/>
                </a:moveTo>
                <a:cubicBezTo>
                  <a:pt x="256" y="3"/>
                  <a:pt x="256" y="3"/>
                  <a:pt x="256" y="3"/>
                </a:cubicBezTo>
                <a:cubicBezTo>
                  <a:pt x="255" y="34"/>
                  <a:pt x="255" y="34"/>
                  <a:pt x="255" y="34"/>
                </a:cubicBezTo>
                <a:cubicBezTo>
                  <a:pt x="270" y="42"/>
                  <a:pt x="302" y="63"/>
                  <a:pt x="301" y="105"/>
                </a:cubicBezTo>
                <a:cubicBezTo>
                  <a:pt x="300" y="142"/>
                  <a:pt x="261" y="172"/>
                  <a:pt x="213" y="172"/>
                </a:cubicBezTo>
                <a:cubicBezTo>
                  <a:pt x="165" y="172"/>
                  <a:pt x="139" y="134"/>
                  <a:pt x="139" y="98"/>
                </a:cubicBezTo>
                <a:cubicBezTo>
                  <a:pt x="139" y="70"/>
                  <a:pt x="164" y="47"/>
                  <a:pt x="175" y="39"/>
                </a:cubicBezTo>
                <a:cubicBezTo>
                  <a:pt x="175" y="0"/>
                  <a:pt x="175" y="0"/>
                  <a:pt x="175" y="0"/>
                </a:cubicBezTo>
                <a:cubicBezTo>
                  <a:pt x="0" y="0"/>
                  <a:pt x="0" y="0"/>
                  <a:pt x="0" y="0"/>
                </a:cubicBezTo>
                <a:cubicBezTo>
                  <a:pt x="0" y="465"/>
                  <a:pt x="0" y="465"/>
                  <a:pt x="0" y="465"/>
                </a:cubicBezTo>
                <a:cubicBezTo>
                  <a:pt x="433" y="465"/>
                  <a:pt x="433" y="465"/>
                  <a:pt x="433" y="465"/>
                </a:cubicBezTo>
                <a:lnTo>
                  <a:pt x="433" y="3"/>
                </a:lnTo>
                <a:close/>
              </a:path>
            </a:pathLst>
          </a:custGeom>
          <a:solidFill>
            <a:schemeClr val="accent1"/>
          </a:solid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1797033" y="4837197"/>
            <a:ext cx="1135604" cy="1136692"/>
            <a:chOff x="1797033" y="4837197"/>
            <a:chExt cx="1135604" cy="1136692"/>
          </a:xfrm>
          <a:solidFill>
            <a:schemeClr val="accent1"/>
          </a:solidFill>
        </p:grpSpPr>
        <p:sp>
          <p:nvSpPr>
            <p:cNvPr id="163" name="Freeform 162"/>
            <p:cNvSpPr>
              <a:spLocks/>
            </p:cNvSpPr>
            <p:nvPr/>
          </p:nvSpPr>
          <p:spPr bwMode="auto">
            <a:xfrm>
              <a:off x="1797033" y="4837197"/>
              <a:ext cx="1135604" cy="1041968"/>
            </a:xfrm>
            <a:custGeom>
              <a:avLst/>
              <a:gdLst>
                <a:gd name="T0" fmla="*/ 7 w 642"/>
                <a:gd name="T1" fmla="*/ 0 h 589"/>
                <a:gd name="T2" fmla="*/ 627 w 642"/>
                <a:gd name="T3" fmla="*/ 0 h 589"/>
                <a:gd name="T4" fmla="*/ 627 w 642"/>
                <a:gd name="T5" fmla="*/ 51 h 589"/>
                <a:gd name="T6" fmla="*/ 642 w 642"/>
                <a:gd name="T7" fmla="*/ 82 h 589"/>
                <a:gd name="T8" fmla="*/ 612 w 642"/>
                <a:gd name="T9" fmla="*/ 129 h 589"/>
                <a:gd name="T10" fmla="*/ 637 w 642"/>
                <a:gd name="T11" fmla="*/ 171 h 589"/>
                <a:gd name="T12" fmla="*/ 612 w 642"/>
                <a:gd name="T13" fmla="*/ 225 h 589"/>
                <a:gd name="T14" fmla="*/ 635 w 642"/>
                <a:gd name="T15" fmla="*/ 261 h 589"/>
                <a:gd name="T16" fmla="*/ 612 w 642"/>
                <a:gd name="T17" fmla="*/ 306 h 589"/>
                <a:gd name="T18" fmla="*/ 635 w 642"/>
                <a:gd name="T19" fmla="*/ 347 h 589"/>
                <a:gd name="T20" fmla="*/ 610 w 642"/>
                <a:gd name="T21" fmla="*/ 394 h 589"/>
                <a:gd name="T22" fmla="*/ 626 w 642"/>
                <a:gd name="T23" fmla="*/ 424 h 589"/>
                <a:gd name="T24" fmla="*/ 575 w 642"/>
                <a:gd name="T25" fmla="*/ 495 h 589"/>
                <a:gd name="T26" fmla="*/ 467 w 642"/>
                <a:gd name="T27" fmla="*/ 589 h 589"/>
                <a:gd name="T28" fmla="*/ 174 w 642"/>
                <a:gd name="T29" fmla="*/ 589 h 589"/>
                <a:gd name="T30" fmla="*/ 39 w 642"/>
                <a:gd name="T31" fmla="*/ 476 h 589"/>
                <a:gd name="T32" fmla="*/ 32 w 642"/>
                <a:gd name="T33" fmla="*/ 429 h 589"/>
                <a:gd name="T34" fmla="*/ 2 w 642"/>
                <a:gd name="T35" fmla="*/ 389 h 589"/>
                <a:gd name="T36" fmla="*/ 26 w 642"/>
                <a:gd name="T37" fmla="*/ 355 h 589"/>
                <a:gd name="T38" fmla="*/ 2 w 642"/>
                <a:gd name="T39" fmla="*/ 295 h 589"/>
                <a:gd name="T40" fmla="*/ 23 w 642"/>
                <a:gd name="T41" fmla="*/ 258 h 589"/>
                <a:gd name="T42" fmla="*/ 5 w 642"/>
                <a:gd name="T43" fmla="*/ 214 h 589"/>
                <a:gd name="T44" fmla="*/ 24 w 642"/>
                <a:gd name="T45" fmla="*/ 168 h 589"/>
                <a:gd name="T46" fmla="*/ 2 w 642"/>
                <a:gd name="T47" fmla="*/ 120 h 589"/>
                <a:gd name="T48" fmla="*/ 7 w 642"/>
                <a:gd name="T49"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2" h="589">
                  <a:moveTo>
                    <a:pt x="7" y="0"/>
                  </a:moveTo>
                  <a:cubicBezTo>
                    <a:pt x="627" y="0"/>
                    <a:pt x="627" y="0"/>
                    <a:pt x="627" y="0"/>
                  </a:cubicBezTo>
                  <a:cubicBezTo>
                    <a:pt x="627" y="51"/>
                    <a:pt x="627" y="51"/>
                    <a:pt x="627" y="51"/>
                  </a:cubicBezTo>
                  <a:cubicBezTo>
                    <a:pt x="627" y="51"/>
                    <a:pt x="642" y="62"/>
                    <a:pt x="642" y="82"/>
                  </a:cubicBezTo>
                  <a:cubicBezTo>
                    <a:pt x="642" y="101"/>
                    <a:pt x="612" y="115"/>
                    <a:pt x="612" y="129"/>
                  </a:cubicBezTo>
                  <a:cubicBezTo>
                    <a:pt x="612" y="144"/>
                    <a:pt x="637" y="152"/>
                    <a:pt x="637" y="171"/>
                  </a:cubicBezTo>
                  <a:cubicBezTo>
                    <a:pt x="637" y="190"/>
                    <a:pt x="610" y="206"/>
                    <a:pt x="612" y="225"/>
                  </a:cubicBezTo>
                  <a:cubicBezTo>
                    <a:pt x="613" y="244"/>
                    <a:pt x="637" y="246"/>
                    <a:pt x="635" y="261"/>
                  </a:cubicBezTo>
                  <a:cubicBezTo>
                    <a:pt x="634" y="277"/>
                    <a:pt x="612" y="292"/>
                    <a:pt x="612" y="306"/>
                  </a:cubicBezTo>
                  <a:cubicBezTo>
                    <a:pt x="612" y="320"/>
                    <a:pt x="635" y="331"/>
                    <a:pt x="635" y="347"/>
                  </a:cubicBezTo>
                  <a:cubicBezTo>
                    <a:pt x="635" y="363"/>
                    <a:pt x="612" y="378"/>
                    <a:pt x="610" y="394"/>
                  </a:cubicBezTo>
                  <a:cubicBezTo>
                    <a:pt x="608" y="409"/>
                    <a:pt x="626" y="413"/>
                    <a:pt x="626" y="424"/>
                  </a:cubicBezTo>
                  <a:cubicBezTo>
                    <a:pt x="626" y="435"/>
                    <a:pt x="618" y="459"/>
                    <a:pt x="575" y="495"/>
                  </a:cubicBezTo>
                  <a:cubicBezTo>
                    <a:pt x="532" y="532"/>
                    <a:pt x="467" y="589"/>
                    <a:pt x="467" y="589"/>
                  </a:cubicBezTo>
                  <a:cubicBezTo>
                    <a:pt x="174" y="589"/>
                    <a:pt x="174" y="589"/>
                    <a:pt x="174" y="589"/>
                  </a:cubicBezTo>
                  <a:cubicBezTo>
                    <a:pt x="39" y="476"/>
                    <a:pt x="39" y="476"/>
                    <a:pt x="39" y="476"/>
                  </a:cubicBezTo>
                  <a:cubicBezTo>
                    <a:pt x="35" y="462"/>
                    <a:pt x="35" y="438"/>
                    <a:pt x="32" y="429"/>
                  </a:cubicBezTo>
                  <a:cubicBezTo>
                    <a:pt x="29" y="419"/>
                    <a:pt x="2" y="405"/>
                    <a:pt x="2" y="389"/>
                  </a:cubicBezTo>
                  <a:cubicBezTo>
                    <a:pt x="2" y="373"/>
                    <a:pt x="26" y="366"/>
                    <a:pt x="26" y="355"/>
                  </a:cubicBezTo>
                  <a:cubicBezTo>
                    <a:pt x="26" y="344"/>
                    <a:pt x="0" y="316"/>
                    <a:pt x="2" y="295"/>
                  </a:cubicBezTo>
                  <a:cubicBezTo>
                    <a:pt x="3" y="274"/>
                    <a:pt x="21" y="269"/>
                    <a:pt x="23" y="258"/>
                  </a:cubicBezTo>
                  <a:cubicBezTo>
                    <a:pt x="24" y="247"/>
                    <a:pt x="5" y="230"/>
                    <a:pt x="5" y="214"/>
                  </a:cubicBezTo>
                  <a:cubicBezTo>
                    <a:pt x="5" y="198"/>
                    <a:pt x="24" y="182"/>
                    <a:pt x="24" y="168"/>
                  </a:cubicBezTo>
                  <a:cubicBezTo>
                    <a:pt x="24" y="153"/>
                    <a:pt x="3" y="144"/>
                    <a:pt x="2" y="120"/>
                  </a:cubicBezTo>
                  <a:cubicBezTo>
                    <a:pt x="0" y="96"/>
                    <a:pt x="7" y="0"/>
                    <a:pt x="7" y="0"/>
                  </a:cubicBezTo>
                  <a:close/>
                </a:path>
              </a:pathLst>
            </a:custGeom>
            <a:grp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Freeform 163"/>
            <p:cNvSpPr>
              <a:spLocks/>
            </p:cNvSpPr>
            <p:nvPr/>
          </p:nvSpPr>
          <p:spPr bwMode="auto">
            <a:xfrm>
              <a:off x="2114959" y="5910739"/>
              <a:ext cx="470355" cy="63150"/>
            </a:xfrm>
            <a:custGeom>
              <a:avLst/>
              <a:gdLst>
                <a:gd name="T0" fmla="*/ 0 w 266"/>
                <a:gd name="T1" fmla="*/ 0 h 36"/>
                <a:gd name="T2" fmla="*/ 266 w 266"/>
                <a:gd name="T3" fmla="*/ 0 h 36"/>
                <a:gd name="T4" fmla="*/ 223 w 266"/>
                <a:gd name="T5" fmla="*/ 36 h 36"/>
                <a:gd name="T6" fmla="*/ 50 w 266"/>
                <a:gd name="T7" fmla="*/ 36 h 36"/>
                <a:gd name="T8" fmla="*/ 0 w 266"/>
                <a:gd name="T9" fmla="*/ 0 h 36"/>
              </a:gdLst>
              <a:ahLst/>
              <a:cxnLst>
                <a:cxn ang="0">
                  <a:pos x="T0" y="T1"/>
                </a:cxn>
                <a:cxn ang="0">
                  <a:pos x="T2" y="T3"/>
                </a:cxn>
                <a:cxn ang="0">
                  <a:pos x="T4" y="T5"/>
                </a:cxn>
                <a:cxn ang="0">
                  <a:pos x="T6" y="T7"/>
                </a:cxn>
                <a:cxn ang="0">
                  <a:pos x="T8" y="T9"/>
                </a:cxn>
              </a:cxnLst>
              <a:rect l="0" t="0" r="r" b="b"/>
              <a:pathLst>
                <a:path w="266" h="36">
                  <a:moveTo>
                    <a:pt x="0" y="0"/>
                  </a:moveTo>
                  <a:cubicBezTo>
                    <a:pt x="266" y="0"/>
                    <a:pt x="266" y="0"/>
                    <a:pt x="266" y="0"/>
                  </a:cubicBezTo>
                  <a:cubicBezTo>
                    <a:pt x="266" y="0"/>
                    <a:pt x="237" y="36"/>
                    <a:pt x="223" y="36"/>
                  </a:cubicBezTo>
                  <a:cubicBezTo>
                    <a:pt x="209" y="36"/>
                    <a:pt x="62" y="36"/>
                    <a:pt x="50" y="36"/>
                  </a:cubicBezTo>
                  <a:cubicBezTo>
                    <a:pt x="37" y="36"/>
                    <a:pt x="0" y="0"/>
                    <a:pt x="0" y="0"/>
                  </a:cubicBezTo>
                  <a:close/>
                </a:path>
              </a:pathLst>
            </a:custGeom>
            <a:grpFill/>
            <a:ln w="25400" cap="flat" cmpd="sng" algn="ctr">
              <a:noFill/>
              <a:prstDash val="solid"/>
            </a:ln>
            <a:effectLst>
              <a:innerShdw blurRad="88900" dist="38100" dir="13500000">
                <a:prstClr val="black">
                  <a:alpha val="40000"/>
                </a:prstClr>
              </a:innerShdw>
            </a:effectLst>
          </p:spPr>
          <p:txBody>
            <a:bodyPr rtlCol="0" anchor="ctr"/>
            <a:lstStyle/>
            <a:p>
              <a:pPr algn="ctr"/>
              <a:endParaRPr 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5" name="Rectangle 164"/>
          <p:cNvSpPr/>
          <p:nvPr/>
        </p:nvSpPr>
        <p:spPr>
          <a:xfrm>
            <a:off x="4101993" y="2197980"/>
            <a:ext cx="6874349"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期末考试只是部分知识点的考察，但并不表明其他部分的内容不重要</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本次考试的形式与</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CCF</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CSP</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认证并不相同，因此应对方式不同</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设计一个问题的算法时，遵循算法设计的基本规律和基本步骤很重要</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重视对具体问题的理解、算法正确性证明、算法分析</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1" name="组合 80"/>
          <p:cNvGrpSpPr/>
          <p:nvPr/>
        </p:nvGrpSpPr>
        <p:grpSpPr>
          <a:xfrm>
            <a:off x="3799023" y="400194"/>
            <a:ext cx="4593954" cy="1031890"/>
            <a:chOff x="3590568" y="400194"/>
            <a:chExt cx="5213316" cy="1031890"/>
          </a:xfrm>
        </p:grpSpPr>
        <p:grpSp>
          <p:nvGrpSpPr>
            <p:cNvPr id="82" name="组合 81"/>
            <p:cNvGrpSpPr/>
            <p:nvPr/>
          </p:nvGrpSpPr>
          <p:grpSpPr>
            <a:xfrm>
              <a:off x="3590568" y="400194"/>
              <a:ext cx="5213316" cy="1031890"/>
              <a:chOff x="7038412" y="5298115"/>
              <a:chExt cx="3099874" cy="517828"/>
            </a:xfrm>
          </p:grpSpPr>
          <p:grpSp>
            <p:nvGrpSpPr>
              <p:cNvPr id="84" name="组合 83"/>
              <p:cNvGrpSpPr/>
              <p:nvPr/>
            </p:nvGrpSpPr>
            <p:grpSpPr>
              <a:xfrm>
                <a:off x="7038412" y="5298115"/>
                <a:ext cx="3099874" cy="517828"/>
                <a:chOff x="5718131" y="5650928"/>
                <a:chExt cx="4596458" cy="767829"/>
              </a:xfrm>
            </p:grpSpPr>
            <p:sp>
              <p:nvSpPr>
                <p:cNvPr id="86" name="圆角矩形 8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圆角矩形 86"/>
                <p:cNvSpPr/>
                <p:nvPr/>
              </p:nvSpPr>
              <p:spPr>
                <a:xfrm>
                  <a:off x="5829672" y="5747159"/>
                  <a:ext cx="4373372" cy="575365"/>
                </a:xfrm>
                <a:prstGeom prst="roundRect">
                  <a:avLst>
                    <a:gd name="adj" fmla="val 50000"/>
                  </a:avLst>
                </a:prstGeom>
                <a:solidFill>
                  <a:schemeClr val="accent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5" name="TextBox 19"/>
              <p:cNvSpPr txBox="1"/>
              <p:nvPr/>
            </p:nvSpPr>
            <p:spPr>
              <a:xfrm>
                <a:off x="7752953" y="5433395"/>
                <a:ext cx="124651" cy="154450"/>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3" name="矩形 82"/>
            <p:cNvSpPr/>
            <p:nvPr/>
          </p:nvSpPr>
          <p:spPr>
            <a:xfrm>
              <a:off x="4055479" y="625993"/>
              <a:ext cx="4283494" cy="584775"/>
            </a:xfrm>
            <a:prstGeom prst="rect">
              <a:avLst/>
            </a:prstGeom>
          </p:spPr>
          <p:txBody>
            <a:bodyPr wrap="square">
              <a:spAutoFit/>
            </a:bodyPr>
            <a:lstStyle/>
            <a:p>
              <a:pPr algn="ctr"/>
              <a:r>
                <a:rPr lang="zh-CN" altLang="en-US" sz="3200" dirty="0">
                  <a:solidFill>
                    <a:schemeClr val="accent5">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题外话</a:t>
              </a:r>
            </a:p>
          </p:txBody>
        </p:sp>
      </p:grpSp>
      <p:grpSp>
        <p:nvGrpSpPr>
          <p:cNvPr id="88" name="Group 22"/>
          <p:cNvGrpSpPr>
            <a:grpSpLocks/>
          </p:cNvGrpSpPr>
          <p:nvPr/>
        </p:nvGrpSpPr>
        <p:grpSpPr bwMode="auto">
          <a:xfrm>
            <a:off x="10149879" y="3762021"/>
            <a:ext cx="1652925" cy="2604199"/>
            <a:chOff x="3243" y="527"/>
            <a:chExt cx="1860" cy="3266"/>
          </a:xfrm>
        </p:grpSpPr>
        <p:sp>
          <p:nvSpPr>
            <p:cNvPr id="89" name="Rectangle 23"/>
            <p:cNvSpPr>
              <a:spLocks noChangeArrowheads="1"/>
            </p:cNvSpPr>
            <p:nvPr/>
          </p:nvSpPr>
          <p:spPr bwMode="auto">
            <a:xfrm>
              <a:off x="3379" y="527"/>
              <a:ext cx="1542" cy="22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000" dirty="0">
                  <a:latin typeface="Constantia" panose="02030602050306030303" pitchFamily="18" charset="0"/>
                </a:rPr>
                <a:t>理解问题</a:t>
              </a:r>
            </a:p>
          </p:txBody>
        </p:sp>
        <p:sp>
          <p:nvSpPr>
            <p:cNvPr id="90" name="Rectangle 24"/>
            <p:cNvSpPr>
              <a:spLocks noChangeArrowheads="1"/>
            </p:cNvSpPr>
            <p:nvPr/>
          </p:nvSpPr>
          <p:spPr bwMode="auto">
            <a:xfrm>
              <a:off x="3379" y="1117"/>
              <a:ext cx="1542" cy="771"/>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000" dirty="0">
                  <a:latin typeface="Constantia" panose="02030602050306030303" pitchFamily="18" charset="0"/>
                </a:rPr>
                <a:t>决定：计算方法；</a:t>
              </a:r>
            </a:p>
            <a:p>
              <a:pPr algn="ctr" eaLnBrk="1" hangingPunct="1">
                <a:spcBef>
                  <a:spcPct val="0"/>
                </a:spcBef>
                <a:buClrTx/>
                <a:buFontTx/>
                <a:buNone/>
              </a:pPr>
              <a:r>
                <a:rPr lang="zh-CN" altLang="en-US" sz="1000" dirty="0">
                  <a:latin typeface="Constantia" panose="02030602050306030303" pitchFamily="18" charset="0"/>
                </a:rPr>
                <a:t>精确和近似的解法；</a:t>
              </a:r>
            </a:p>
            <a:p>
              <a:pPr algn="ctr" eaLnBrk="1" hangingPunct="1">
                <a:spcBef>
                  <a:spcPct val="0"/>
                </a:spcBef>
                <a:buClrTx/>
                <a:buFontTx/>
                <a:buNone/>
              </a:pPr>
              <a:r>
                <a:rPr lang="zh-CN" altLang="en-US" sz="1000" dirty="0">
                  <a:latin typeface="Constantia" panose="02030602050306030303" pitchFamily="18" charset="0"/>
                </a:rPr>
                <a:t>数据结构；</a:t>
              </a:r>
            </a:p>
            <a:p>
              <a:pPr algn="ctr" eaLnBrk="1" hangingPunct="1">
                <a:spcBef>
                  <a:spcPct val="0"/>
                </a:spcBef>
                <a:buClrTx/>
                <a:buFontTx/>
                <a:buNone/>
              </a:pPr>
              <a:r>
                <a:rPr lang="zh-CN" altLang="en-US" sz="1000" dirty="0">
                  <a:latin typeface="Constantia" panose="02030602050306030303" pitchFamily="18" charset="0"/>
                </a:rPr>
                <a:t>算法设计技术；</a:t>
              </a:r>
            </a:p>
          </p:txBody>
        </p:sp>
        <p:sp>
          <p:nvSpPr>
            <p:cNvPr id="91" name="Rectangle 25"/>
            <p:cNvSpPr>
              <a:spLocks noChangeArrowheads="1"/>
            </p:cNvSpPr>
            <p:nvPr/>
          </p:nvSpPr>
          <p:spPr bwMode="auto">
            <a:xfrm>
              <a:off x="3379" y="2115"/>
              <a:ext cx="1542" cy="22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000" dirty="0">
                  <a:latin typeface="Constantia" panose="02030602050306030303" pitchFamily="18" charset="0"/>
                </a:rPr>
                <a:t>设计算法</a:t>
              </a:r>
            </a:p>
          </p:txBody>
        </p:sp>
        <p:sp>
          <p:nvSpPr>
            <p:cNvPr id="92" name="Rectangle 26"/>
            <p:cNvSpPr>
              <a:spLocks noChangeArrowheads="1"/>
            </p:cNvSpPr>
            <p:nvPr/>
          </p:nvSpPr>
          <p:spPr bwMode="auto">
            <a:xfrm>
              <a:off x="3424" y="2614"/>
              <a:ext cx="1542" cy="22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000">
                  <a:latin typeface="Constantia" panose="02030602050306030303" pitchFamily="18" charset="0"/>
                </a:rPr>
                <a:t>正确性证明</a:t>
              </a:r>
            </a:p>
          </p:txBody>
        </p:sp>
        <p:sp>
          <p:nvSpPr>
            <p:cNvPr id="93" name="Rectangle 27"/>
            <p:cNvSpPr>
              <a:spLocks noChangeArrowheads="1"/>
            </p:cNvSpPr>
            <p:nvPr/>
          </p:nvSpPr>
          <p:spPr bwMode="auto">
            <a:xfrm>
              <a:off x="3424" y="3113"/>
              <a:ext cx="1542" cy="22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000">
                  <a:latin typeface="Constantia" panose="02030602050306030303" pitchFamily="18" charset="0"/>
                </a:rPr>
                <a:t>分析算法</a:t>
              </a:r>
            </a:p>
          </p:txBody>
        </p:sp>
        <p:sp>
          <p:nvSpPr>
            <p:cNvPr id="94" name="Rectangle 28"/>
            <p:cNvSpPr>
              <a:spLocks noChangeArrowheads="1"/>
            </p:cNvSpPr>
            <p:nvPr/>
          </p:nvSpPr>
          <p:spPr bwMode="auto">
            <a:xfrm>
              <a:off x="3424" y="3566"/>
              <a:ext cx="1542" cy="22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000">
                  <a:latin typeface="Constantia" panose="02030602050306030303" pitchFamily="18" charset="0"/>
                </a:rPr>
                <a:t>根据算法写代码</a:t>
              </a:r>
            </a:p>
          </p:txBody>
        </p:sp>
        <p:sp>
          <p:nvSpPr>
            <p:cNvPr id="95" name="Line 29"/>
            <p:cNvSpPr>
              <a:spLocks noChangeShapeType="1"/>
            </p:cNvSpPr>
            <p:nvPr/>
          </p:nvSpPr>
          <p:spPr bwMode="auto">
            <a:xfrm>
              <a:off x="4105" y="754"/>
              <a:ext cx="0" cy="3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900"/>
            </a:p>
          </p:txBody>
        </p:sp>
        <p:sp>
          <p:nvSpPr>
            <p:cNvPr id="96" name="Line 30"/>
            <p:cNvSpPr>
              <a:spLocks noChangeShapeType="1"/>
            </p:cNvSpPr>
            <p:nvPr/>
          </p:nvSpPr>
          <p:spPr bwMode="auto">
            <a:xfrm>
              <a:off x="4105" y="1888"/>
              <a:ext cx="0"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900"/>
            </a:p>
          </p:txBody>
        </p:sp>
        <p:sp>
          <p:nvSpPr>
            <p:cNvPr id="97" name="Line 31"/>
            <p:cNvSpPr>
              <a:spLocks noChangeShapeType="1"/>
            </p:cNvSpPr>
            <p:nvPr/>
          </p:nvSpPr>
          <p:spPr bwMode="auto">
            <a:xfrm>
              <a:off x="4105" y="2341"/>
              <a:ext cx="0" cy="27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900"/>
            </a:p>
          </p:txBody>
        </p:sp>
        <p:sp>
          <p:nvSpPr>
            <p:cNvPr id="98" name="Line 32"/>
            <p:cNvSpPr>
              <a:spLocks noChangeShapeType="1"/>
            </p:cNvSpPr>
            <p:nvPr/>
          </p:nvSpPr>
          <p:spPr bwMode="auto">
            <a:xfrm>
              <a:off x="4105" y="2840"/>
              <a:ext cx="0" cy="27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900"/>
            </a:p>
          </p:txBody>
        </p:sp>
        <p:sp>
          <p:nvSpPr>
            <p:cNvPr id="99" name="Line 33"/>
            <p:cNvSpPr>
              <a:spLocks noChangeShapeType="1"/>
            </p:cNvSpPr>
            <p:nvPr/>
          </p:nvSpPr>
          <p:spPr bwMode="auto">
            <a:xfrm>
              <a:off x="4105" y="3339"/>
              <a:ext cx="0"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900"/>
            </a:p>
          </p:txBody>
        </p:sp>
        <p:cxnSp>
          <p:nvCxnSpPr>
            <p:cNvPr id="100" name="AutoShape 34"/>
            <p:cNvCxnSpPr>
              <a:cxnSpLocks noChangeShapeType="1"/>
              <a:stCxn id="92" idx="1"/>
              <a:endCxn id="91" idx="1"/>
            </p:cNvCxnSpPr>
            <p:nvPr/>
          </p:nvCxnSpPr>
          <p:spPr bwMode="auto">
            <a:xfrm rot="10800000">
              <a:off x="3379" y="2229"/>
              <a:ext cx="45" cy="499"/>
            </a:xfrm>
            <a:prstGeom prst="bentConnector3">
              <a:avLst>
                <a:gd name="adj1" fmla="val 42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 name="AutoShape 35"/>
            <p:cNvCxnSpPr>
              <a:cxnSpLocks noChangeShapeType="1"/>
              <a:endCxn id="90" idx="1"/>
            </p:cNvCxnSpPr>
            <p:nvPr/>
          </p:nvCxnSpPr>
          <p:spPr bwMode="auto">
            <a:xfrm rot="-5400000">
              <a:off x="2960" y="1786"/>
              <a:ext cx="702" cy="136"/>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2" name="AutoShape 36"/>
            <p:cNvCxnSpPr>
              <a:cxnSpLocks noChangeShapeType="1"/>
              <a:stCxn id="93" idx="3"/>
              <a:endCxn id="91" idx="3"/>
            </p:cNvCxnSpPr>
            <p:nvPr/>
          </p:nvCxnSpPr>
          <p:spPr bwMode="auto">
            <a:xfrm flipH="1" flipV="1">
              <a:off x="4921" y="2229"/>
              <a:ext cx="45" cy="998"/>
            </a:xfrm>
            <a:prstGeom prst="bentConnector3">
              <a:avLst>
                <a:gd name="adj1" fmla="val -32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 name="AutoShape 37"/>
            <p:cNvCxnSpPr>
              <a:cxnSpLocks noChangeShapeType="1"/>
              <a:endCxn id="90" idx="3"/>
            </p:cNvCxnSpPr>
            <p:nvPr/>
          </p:nvCxnSpPr>
          <p:spPr bwMode="auto">
            <a:xfrm rot="5400000" flipH="1">
              <a:off x="4661" y="1763"/>
              <a:ext cx="702" cy="182"/>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042157871"/>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750"/>
                                        <p:tgtEl>
                                          <p:spTgt spid="81"/>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6" presetClass="emph" presetSubtype="0" fill="hold" nodeType="after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par>
                          <p:cTn id="17" fill="hold">
                            <p:stCondLst>
                              <p:cond delay="1750"/>
                            </p:stCondLst>
                            <p:childTnLst>
                              <p:par>
                                <p:cTn id="18" presetID="2" presetClass="entr" presetSubtype="1" decel="100000"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additive="base">
                                        <p:cTn id="20" dur="500" fill="hold"/>
                                        <p:tgtEl>
                                          <p:spTgt spid="160"/>
                                        </p:tgtEl>
                                        <p:attrNameLst>
                                          <p:attrName>ppt_x</p:attrName>
                                        </p:attrNameLst>
                                      </p:cBhvr>
                                      <p:tavLst>
                                        <p:tav tm="0">
                                          <p:val>
                                            <p:strVal val="#ppt_x"/>
                                          </p:val>
                                        </p:tav>
                                        <p:tav tm="100000">
                                          <p:val>
                                            <p:strVal val="#ppt_x"/>
                                          </p:val>
                                        </p:tav>
                                      </p:tavLst>
                                    </p:anim>
                                    <p:anim calcmode="lin" valueType="num">
                                      <p:cBhvr additive="base">
                                        <p:cTn id="21" dur="500" fill="hold"/>
                                        <p:tgtEl>
                                          <p:spTgt spid="160"/>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100"/>
                                  </p:stCondLst>
                                  <p:childTnLst>
                                    <p:set>
                                      <p:cBhvr>
                                        <p:cTn id="23" dur="1" fill="hold">
                                          <p:stCondLst>
                                            <p:cond delay="0"/>
                                          </p:stCondLst>
                                        </p:cTn>
                                        <p:tgtEl>
                                          <p:spTgt spid="156"/>
                                        </p:tgtEl>
                                        <p:attrNameLst>
                                          <p:attrName>style.visibility</p:attrName>
                                        </p:attrNameLst>
                                      </p:cBhvr>
                                      <p:to>
                                        <p:strVal val="visible"/>
                                      </p:to>
                                    </p:set>
                                    <p:anim calcmode="lin" valueType="num">
                                      <p:cBhvr additive="base">
                                        <p:cTn id="24" dur="500" fill="hold"/>
                                        <p:tgtEl>
                                          <p:spTgt spid="156"/>
                                        </p:tgtEl>
                                        <p:attrNameLst>
                                          <p:attrName>ppt_x</p:attrName>
                                        </p:attrNameLst>
                                      </p:cBhvr>
                                      <p:tavLst>
                                        <p:tav tm="0">
                                          <p:val>
                                            <p:strVal val="#ppt_x"/>
                                          </p:val>
                                        </p:tav>
                                        <p:tav tm="100000">
                                          <p:val>
                                            <p:strVal val="#ppt_x"/>
                                          </p:val>
                                        </p:tav>
                                      </p:tavLst>
                                    </p:anim>
                                    <p:anim calcmode="lin" valueType="num">
                                      <p:cBhvr additive="base">
                                        <p:cTn id="25" dur="500" fill="hold"/>
                                        <p:tgtEl>
                                          <p:spTgt spid="1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20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fill="hold"/>
                                        <p:tgtEl>
                                          <p:spTgt spid="155"/>
                                        </p:tgtEl>
                                        <p:attrNameLst>
                                          <p:attrName>ppt_x</p:attrName>
                                        </p:attrNameLst>
                                      </p:cBhvr>
                                      <p:tavLst>
                                        <p:tav tm="0">
                                          <p:val>
                                            <p:strVal val="#ppt_x"/>
                                          </p:val>
                                        </p:tav>
                                        <p:tav tm="100000">
                                          <p:val>
                                            <p:strVal val="#ppt_x"/>
                                          </p:val>
                                        </p:tav>
                                      </p:tavLst>
                                    </p:anim>
                                    <p:anim calcmode="lin" valueType="num">
                                      <p:cBhvr additive="base">
                                        <p:cTn id="29" dur="500" fill="hold"/>
                                        <p:tgtEl>
                                          <p:spTgt spid="155"/>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300"/>
                                  </p:stCondLst>
                                  <p:childTnLst>
                                    <p:set>
                                      <p:cBhvr>
                                        <p:cTn id="31" dur="1" fill="hold">
                                          <p:stCondLst>
                                            <p:cond delay="0"/>
                                          </p:stCondLst>
                                        </p:cTn>
                                        <p:tgtEl>
                                          <p:spTgt spid="162"/>
                                        </p:tgtEl>
                                        <p:attrNameLst>
                                          <p:attrName>style.visibility</p:attrName>
                                        </p:attrNameLst>
                                      </p:cBhvr>
                                      <p:to>
                                        <p:strVal val="visible"/>
                                      </p:to>
                                    </p:set>
                                    <p:anim calcmode="lin" valueType="num">
                                      <p:cBhvr additive="base">
                                        <p:cTn id="32" dur="500" fill="hold"/>
                                        <p:tgtEl>
                                          <p:spTgt spid="162"/>
                                        </p:tgtEl>
                                        <p:attrNameLst>
                                          <p:attrName>ppt_x</p:attrName>
                                        </p:attrNameLst>
                                      </p:cBhvr>
                                      <p:tavLst>
                                        <p:tav tm="0">
                                          <p:val>
                                            <p:strVal val="#ppt_x"/>
                                          </p:val>
                                        </p:tav>
                                        <p:tav tm="100000">
                                          <p:val>
                                            <p:strVal val="#ppt_x"/>
                                          </p:val>
                                        </p:tav>
                                      </p:tavLst>
                                    </p:anim>
                                    <p:anim calcmode="lin" valueType="num">
                                      <p:cBhvr additive="base">
                                        <p:cTn id="33" dur="500" fill="hold"/>
                                        <p:tgtEl>
                                          <p:spTgt spid="1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400"/>
                                  </p:stCondLst>
                                  <p:childTnLst>
                                    <p:set>
                                      <p:cBhvr>
                                        <p:cTn id="35" dur="1" fill="hold">
                                          <p:stCondLst>
                                            <p:cond delay="0"/>
                                          </p:stCondLst>
                                        </p:cTn>
                                        <p:tgtEl>
                                          <p:spTgt spid="158"/>
                                        </p:tgtEl>
                                        <p:attrNameLst>
                                          <p:attrName>style.visibility</p:attrName>
                                        </p:attrNameLst>
                                      </p:cBhvr>
                                      <p:to>
                                        <p:strVal val="visible"/>
                                      </p:to>
                                    </p:set>
                                    <p:anim calcmode="lin" valueType="num">
                                      <p:cBhvr additive="base">
                                        <p:cTn id="36" dur="500" fill="hold"/>
                                        <p:tgtEl>
                                          <p:spTgt spid="158"/>
                                        </p:tgtEl>
                                        <p:attrNameLst>
                                          <p:attrName>ppt_x</p:attrName>
                                        </p:attrNameLst>
                                      </p:cBhvr>
                                      <p:tavLst>
                                        <p:tav tm="0">
                                          <p:val>
                                            <p:strVal val="#ppt_x"/>
                                          </p:val>
                                        </p:tav>
                                        <p:tav tm="100000">
                                          <p:val>
                                            <p:strVal val="#ppt_x"/>
                                          </p:val>
                                        </p:tav>
                                      </p:tavLst>
                                    </p:anim>
                                    <p:anim calcmode="lin" valueType="num">
                                      <p:cBhvr additive="base">
                                        <p:cTn id="37" dur="500" fill="hold"/>
                                        <p:tgtEl>
                                          <p:spTgt spid="158"/>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500"/>
                                  </p:stCondLst>
                                  <p:childTnLst>
                                    <p:set>
                                      <p:cBhvr>
                                        <p:cTn id="39" dur="1" fill="hold">
                                          <p:stCondLst>
                                            <p:cond delay="0"/>
                                          </p:stCondLst>
                                        </p:cTn>
                                        <p:tgtEl>
                                          <p:spTgt spid="161"/>
                                        </p:tgtEl>
                                        <p:attrNameLst>
                                          <p:attrName>style.visibility</p:attrName>
                                        </p:attrNameLst>
                                      </p:cBhvr>
                                      <p:to>
                                        <p:strVal val="visible"/>
                                      </p:to>
                                    </p:set>
                                    <p:anim calcmode="lin" valueType="num">
                                      <p:cBhvr additive="base">
                                        <p:cTn id="40" dur="500" fill="hold"/>
                                        <p:tgtEl>
                                          <p:spTgt spid="161"/>
                                        </p:tgtEl>
                                        <p:attrNameLst>
                                          <p:attrName>ppt_x</p:attrName>
                                        </p:attrNameLst>
                                      </p:cBhvr>
                                      <p:tavLst>
                                        <p:tav tm="0">
                                          <p:val>
                                            <p:strVal val="#ppt_x"/>
                                          </p:val>
                                        </p:tav>
                                        <p:tav tm="100000">
                                          <p:val>
                                            <p:strVal val="#ppt_x"/>
                                          </p:val>
                                        </p:tav>
                                      </p:tavLst>
                                    </p:anim>
                                    <p:anim calcmode="lin" valueType="num">
                                      <p:cBhvr additive="base">
                                        <p:cTn id="41" dur="500" fill="hold"/>
                                        <p:tgtEl>
                                          <p:spTgt spid="161"/>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600"/>
                                  </p:stCondLst>
                                  <p:childTnLst>
                                    <p:set>
                                      <p:cBhvr>
                                        <p:cTn id="43" dur="1" fill="hold">
                                          <p:stCondLst>
                                            <p:cond delay="0"/>
                                          </p:stCondLst>
                                        </p:cTn>
                                        <p:tgtEl>
                                          <p:spTgt spid="159"/>
                                        </p:tgtEl>
                                        <p:attrNameLst>
                                          <p:attrName>style.visibility</p:attrName>
                                        </p:attrNameLst>
                                      </p:cBhvr>
                                      <p:to>
                                        <p:strVal val="visible"/>
                                      </p:to>
                                    </p:set>
                                    <p:anim calcmode="lin" valueType="num">
                                      <p:cBhvr additive="base">
                                        <p:cTn id="44" dur="500" fill="hold"/>
                                        <p:tgtEl>
                                          <p:spTgt spid="159"/>
                                        </p:tgtEl>
                                        <p:attrNameLst>
                                          <p:attrName>ppt_x</p:attrName>
                                        </p:attrNameLst>
                                      </p:cBhvr>
                                      <p:tavLst>
                                        <p:tav tm="0">
                                          <p:val>
                                            <p:strVal val="#ppt_x"/>
                                          </p:val>
                                        </p:tav>
                                        <p:tav tm="100000">
                                          <p:val>
                                            <p:strVal val="#ppt_x"/>
                                          </p:val>
                                        </p:tav>
                                      </p:tavLst>
                                    </p:anim>
                                    <p:anim calcmode="lin" valueType="num">
                                      <p:cBhvr additive="base">
                                        <p:cTn id="45" dur="500" fill="hold"/>
                                        <p:tgtEl>
                                          <p:spTgt spid="159"/>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700"/>
                                  </p:stCondLst>
                                  <p:childTnLst>
                                    <p:set>
                                      <p:cBhvr>
                                        <p:cTn id="47" dur="1" fill="hold">
                                          <p:stCondLst>
                                            <p:cond delay="0"/>
                                          </p:stCondLst>
                                        </p:cTn>
                                        <p:tgtEl>
                                          <p:spTgt spid="157"/>
                                        </p:tgtEl>
                                        <p:attrNameLst>
                                          <p:attrName>style.visibility</p:attrName>
                                        </p:attrNameLst>
                                      </p:cBhvr>
                                      <p:to>
                                        <p:strVal val="visible"/>
                                      </p:to>
                                    </p:set>
                                    <p:anim calcmode="lin" valueType="num">
                                      <p:cBhvr additive="base">
                                        <p:cTn id="48" dur="500" fill="hold"/>
                                        <p:tgtEl>
                                          <p:spTgt spid="157"/>
                                        </p:tgtEl>
                                        <p:attrNameLst>
                                          <p:attrName>ppt_x</p:attrName>
                                        </p:attrNameLst>
                                      </p:cBhvr>
                                      <p:tavLst>
                                        <p:tav tm="0">
                                          <p:val>
                                            <p:strVal val="#ppt_x"/>
                                          </p:val>
                                        </p:tav>
                                        <p:tav tm="100000">
                                          <p:val>
                                            <p:strVal val="#ppt_x"/>
                                          </p:val>
                                        </p:tav>
                                      </p:tavLst>
                                    </p:anim>
                                    <p:anim calcmode="lin" valueType="num">
                                      <p:cBhvr additive="base">
                                        <p:cTn id="49" dur="500" fill="hold"/>
                                        <p:tgtEl>
                                          <p:spTgt spid="157"/>
                                        </p:tgtEl>
                                        <p:attrNameLst>
                                          <p:attrName>ppt_y</p:attrName>
                                        </p:attrNameLst>
                                      </p:cBhvr>
                                      <p:tavLst>
                                        <p:tav tm="0">
                                          <p:val>
                                            <p:strVal val="0-#ppt_h/2"/>
                                          </p:val>
                                        </p:tav>
                                        <p:tav tm="100000">
                                          <p:val>
                                            <p:strVal val="#ppt_y"/>
                                          </p:val>
                                        </p:tav>
                                      </p:tavLst>
                                    </p:anim>
                                  </p:childTnLst>
                                </p:cTn>
                              </p:par>
                            </p:childTnLst>
                          </p:cTn>
                        </p:par>
                        <p:par>
                          <p:cTn id="50" fill="hold">
                            <p:stCondLst>
                              <p:cond delay="2950"/>
                            </p:stCondLst>
                            <p:childTnLst>
                              <p:par>
                                <p:cTn id="51" presetID="22" presetClass="entr" presetSubtype="8" fill="hold" grpId="0" nodeType="afterEffect">
                                  <p:stCondLst>
                                    <p:cond delay="0"/>
                                  </p:stCondLst>
                                  <p:childTnLst>
                                    <p:set>
                                      <p:cBhvr>
                                        <p:cTn id="52" dur="1" fill="hold">
                                          <p:stCondLst>
                                            <p:cond delay="0"/>
                                          </p:stCondLst>
                                        </p:cTn>
                                        <p:tgtEl>
                                          <p:spTgt spid="165"/>
                                        </p:tgtEl>
                                        <p:attrNameLst>
                                          <p:attrName>style.visibility</p:attrName>
                                        </p:attrNameLst>
                                      </p:cBhvr>
                                      <p:to>
                                        <p:strVal val="visible"/>
                                      </p:to>
                                    </p:set>
                                    <p:animEffect transition="in" filter="wipe(left)">
                                      <p:cBhvr>
                                        <p:cTn id="53" dur="500"/>
                                        <p:tgtEl>
                                          <p:spTgt spid="165"/>
                                        </p:tgtEl>
                                      </p:cBhvr>
                                    </p:animEffect>
                                  </p:childTnLst>
                                </p:cTn>
                              </p:par>
                            </p:childTnLst>
                          </p:cTn>
                        </p:par>
                        <p:par>
                          <p:cTn id="54" fill="hold">
                            <p:stCondLst>
                              <p:cond delay="3450"/>
                            </p:stCondLst>
                            <p:childTnLst>
                              <p:par>
                                <p:cTn id="55" presetID="16" presetClass="entr" presetSubtype="21"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barn(inVertical)">
                                      <p:cBhvr>
                                        <p:cTn id="5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7" grpId="0" animBg="1"/>
      <p:bldP spid="158" grpId="0" animBg="1"/>
      <p:bldP spid="159" grpId="0" animBg="1"/>
      <p:bldP spid="160" grpId="0" animBg="1"/>
      <p:bldP spid="161" grpId="0" animBg="1"/>
      <p:bldP spid="162" grpId="0" animBg="1"/>
      <p:bldP spid="16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030730" y="941116"/>
            <a:ext cx="83724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楷体_GB2312" pitchFamily="49" charset="-122"/>
              </a:rPr>
              <a:t>回溯法对解空间作深度优先搜索，因此，在一般情况下用递归方法实现回溯法。</a:t>
            </a:r>
          </a:p>
        </p:txBody>
      </p:sp>
      <p:sp>
        <p:nvSpPr>
          <p:cNvPr id="5" name="Text Box 6"/>
          <p:cNvSpPr txBox="1">
            <a:spLocks noChangeArrowheads="1"/>
          </p:cNvSpPr>
          <p:nvPr/>
        </p:nvSpPr>
        <p:spPr bwMode="auto">
          <a:xfrm>
            <a:off x="2246630" y="1877741"/>
            <a:ext cx="7161213"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void </a:t>
            </a:r>
            <a:r>
              <a:rPr lang="en-US" altLang="zh-CN" sz="2400" b="1" dirty="0">
                <a:solidFill>
                  <a:srgbClr val="000000"/>
                </a:solidFill>
                <a:latin typeface="Arial" panose="020B0604020202020204" pitchFamily="34" charset="0"/>
                <a:ea typeface="楷体_GB2312" pitchFamily="49" charset="-122"/>
              </a:rPr>
              <a:t>backtrack </a:t>
            </a:r>
            <a:r>
              <a:rPr lang="en-US" altLang="zh-CN" sz="2400" dirty="0">
                <a:solidFill>
                  <a:srgbClr val="000000"/>
                </a:solidFill>
                <a:latin typeface="Arial" panose="020B0604020202020204" pitchFamily="34" charset="0"/>
                <a:ea typeface="楷体_GB2312" pitchFamily="49" charset="-122"/>
              </a:rPr>
              <a:t>(</a:t>
            </a:r>
            <a:r>
              <a:rPr lang="en-US" altLang="zh-CN" sz="2400" dirty="0" err="1">
                <a:solidFill>
                  <a:srgbClr val="000000"/>
                </a:solidFill>
                <a:latin typeface="Arial" panose="020B0604020202020204" pitchFamily="34" charset="0"/>
                <a:ea typeface="楷体_GB2312" pitchFamily="49" charset="-122"/>
              </a:rPr>
              <a:t>int</a:t>
            </a:r>
            <a:r>
              <a:rPr lang="en-US" altLang="zh-CN" sz="2400" dirty="0">
                <a:solidFill>
                  <a:srgbClr val="000000"/>
                </a:solidFill>
                <a:latin typeface="Arial" panose="020B0604020202020204" pitchFamily="34" charset="0"/>
                <a:ea typeface="楷体_GB2312" pitchFamily="49" charset="-122"/>
              </a:rPr>
              <a:t> t)</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       </a:t>
            </a:r>
            <a:r>
              <a:rPr lang="en-US" altLang="zh-CN" sz="2400" b="1" dirty="0">
                <a:solidFill>
                  <a:srgbClr val="000000"/>
                </a:solidFill>
                <a:latin typeface="Arial" panose="020B0604020202020204" pitchFamily="34" charset="0"/>
                <a:ea typeface="楷体_GB2312" pitchFamily="49" charset="-122"/>
              </a:rPr>
              <a:t>if</a:t>
            </a:r>
            <a:r>
              <a:rPr lang="en-US" altLang="zh-CN" sz="2400" dirty="0">
                <a:solidFill>
                  <a:srgbClr val="000000"/>
                </a:solidFill>
                <a:latin typeface="Arial" panose="020B0604020202020204" pitchFamily="34" charset="0"/>
                <a:ea typeface="楷体_GB2312" pitchFamily="49" charset="-122"/>
              </a:rPr>
              <a:t> (t&gt;n) </a:t>
            </a:r>
            <a:r>
              <a:rPr lang="en-US" altLang="zh-CN" sz="2400" b="1" dirty="0">
                <a:solidFill>
                  <a:srgbClr val="000000"/>
                </a:solidFill>
                <a:latin typeface="Arial" panose="020B0604020202020204" pitchFamily="34" charset="0"/>
                <a:ea typeface="楷体_GB2312" pitchFamily="49" charset="-122"/>
              </a:rPr>
              <a:t>output</a:t>
            </a:r>
            <a:r>
              <a:rPr lang="en-US" altLang="zh-CN" sz="2400" dirty="0">
                <a:solidFill>
                  <a:srgbClr val="000000"/>
                </a:solidFill>
                <a:latin typeface="Arial" panose="020B0604020202020204" pitchFamily="34" charset="0"/>
                <a:ea typeface="楷体_GB2312" pitchFamily="49" charset="-122"/>
              </a:rPr>
              <a:t>(x);</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       </a:t>
            </a:r>
            <a:r>
              <a:rPr lang="en-US" altLang="zh-CN" sz="2400" b="1" dirty="0">
                <a:solidFill>
                  <a:srgbClr val="000000"/>
                </a:solidFill>
                <a:latin typeface="Arial" panose="020B0604020202020204" pitchFamily="34" charset="0"/>
                <a:ea typeface="楷体_GB2312" pitchFamily="49" charset="-122"/>
              </a:rPr>
              <a:t>else</a:t>
            </a:r>
          </a:p>
          <a:p>
            <a:pPr fontAlgn="base">
              <a:spcBef>
                <a:spcPct val="0"/>
              </a:spcBef>
              <a:spcAft>
                <a:spcPct val="0"/>
              </a:spcAft>
            </a:pPr>
            <a:r>
              <a:rPr lang="en-US" altLang="zh-CN" sz="2400" b="1" dirty="0">
                <a:solidFill>
                  <a:srgbClr val="000000"/>
                </a:solidFill>
                <a:latin typeface="Arial" panose="020B0604020202020204" pitchFamily="34" charset="0"/>
                <a:ea typeface="楷体_GB2312" pitchFamily="49" charset="-122"/>
              </a:rPr>
              <a:t>         for</a:t>
            </a:r>
            <a:r>
              <a:rPr lang="en-US" altLang="zh-CN" sz="2400" dirty="0">
                <a:solidFill>
                  <a:srgbClr val="000000"/>
                </a:solidFill>
                <a:latin typeface="Arial" panose="020B0604020202020204" pitchFamily="34" charset="0"/>
                <a:ea typeface="楷体_GB2312" pitchFamily="49" charset="-122"/>
              </a:rPr>
              <a:t> (</a:t>
            </a:r>
            <a:r>
              <a:rPr lang="en-US" altLang="zh-CN" sz="2400" dirty="0" err="1">
                <a:solidFill>
                  <a:srgbClr val="000000"/>
                </a:solidFill>
                <a:latin typeface="Arial" panose="020B0604020202020204" pitchFamily="34" charset="0"/>
                <a:ea typeface="楷体_GB2312" pitchFamily="49" charset="-122"/>
              </a:rPr>
              <a:t>int</a:t>
            </a:r>
            <a:r>
              <a:rPr lang="en-US" altLang="zh-CN" sz="2400" dirty="0">
                <a:solidFill>
                  <a:srgbClr val="000000"/>
                </a:solidFill>
                <a:latin typeface="Arial" panose="020B0604020202020204" pitchFamily="34" charset="0"/>
                <a:ea typeface="楷体_GB2312" pitchFamily="49" charset="-122"/>
              </a:rPr>
              <a:t> </a:t>
            </a:r>
            <a:r>
              <a:rPr lang="en-US" altLang="zh-CN" sz="2400" dirty="0" err="1">
                <a:solidFill>
                  <a:srgbClr val="000000"/>
                </a:solidFill>
                <a:latin typeface="Arial" panose="020B0604020202020204" pitchFamily="34" charset="0"/>
                <a:ea typeface="楷体_GB2312" pitchFamily="49" charset="-122"/>
              </a:rPr>
              <a:t>i</a:t>
            </a:r>
            <a:r>
              <a:rPr lang="en-US" altLang="zh-CN" sz="2400" dirty="0">
                <a:solidFill>
                  <a:srgbClr val="000000"/>
                </a:solidFill>
                <a:latin typeface="Arial" panose="020B0604020202020204" pitchFamily="34" charset="0"/>
                <a:ea typeface="楷体_GB2312" pitchFamily="49" charset="-122"/>
              </a:rPr>
              <a:t>=</a:t>
            </a:r>
            <a:r>
              <a:rPr lang="en-US" altLang="zh-CN" sz="2400" b="1" dirty="0">
                <a:solidFill>
                  <a:srgbClr val="000000"/>
                </a:solidFill>
                <a:latin typeface="Arial" panose="020B0604020202020204" pitchFamily="34" charset="0"/>
                <a:ea typeface="楷体_GB2312" pitchFamily="49" charset="-122"/>
              </a:rPr>
              <a:t>f</a:t>
            </a:r>
            <a:r>
              <a:rPr lang="en-US" altLang="zh-CN" sz="2400" dirty="0">
                <a:solidFill>
                  <a:srgbClr val="000000"/>
                </a:solidFill>
                <a:latin typeface="Arial" panose="020B0604020202020204" pitchFamily="34" charset="0"/>
                <a:ea typeface="楷体_GB2312" pitchFamily="49" charset="-122"/>
              </a:rPr>
              <a:t>(</a:t>
            </a:r>
            <a:r>
              <a:rPr lang="en-US" altLang="zh-CN" sz="2400" dirty="0" err="1">
                <a:solidFill>
                  <a:srgbClr val="000000"/>
                </a:solidFill>
                <a:latin typeface="Arial" panose="020B0604020202020204" pitchFamily="34" charset="0"/>
                <a:ea typeface="楷体_GB2312" pitchFamily="49" charset="-122"/>
              </a:rPr>
              <a:t>n,t</a:t>
            </a:r>
            <a:r>
              <a:rPr lang="en-US" altLang="zh-CN" sz="2400" dirty="0">
                <a:solidFill>
                  <a:srgbClr val="000000"/>
                </a:solidFill>
                <a:latin typeface="Arial" panose="020B0604020202020204" pitchFamily="34" charset="0"/>
                <a:ea typeface="楷体_GB2312" pitchFamily="49" charset="-122"/>
              </a:rPr>
              <a:t>);</a:t>
            </a:r>
            <a:r>
              <a:rPr lang="en-US" altLang="zh-CN" sz="2400" dirty="0" err="1">
                <a:solidFill>
                  <a:srgbClr val="000000"/>
                </a:solidFill>
                <a:latin typeface="Arial" panose="020B0604020202020204" pitchFamily="34" charset="0"/>
                <a:ea typeface="楷体_GB2312" pitchFamily="49" charset="-122"/>
              </a:rPr>
              <a:t>i</a:t>
            </a:r>
            <a:r>
              <a:rPr lang="en-US" altLang="zh-CN" sz="2400" dirty="0">
                <a:solidFill>
                  <a:srgbClr val="000000"/>
                </a:solidFill>
                <a:latin typeface="Arial" panose="020B0604020202020204" pitchFamily="34" charset="0"/>
                <a:ea typeface="楷体_GB2312" pitchFamily="49" charset="-122"/>
              </a:rPr>
              <a:t>&lt;=</a:t>
            </a:r>
            <a:r>
              <a:rPr lang="en-US" altLang="zh-CN" sz="2400" b="1" dirty="0">
                <a:solidFill>
                  <a:srgbClr val="000000"/>
                </a:solidFill>
                <a:latin typeface="Arial" panose="020B0604020202020204" pitchFamily="34" charset="0"/>
                <a:ea typeface="楷体_GB2312" pitchFamily="49" charset="-122"/>
              </a:rPr>
              <a:t>g</a:t>
            </a:r>
            <a:r>
              <a:rPr lang="en-US" altLang="zh-CN" sz="2400" dirty="0">
                <a:solidFill>
                  <a:srgbClr val="000000"/>
                </a:solidFill>
                <a:latin typeface="Arial" panose="020B0604020202020204" pitchFamily="34" charset="0"/>
                <a:ea typeface="楷体_GB2312" pitchFamily="49" charset="-122"/>
              </a:rPr>
              <a:t>(</a:t>
            </a:r>
            <a:r>
              <a:rPr lang="en-US" altLang="zh-CN" sz="2400" dirty="0" err="1">
                <a:solidFill>
                  <a:srgbClr val="000000"/>
                </a:solidFill>
                <a:latin typeface="Arial" panose="020B0604020202020204" pitchFamily="34" charset="0"/>
                <a:ea typeface="楷体_GB2312" pitchFamily="49" charset="-122"/>
              </a:rPr>
              <a:t>n,t</a:t>
            </a:r>
            <a:r>
              <a:rPr lang="en-US" altLang="zh-CN" sz="2400" dirty="0">
                <a:solidFill>
                  <a:srgbClr val="000000"/>
                </a:solidFill>
                <a:latin typeface="Arial" panose="020B0604020202020204" pitchFamily="34" charset="0"/>
                <a:ea typeface="楷体_GB2312" pitchFamily="49" charset="-122"/>
              </a:rPr>
              <a:t>);</a:t>
            </a:r>
            <a:r>
              <a:rPr lang="en-US" altLang="zh-CN" sz="2400" dirty="0" err="1">
                <a:solidFill>
                  <a:srgbClr val="000000"/>
                </a:solidFill>
                <a:latin typeface="Arial" panose="020B0604020202020204" pitchFamily="34" charset="0"/>
                <a:ea typeface="楷体_GB2312" pitchFamily="49" charset="-122"/>
              </a:rPr>
              <a:t>i</a:t>
            </a:r>
            <a:r>
              <a:rPr lang="en-US" altLang="zh-CN" sz="2400" dirty="0">
                <a:solidFill>
                  <a:srgbClr val="000000"/>
                </a:solidFill>
                <a:latin typeface="Arial" panose="020B0604020202020204" pitchFamily="34" charset="0"/>
                <a:ea typeface="楷体_GB2312" pitchFamily="49" charset="-122"/>
              </a:rPr>
              <a:t>++) {</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           x[t]=</a:t>
            </a:r>
            <a:r>
              <a:rPr lang="en-US" altLang="zh-CN" sz="2400" b="1" dirty="0">
                <a:solidFill>
                  <a:srgbClr val="000000"/>
                </a:solidFill>
                <a:latin typeface="Arial" panose="020B0604020202020204" pitchFamily="34" charset="0"/>
                <a:ea typeface="楷体_GB2312" pitchFamily="49" charset="-122"/>
              </a:rPr>
              <a:t>h</a:t>
            </a:r>
            <a:r>
              <a:rPr lang="en-US" altLang="zh-CN" sz="2400" dirty="0">
                <a:solidFill>
                  <a:srgbClr val="000000"/>
                </a:solidFill>
                <a:latin typeface="Arial" panose="020B0604020202020204" pitchFamily="34" charset="0"/>
                <a:ea typeface="楷体_GB2312" pitchFamily="49" charset="-122"/>
              </a:rPr>
              <a:t>(</a:t>
            </a:r>
            <a:r>
              <a:rPr lang="en-US" altLang="zh-CN" sz="2400" dirty="0" err="1">
                <a:solidFill>
                  <a:srgbClr val="000000"/>
                </a:solidFill>
                <a:latin typeface="Arial" panose="020B0604020202020204" pitchFamily="34" charset="0"/>
                <a:ea typeface="楷体_GB2312" pitchFamily="49" charset="-122"/>
              </a:rPr>
              <a:t>i</a:t>
            </a:r>
            <a:r>
              <a:rPr lang="en-US" altLang="zh-CN" sz="2400" dirty="0">
                <a:solidFill>
                  <a:srgbClr val="000000"/>
                </a:solidFill>
                <a:latin typeface="Arial" panose="020B0604020202020204" pitchFamily="34" charset="0"/>
                <a:ea typeface="楷体_GB2312" pitchFamily="49" charset="-122"/>
              </a:rPr>
              <a:t>);</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           if (</a:t>
            </a:r>
            <a:r>
              <a:rPr lang="en-US" altLang="zh-CN" sz="2400" b="1" dirty="0">
                <a:solidFill>
                  <a:srgbClr val="000000"/>
                </a:solidFill>
                <a:latin typeface="Arial" panose="020B0604020202020204" pitchFamily="34" charset="0"/>
                <a:ea typeface="楷体_GB2312" pitchFamily="49" charset="-122"/>
              </a:rPr>
              <a:t>constraint</a:t>
            </a:r>
            <a:r>
              <a:rPr lang="en-US" altLang="zh-CN" sz="2400" dirty="0">
                <a:solidFill>
                  <a:srgbClr val="000000"/>
                </a:solidFill>
                <a:latin typeface="Arial" panose="020B0604020202020204" pitchFamily="34" charset="0"/>
                <a:ea typeface="楷体_GB2312" pitchFamily="49" charset="-122"/>
              </a:rPr>
              <a:t>(t)&amp;&amp;</a:t>
            </a:r>
            <a:r>
              <a:rPr lang="en-US" altLang="zh-CN" sz="2400" b="1" dirty="0">
                <a:solidFill>
                  <a:srgbClr val="000000"/>
                </a:solidFill>
                <a:latin typeface="Arial" panose="020B0604020202020204" pitchFamily="34" charset="0"/>
                <a:ea typeface="楷体_GB2312" pitchFamily="49" charset="-122"/>
              </a:rPr>
              <a:t>bound</a:t>
            </a:r>
            <a:r>
              <a:rPr lang="en-US" altLang="zh-CN" sz="2400" dirty="0">
                <a:solidFill>
                  <a:srgbClr val="000000"/>
                </a:solidFill>
                <a:latin typeface="Arial" panose="020B0604020202020204" pitchFamily="34" charset="0"/>
                <a:ea typeface="楷体_GB2312" pitchFamily="49" charset="-122"/>
              </a:rPr>
              <a:t>(t)) </a:t>
            </a:r>
            <a:r>
              <a:rPr lang="en-US" altLang="zh-CN" sz="2400" b="1" dirty="0">
                <a:solidFill>
                  <a:srgbClr val="000000"/>
                </a:solidFill>
                <a:latin typeface="Arial" panose="020B0604020202020204" pitchFamily="34" charset="0"/>
                <a:ea typeface="楷体_GB2312" pitchFamily="49" charset="-122"/>
              </a:rPr>
              <a:t>backtrack</a:t>
            </a:r>
            <a:r>
              <a:rPr lang="en-US" altLang="zh-CN" sz="2400" dirty="0">
                <a:solidFill>
                  <a:srgbClr val="000000"/>
                </a:solidFill>
                <a:latin typeface="Arial" panose="020B0604020202020204" pitchFamily="34" charset="0"/>
                <a:ea typeface="楷体_GB2312" pitchFamily="49" charset="-122"/>
              </a:rPr>
              <a:t>(t+1);</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           }</a:t>
            </a:r>
          </a:p>
          <a:p>
            <a:pPr fontAlgn="base">
              <a:spcBef>
                <a:spcPct val="0"/>
              </a:spcBef>
              <a:spcAft>
                <a:spcPct val="0"/>
              </a:spcAft>
            </a:pPr>
            <a:r>
              <a:rPr lang="en-US" altLang="zh-CN" sz="2400" dirty="0">
                <a:solidFill>
                  <a:srgbClr val="000000"/>
                </a:solidFill>
                <a:latin typeface="Arial" panose="020B0604020202020204" pitchFamily="34" charset="0"/>
                <a:ea typeface="楷体_GB2312" pitchFamily="49" charset="-122"/>
              </a:rPr>
              <a:t>}</a:t>
            </a:r>
            <a:endParaRPr lang="zh-CN" altLang="en-US" sz="2400" dirty="0">
              <a:solidFill>
                <a:srgbClr val="000000"/>
              </a:solidFill>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1975362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04857" y="235131"/>
            <a:ext cx="7772400" cy="56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zh-CN" altLang="en-US" sz="3600" b="0"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子集树与排列树</a:t>
            </a:r>
          </a:p>
        </p:txBody>
      </p:sp>
      <p:sp>
        <p:nvSpPr>
          <p:cNvPr id="9" name="Rectangle 10"/>
          <p:cNvSpPr txBox="1">
            <a:spLocks noChangeArrowheads="1"/>
          </p:cNvSpPr>
          <p:nvPr/>
        </p:nvSpPr>
        <p:spPr bwMode="auto">
          <a:xfrm>
            <a:off x="2204857" y="3562350"/>
            <a:ext cx="80645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latinLnBrk="1">
              <a:spcBef>
                <a:spcPct val="20000"/>
              </a:spcBef>
              <a:spcAft>
                <a:spcPct val="0"/>
              </a:spcAft>
              <a:buClr>
                <a:srgbClr val="000066"/>
              </a:buClr>
              <a:buFont typeface="Wingdings" panose="05000000000000000000" pitchFamily="2" charset="2"/>
              <a:buChar char="v"/>
              <a:defRPr kumimoji="1" sz="3200" kern="1200">
                <a:solidFill>
                  <a:schemeClr val="tx1"/>
                </a:solidFill>
                <a:latin typeface="+mn-lt"/>
                <a:ea typeface="+mn-ea"/>
                <a:cs typeface="+mn-cs"/>
              </a:defRPr>
            </a:lvl1pPr>
            <a:lvl2pPr marL="742950" indent="-285750" algn="l" rtl="0" fontAlgn="base" latinLnBrk="1">
              <a:spcBef>
                <a:spcPct val="20000"/>
              </a:spcBef>
              <a:spcAft>
                <a:spcPct val="0"/>
              </a:spcAft>
              <a:buClr>
                <a:srgbClr val="000066"/>
              </a:buClr>
              <a:buFont typeface="Wingdings" panose="05000000000000000000" pitchFamily="2" charset="2"/>
              <a:buChar char="t"/>
              <a:defRPr kumimoji="1" sz="2800" kern="1200">
                <a:solidFill>
                  <a:schemeClr val="tx1"/>
                </a:solidFill>
                <a:latin typeface="+mn-lt"/>
                <a:ea typeface="+mn-ea"/>
                <a:cs typeface="+mn-cs"/>
              </a:defRPr>
            </a:lvl2pPr>
            <a:lvl3pPr marL="1143000" indent="-228600" algn="l" rtl="0" fontAlgn="base" latinLnBrk="1">
              <a:spcBef>
                <a:spcPct val="20000"/>
              </a:spcBef>
              <a:spcAft>
                <a:spcPct val="0"/>
              </a:spcAft>
              <a:buClr>
                <a:srgbClr val="000066"/>
              </a:buClr>
              <a:buFont typeface="Wingdings" panose="05000000000000000000" pitchFamily="2" charset="2"/>
              <a:buChar char="ª"/>
              <a:defRPr kumimoji="1" sz="2400" kern="1200">
                <a:solidFill>
                  <a:schemeClr val="tx1"/>
                </a:solidFill>
                <a:latin typeface="+mn-lt"/>
                <a:ea typeface="+mn-ea"/>
                <a:cs typeface="+mn-cs"/>
              </a:defRPr>
            </a:lvl3pPr>
            <a:lvl4pPr marL="1600200" indent="-228600" algn="l" rtl="0" fontAlgn="base" latinLnBrk="1">
              <a:spcBef>
                <a:spcPct val="20000"/>
              </a:spcBef>
              <a:spcAft>
                <a:spcPct val="0"/>
              </a:spcAft>
              <a:buClr>
                <a:srgbClr val="000066"/>
              </a:buClr>
              <a:buFont typeface="Wingdings" panose="05000000000000000000" pitchFamily="2" charset="2"/>
              <a:buChar char="ª"/>
              <a:defRPr kumimoji="1" sz="2000" kern="1200">
                <a:solidFill>
                  <a:schemeClr val="tx1"/>
                </a:solidFill>
                <a:latin typeface="+mn-lt"/>
                <a:ea typeface="+mn-ea"/>
                <a:cs typeface="+mn-cs"/>
              </a:defRPr>
            </a:lvl4pPr>
            <a:lvl5pPr marL="2057400" indent="-228600" algn="l" rtl="0" fontAlgn="base" latinLnBrk="1">
              <a:spcBef>
                <a:spcPct val="20000"/>
              </a:spcBef>
              <a:spcAft>
                <a:spcPct val="0"/>
              </a:spcAft>
              <a:buClr>
                <a:srgbClr val="000066"/>
              </a:buClr>
              <a:buFont typeface="Wingdings" panose="05000000000000000000" pitchFamily="2" charset="2"/>
              <a:buChar char="ª"/>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1" hangingPunct="1">
              <a:lnSpc>
                <a:spcPct val="120000"/>
              </a:lnSpc>
              <a:spcBef>
                <a:spcPct val="20000"/>
              </a:spcBef>
              <a:spcAft>
                <a:spcPct val="0"/>
              </a:spcAft>
              <a:buClr>
                <a:srgbClr val="000066"/>
              </a:buClr>
              <a:buSzTx/>
              <a:buFont typeface="Wingdings" panose="05000000000000000000" pitchFamily="2" charset="2"/>
              <a:buChar char="v"/>
              <a:tabLst/>
              <a:defRPr/>
            </a:pPr>
            <a:r>
              <a:rPr kumimoji="1" lang="zh-CN" altLang="en-US" sz="2400" b="0" i="0" u="none" strike="noStrike" kern="1200" cap="none" spc="0" normalizeH="0" baseline="0" noProof="0">
                <a:ln>
                  <a:noFill/>
                </a:ln>
                <a:solidFill>
                  <a:srgbClr val="000000"/>
                </a:solidFill>
                <a:effectLst/>
                <a:uLnTx/>
                <a:uFillTx/>
                <a:latin typeface="宋体"/>
                <a:ea typeface="宋体"/>
                <a:cs typeface="+mn-cs"/>
              </a:rPr>
              <a:t>当所给问题是从</a:t>
            </a:r>
            <a:r>
              <a:rPr kumimoji="1" lang="en-US" altLang="zh-CN" sz="2400" b="0" i="0" u="none" strike="noStrike" kern="1200" cap="none" spc="0" normalizeH="0" baseline="0" noProof="0">
                <a:ln>
                  <a:noFill/>
                </a:ln>
                <a:solidFill>
                  <a:srgbClr val="000000"/>
                </a:solidFill>
                <a:effectLst/>
                <a:uLnTx/>
                <a:uFillTx/>
                <a:latin typeface="宋体"/>
                <a:ea typeface="宋体"/>
                <a:cs typeface="+mn-cs"/>
              </a:rPr>
              <a:t>n</a:t>
            </a:r>
            <a:r>
              <a:rPr kumimoji="1" lang="zh-CN" altLang="en-US" sz="2400" b="0" i="0" u="none" strike="noStrike" kern="1200" cap="none" spc="0" normalizeH="0" baseline="0" noProof="0">
                <a:ln>
                  <a:noFill/>
                </a:ln>
                <a:solidFill>
                  <a:srgbClr val="000000"/>
                </a:solidFill>
                <a:effectLst/>
                <a:uLnTx/>
                <a:uFillTx/>
                <a:latin typeface="宋体"/>
                <a:ea typeface="宋体"/>
                <a:cs typeface="+mn-cs"/>
              </a:rPr>
              <a:t>个元素的集合</a:t>
            </a:r>
            <a:r>
              <a:rPr kumimoji="1" lang="en-US" altLang="zh-CN" sz="2400" b="0" i="0" u="none" strike="noStrike" kern="1200" cap="none" spc="0" normalizeH="0" baseline="0" noProof="0">
                <a:ln>
                  <a:noFill/>
                </a:ln>
                <a:solidFill>
                  <a:srgbClr val="000000"/>
                </a:solidFill>
                <a:effectLst/>
                <a:uLnTx/>
                <a:uFillTx/>
                <a:latin typeface="宋体"/>
                <a:ea typeface="宋体"/>
                <a:cs typeface="+mn-cs"/>
              </a:rPr>
              <a:t>S</a:t>
            </a:r>
            <a:r>
              <a:rPr kumimoji="1" lang="zh-CN" altLang="en-US" sz="2400" b="0" i="0" u="none" strike="noStrike" kern="1200" cap="none" spc="0" normalizeH="0" baseline="0" noProof="0">
                <a:ln>
                  <a:noFill/>
                </a:ln>
                <a:solidFill>
                  <a:srgbClr val="000000"/>
                </a:solidFill>
                <a:effectLst/>
                <a:uLnTx/>
                <a:uFillTx/>
                <a:latin typeface="宋体"/>
                <a:ea typeface="宋体"/>
                <a:cs typeface="+mn-cs"/>
              </a:rPr>
              <a:t>中找出满足某种性质的子集时，相应的解空间树称为子集树。</a:t>
            </a:r>
          </a:p>
          <a:p>
            <a:pPr marL="342900" marR="0" lvl="0" indent="-342900" algn="ctr" defTabSz="914400" rtl="0" eaLnBrk="1" fontAlgn="base" latinLnBrk="1" hangingPunct="1">
              <a:lnSpc>
                <a:spcPct val="120000"/>
              </a:lnSpc>
              <a:spcBef>
                <a:spcPct val="20000"/>
              </a:spcBef>
              <a:spcAft>
                <a:spcPct val="0"/>
              </a:spcAft>
              <a:buClr>
                <a:srgbClr val="000066"/>
              </a:buClr>
              <a:buSzTx/>
              <a:buFont typeface="Wingdings" panose="05000000000000000000" pitchFamily="2" charset="2"/>
              <a:buChar char="v"/>
              <a:tabLst/>
              <a:defRPr/>
            </a:pPr>
            <a:r>
              <a:rPr kumimoji="0" lang="zh-CN" altLang="en-US"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遍历子集树需</a:t>
            </a:r>
            <a:r>
              <a:rPr kumimoji="0" lang="en-US" altLang="zh-CN"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O(2</a:t>
            </a:r>
            <a:r>
              <a:rPr kumimoji="0" lang="en-US" altLang="zh-CN" sz="2400" b="1" i="0" u="none" strike="noStrike" kern="1200" cap="none" spc="0" normalizeH="0" baseline="30000" noProof="0">
                <a:ln>
                  <a:noFill/>
                </a:ln>
                <a:solidFill>
                  <a:srgbClr val="800000"/>
                </a:solidFill>
                <a:effectLst/>
                <a:uLnTx/>
                <a:uFillTx/>
                <a:latin typeface="Arial" panose="020B0604020202020204" pitchFamily="34" charset="0"/>
                <a:ea typeface="楷体_GB2312" pitchFamily="49" charset="-122"/>
                <a:cs typeface="+mn-cs"/>
              </a:rPr>
              <a:t>n</a:t>
            </a:r>
            <a:r>
              <a:rPr kumimoji="0" lang="en-US" altLang="zh-CN"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a:t>
            </a:r>
            <a:r>
              <a:rPr kumimoji="0" lang="zh-CN" altLang="en-US"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计算时间</a:t>
            </a:r>
            <a:endParaRPr kumimoji="1" lang="zh-CN" altLang="en-US" sz="2400" b="1" i="0" u="none" strike="noStrike" kern="1200" cap="none" spc="0" normalizeH="0" baseline="0" noProof="0">
              <a:ln>
                <a:noFill/>
              </a:ln>
              <a:solidFill>
                <a:srgbClr val="800000"/>
              </a:solidFill>
              <a:effectLst/>
              <a:uLnTx/>
              <a:uFillTx/>
              <a:latin typeface="宋体"/>
              <a:ea typeface="宋体"/>
              <a:cs typeface="+mn-cs"/>
            </a:endParaRPr>
          </a:p>
          <a:p>
            <a:pPr marL="342900" marR="0" lvl="0" indent="-342900" algn="l" defTabSz="914400" rtl="0" eaLnBrk="1" fontAlgn="base" latinLnBrk="1" hangingPunct="1">
              <a:lnSpc>
                <a:spcPct val="120000"/>
              </a:lnSpc>
              <a:spcBef>
                <a:spcPct val="20000"/>
              </a:spcBef>
              <a:spcAft>
                <a:spcPct val="0"/>
              </a:spcAft>
              <a:buClr>
                <a:srgbClr val="000066"/>
              </a:buClr>
              <a:buSzTx/>
              <a:buFont typeface="Wingdings" panose="05000000000000000000" pitchFamily="2" charset="2"/>
              <a:buChar char="v"/>
              <a:tabLst/>
              <a:defRPr/>
            </a:pPr>
            <a:r>
              <a:rPr kumimoji="1" lang="zh-CN" altLang="en-US" sz="2400" b="0" i="0" u="none" strike="noStrike" kern="1200" cap="none" spc="0" normalizeH="0" baseline="0" noProof="0">
                <a:ln>
                  <a:noFill/>
                </a:ln>
                <a:solidFill>
                  <a:srgbClr val="000000"/>
                </a:solidFill>
                <a:effectLst/>
                <a:uLnTx/>
                <a:uFillTx/>
                <a:latin typeface="宋体"/>
                <a:ea typeface="宋体"/>
                <a:cs typeface="+mn-cs"/>
              </a:rPr>
              <a:t>当所给问题是确定</a:t>
            </a:r>
            <a:r>
              <a:rPr kumimoji="1" lang="en-US" altLang="zh-CN" sz="2400" b="0" i="0" u="none" strike="noStrike" kern="1200" cap="none" spc="0" normalizeH="0" baseline="0" noProof="0">
                <a:ln>
                  <a:noFill/>
                </a:ln>
                <a:solidFill>
                  <a:srgbClr val="000000"/>
                </a:solidFill>
                <a:effectLst/>
                <a:uLnTx/>
                <a:uFillTx/>
                <a:latin typeface="宋体"/>
                <a:ea typeface="宋体"/>
                <a:cs typeface="+mn-cs"/>
              </a:rPr>
              <a:t>n</a:t>
            </a:r>
            <a:r>
              <a:rPr kumimoji="1" lang="zh-CN" altLang="en-US" sz="2400" b="0" i="0" u="none" strike="noStrike" kern="1200" cap="none" spc="0" normalizeH="0" baseline="0" noProof="0">
                <a:ln>
                  <a:noFill/>
                </a:ln>
                <a:solidFill>
                  <a:srgbClr val="000000"/>
                </a:solidFill>
                <a:effectLst/>
                <a:uLnTx/>
                <a:uFillTx/>
                <a:latin typeface="宋体"/>
                <a:ea typeface="宋体"/>
                <a:cs typeface="+mn-cs"/>
              </a:rPr>
              <a:t>个元素满足某种性质的排列时，相应的解空间树称为排列树。</a:t>
            </a:r>
          </a:p>
          <a:p>
            <a:pPr marL="342900" marR="0" lvl="0" indent="-342900" algn="ctr" defTabSz="914400" rtl="0" eaLnBrk="1" fontAlgn="base" latinLnBrk="1" hangingPunct="1">
              <a:lnSpc>
                <a:spcPct val="120000"/>
              </a:lnSpc>
              <a:spcBef>
                <a:spcPct val="20000"/>
              </a:spcBef>
              <a:spcAft>
                <a:spcPct val="0"/>
              </a:spcAft>
              <a:buClr>
                <a:srgbClr val="000066"/>
              </a:buClr>
              <a:buSzTx/>
              <a:buFont typeface="Wingdings" panose="05000000000000000000" pitchFamily="2" charset="2"/>
              <a:buChar char="v"/>
              <a:tabLst/>
              <a:defRPr/>
            </a:pPr>
            <a:r>
              <a:rPr kumimoji="0" lang="zh-CN" altLang="en-US"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遍历排列树需要</a:t>
            </a:r>
            <a:r>
              <a:rPr kumimoji="0" lang="en-US" altLang="zh-CN"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O(n!)</a:t>
            </a:r>
            <a:r>
              <a:rPr kumimoji="0" lang="zh-CN" altLang="en-US" sz="2400" b="1" i="0" u="none" strike="noStrike" kern="1200" cap="none" spc="0" normalizeH="0" baseline="0" noProof="0">
                <a:ln>
                  <a:noFill/>
                </a:ln>
                <a:solidFill>
                  <a:srgbClr val="800000"/>
                </a:solidFill>
                <a:effectLst/>
                <a:uLnTx/>
                <a:uFillTx/>
                <a:latin typeface="Arial" panose="020B0604020202020204" pitchFamily="34" charset="0"/>
                <a:ea typeface="楷体_GB2312" pitchFamily="49" charset="-122"/>
                <a:cs typeface="+mn-cs"/>
              </a:rPr>
              <a:t>计算时间 </a:t>
            </a:r>
            <a:endParaRPr kumimoji="1" lang="zh-CN" altLang="en-US" sz="2400" b="1" i="0" u="none" strike="noStrike" kern="1200" cap="none" spc="0" normalizeH="0" baseline="0" noProof="0">
              <a:ln>
                <a:noFill/>
              </a:ln>
              <a:solidFill>
                <a:srgbClr val="800000"/>
              </a:solidFill>
              <a:effectLst/>
              <a:uLnTx/>
              <a:uFillTx/>
              <a:latin typeface="宋体"/>
              <a:ea typeface="宋体"/>
              <a:cs typeface="+mn-cs"/>
            </a:endParaRPr>
          </a:p>
        </p:txBody>
      </p:sp>
      <p:pic>
        <p:nvPicPr>
          <p:cNvPr id="10" name="Picture 11"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957" y="1196975"/>
            <a:ext cx="36718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t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494" y="1268413"/>
            <a:ext cx="316865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3"/>
          <p:cNvSpPr txBox="1">
            <a:spLocks noChangeArrowheads="1"/>
          </p:cNvSpPr>
          <p:nvPr/>
        </p:nvSpPr>
        <p:spPr bwMode="auto">
          <a:xfrm>
            <a:off x="2482669" y="8366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2400">
                <a:solidFill>
                  <a:srgbClr val="000000"/>
                </a:solidFill>
                <a:latin typeface="Arial" panose="020B0604020202020204" pitchFamily="34" charset="0"/>
                <a:ea typeface="楷体_GB2312" pitchFamily="49" charset="-122"/>
              </a:rPr>
              <a:t>背包问题解空间树</a:t>
            </a:r>
          </a:p>
        </p:txBody>
      </p:sp>
      <p:sp>
        <p:nvSpPr>
          <p:cNvPr id="13" name="Text Box 14"/>
          <p:cNvSpPr txBox="1">
            <a:spLocks noChangeArrowheads="1"/>
          </p:cNvSpPr>
          <p:nvPr/>
        </p:nvSpPr>
        <p:spPr bwMode="auto">
          <a:xfrm>
            <a:off x="6497457" y="836613"/>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2400">
                <a:solidFill>
                  <a:srgbClr val="000000"/>
                </a:solidFill>
                <a:latin typeface="Arial" panose="020B0604020202020204" pitchFamily="34" charset="0"/>
                <a:ea typeface="楷体_GB2312" pitchFamily="49" charset="-122"/>
              </a:rPr>
              <a:t>旅行售货员问题的解空间树</a:t>
            </a:r>
          </a:p>
        </p:txBody>
      </p:sp>
    </p:spTree>
    <p:extLst>
      <p:ext uri="{BB962C8B-B14F-4D97-AF65-F5344CB8AC3E}">
        <p14:creationId xmlns:p14="http://schemas.microsoft.com/office/powerpoint/2010/main" val="3717811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1882640" y="661851"/>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zh-CN" altLang="en-US" sz="3600" b="0" i="0" u="none" strike="noStrike" kern="0" cap="none" spc="0" normalizeH="0" baseline="0" noProof="0">
                <a:ln>
                  <a:noFill/>
                </a:ln>
                <a:solidFill>
                  <a:schemeClr val="tx1"/>
                </a:solidFill>
                <a:effectLst/>
                <a:uLnTx/>
                <a:uFillTx/>
                <a:latin typeface="黑体" panose="02010609060101010101" pitchFamily="49" charset="-122"/>
                <a:ea typeface="黑体" panose="02010609060101010101" pitchFamily="49" charset="-122"/>
              </a:rPr>
              <a:t>子集树与排列树</a:t>
            </a:r>
          </a:p>
        </p:txBody>
      </p:sp>
      <p:sp>
        <p:nvSpPr>
          <p:cNvPr id="13" name="Text Box 7"/>
          <p:cNvSpPr txBox="1">
            <a:spLocks noChangeArrowheads="1"/>
          </p:cNvSpPr>
          <p:nvPr/>
        </p:nvSpPr>
        <p:spPr bwMode="auto">
          <a:xfrm>
            <a:off x="1547677" y="1768339"/>
            <a:ext cx="3848100" cy="463550"/>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用回溯法搜索子集树的算法</a:t>
            </a:r>
          </a:p>
        </p:txBody>
      </p:sp>
      <p:sp>
        <p:nvSpPr>
          <p:cNvPr id="14" name="Text Box 8"/>
          <p:cNvSpPr txBox="1">
            <a:spLocks noChangeArrowheads="1"/>
          </p:cNvSpPr>
          <p:nvPr/>
        </p:nvSpPr>
        <p:spPr bwMode="auto">
          <a:xfrm>
            <a:off x="6172065" y="1768339"/>
            <a:ext cx="3848100" cy="463550"/>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用回溯法搜索排序树的算法</a:t>
            </a:r>
          </a:p>
        </p:txBody>
      </p:sp>
      <p:sp>
        <p:nvSpPr>
          <p:cNvPr id="15" name="Text Box 9"/>
          <p:cNvSpPr txBox="1">
            <a:spLocks noChangeArrowheads="1"/>
          </p:cNvSpPr>
          <p:nvPr/>
        </p:nvSpPr>
        <p:spPr bwMode="auto">
          <a:xfrm>
            <a:off x="1415915" y="2506526"/>
            <a:ext cx="4211637" cy="3384550"/>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void </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backtrack</a:t>
            </a: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(int t)</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if (t&gt;n) output(x);</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else</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for (int i=0;i&lt;=1;i++) {</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x[t]=i;</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if (legal(t)) backtrack(t+1);</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a:t>
            </a:r>
          </a:p>
          <a:p>
            <a:pPr marL="0" marR="0" lvl="0" indent="0" defTabSz="914400"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a:t>
            </a:r>
            <a:endPar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6" name="Text Box 10"/>
          <p:cNvSpPr txBox="1">
            <a:spLocks noChangeArrowheads="1"/>
          </p:cNvSpPr>
          <p:nvPr/>
        </p:nvSpPr>
        <p:spPr bwMode="auto">
          <a:xfrm>
            <a:off x="5987915" y="2528751"/>
            <a:ext cx="4211637" cy="3606800"/>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void </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backtrack</a:t>
            </a: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(int t)</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if (t&gt;n) output(x);</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else</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for (int i=t;i&lt;=n;i++) {</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swap(x[t], x[i]);</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if (legal(t)) backtrack(t+1);</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swap(x[t], x[i]);</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a:t>
            </a:r>
          </a:p>
          <a:p>
            <a:pPr marL="0" marR="0" lvl="0" indent="0" defTabSz="914400" eaLnBrk="1" fontAlgn="base" latinLnBrk="0" hangingPunct="1">
              <a:lnSpc>
                <a:spcPct val="115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 </a:t>
            </a:r>
            <a:endPar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771680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6B138D14-E861-427C-B58B-C5C020F50F56}" type="slidenum">
              <a:rPr lang="ko-KR" altLang="en-US"/>
              <a:pPr/>
              <a:t>53</a:t>
            </a:fld>
            <a:endParaRPr lang="en-US" altLang="ko-KR"/>
          </a:p>
        </p:txBody>
      </p:sp>
      <p:sp>
        <p:nvSpPr>
          <p:cNvPr id="289796" name="Rectangle 4"/>
          <p:cNvSpPr>
            <a:spLocks noChangeArrowheads="1"/>
          </p:cNvSpPr>
          <p:nvPr/>
        </p:nvSpPr>
        <p:spPr bwMode="auto">
          <a:xfrm>
            <a:off x="2135188" y="321252"/>
            <a:ext cx="7772400" cy="48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r>
              <a:rPr lang="zh-CN" altLang="en-US" sz="3600" dirty="0">
                <a:solidFill>
                  <a:schemeClr val="tx1"/>
                </a:solidFill>
              </a:rPr>
              <a:t>装载问题</a:t>
            </a:r>
          </a:p>
        </p:txBody>
      </p:sp>
      <p:sp>
        <p:nvSpPr>
          <p:cNvPr id="289797" name="Text Box 5"/>
          <p:cNvSpPr txBox="1">
            <a:spLocks noChangeArrowheads="1"/>
          </p:cNvSpPr>
          <p:nvPr/>
        </p:nvSpPr>
        <p:spPr bwMode="auto">
          <a:xfrm>
            <a:off x="1774826" y="879476"/>
            <a:ext cx="8569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latinLnBrk="0"/>
            <a:r>
              <a:rPr lang="zh-CN" altLang="en-US" b="1" dirty="0">
                <a:latin typeface="黑体" panose="02010609060101010101" pitchFamily="49" charset="-122"/>
                <a:ea typeface="黑体" panose="02010609060101010101" pitchFamily="49" charset="-122"/>
              </a:rPr>
              <a:t>有一批共</a:t>
            </a:r>
            <a:r>
              <a:rPr lang="en-US" altLang="zh-CN" b="1" dirty="0">
                <a:latin typeface="黑体" panose="02010609060101010101" pitchFamily="49" charset="-122"/>
                <a:ea typeface="黑体" panose="02010609060101010101" pitchFamily="49" charset="-122"/>
              </a:rPr>
              <a:t>n</a:t>
            </a:r>
            <a:r>
              <a:rPr lang="zh-CN" altLang="en-US" b="1" dirty="0">
                <a:latin typeface="黑体" panose="02010609060101010101" pitchFamily="49" charset="-122"/>
                <a:ea typeface="黑体" panose="02010609060101010101" pitchFamily="49" charset="-122"/>
              </a:rPr>
              <a:t>个集装箱要装上</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艘载重量分别为</a:t>
            </a:r>
            <a:r>
              <a:rPr lang="en-US" altLang="zh-CN" b="1" dirty="0">
                <a:latin typeface="黑体" panose="02010609060101010101" pitchFamily="49" charset="-122"/>
                <a:ea typeface="黑体" panose="02010609060101010101" pitchFamily="49" charset="-122"/>
              </a:rPr>
              <a:t>c1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c2</a:t>
            </a:r>
            <a:r>
              <a:rPr lang="zh-CN" altLang="en-US" b="1" dirty="0">
                <a:latin typeface="黑体" panose="02010609060101010101" pitchFamily="49" charset="-122"/>
                <a:ea typeface="黑体" panose="02010609060101010101" pitchFamily="49" charset="-122"/>
              </a:rPr>
              <a:t>的轮船，其中集装箱</a:t>
            </a:r>
            <a:r>
              <a:rPr lang="en-US" altLang="zh-CN" b="1" dirty="0" err="1">
                <a:latin typeface="黑体" panose="02010609060101010101" pitchFamily="49" charset="-122"/>
                <a:ea typeface="黑体" panose="02010609060101010101" pitchFamily="49" charset="-122"/>
              </a:rPr>
              <a:t>i</a:t>
            </a:r>
            <a:r>
              <a:rPr lang="zh-CN" altLang="en-US" b="1" dirty="0">
                <a:latin typeface="黑体" panose="02010609060101010101" pitchFamily="49" charset="-122"/>
                <a:ea typeface="黑体" panose="02010609060101010101" pitchFamily="49" charset="-122"/>
              </a:rPr>
              <a:t>的重量为</a:t>
            </a:r>
            <a:r>
              <a:rPr lang="en-US" altLang="zh-CN" b="1" dirty="0" err="1">
                <a:latin typeface="黑体" panose="02010609060101010101" pitchFamily="49" charset="-122"/>
                <a:ea typeface="黑体" panose="02010609060101010101" pitchFamily="49" charset="-122"/>
              </a:rPr>
              <a:t>w</a:t>
            </a:r>
            <a:r>
              <a:rPr lang="en-US" altLang="zh-CN" b="1" baseline="-25000" dirty="0" err="1">
                <a:latin typeface="黑体" panose="02010609060101010101" pitchFamily="49" charset="-122"/>
                <a:ea typeface="黑体" panose="02010609060101010101" pitchFamily="49" charset="-122"/>
              </a:rPr>
              <a:t>i</a:t>
            </a:r>
            <a:r>
              <a:rPr lang="zh-CN" altLang="en-US" b="1" dirty="0">
                <a:latin typeface="黑体" panose="02010609060101010101" pitchFamily="49" charset="-122"/>
                <a:ea typeface="黑体" panose="02010609060101010101" pitchFamily="49" charset="-122"/>
              </a:rPr>
              <a:t>，且</a:t>
            </a:r>
          </a:p>
        </p:txBody>
      </p:sp>
      <p:sp>
        <p:nvSpPr>
          <p:cNvPr id="289799" name="Rectangle 7"/>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289798" name="Object 6"/>
          <p:cNvGraphicFramePr>
            <a:graphicFrameLocks noChangeAspect="1"/>
          </p:cNvGraphicFramePr>
          <p:nvPr/>
        </p:nvGraphicFramePr>
        <p:xfrm>
          <a:off x="6167438" y="1187451"/>
          <a:ext cx="1643062" cy="771525"/>
        </p:xfrm>
        <a:graphic>
          <a:graphicData uri="http://schemas.openxmlformats.org/presentationml/2006/ole">
            <mc:AlternateContent xmlns:mc="http://schemas.openxmlformats.org/markup-compatibility/2006">
              <mc:Choice xmlns:v="urn:schemas-microsoft-com:vml" Requires="v">
                <p:oleObj spid="_x0000_s10242" name="公式" r:id="rId3" imgW="914400" imgH="431640" progId="Equation.3">
                  <p:embed/>
                </p:oleObj>
              </mc:Choice>
              <mc:Fallback>
                <p:oleObj name="公式" r:id="rId3" imgW="914400" imgH="431640" progId="Equation.3">
                  <p:embed/>
                  <p:pic>
                    <p:nvPicPr>
                      <p:cNvPr id="28979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8" y="1187451"/>
                        <a:ext cx="1643062"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00" name="Text Box 8"/>
          <p:cNvSpPr txBox="1">
            <a:spLocks noChangeArrowheads="1"/>
          </p:cNvSpPr>
          <p:nvPr/>
        </p:nvSpPr>
        <p:spPr bwMode="auto">
          <a:xfrm>
            <a:off x="1774826" y="1814514"/>
            <a:ext cx="85709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latinLnBrk="0"/>
            <a:r>
              <a:rPr lang="zh-CN" altLang="en-US" b="1" dirty="0">
                <a:latin typeface="黑体" panose="02010609060101010101" pitchFamily="49" charset="-122"/>
                <a:ea typeface="黑体" panose="02010609060101010101" pitchFamily="49" charset="-122"/>
              </a:rPr>
              <a:t>装载问题要求确定是否有一个合理的装载方案可将这个集装箱装上这</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艘轮船。如果有，找出一种装载方案。</a:t>
            </a:r>
          </a:p>
        </p:txBody>
      </p:sp>
      <p:sp>
        <p:nvSpPr>
          <p:cNvPr id="289805" name="Text Box 13"/>
          <p:cNvSpPr txBox="1">
            <a:spLocks noChangeArrowheads="1"/>
          </p:cNvSpPr>
          <p:nvPr/>
        </p:nvSpPr>
        <p:spPr bwMode="auto">
          <a:xfrm>
            <a:off x="1990726" y="2751138"/>
            <a:ext cx="82089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atinLnBrk="0">
              <a:lnSpc>
                <a:spcPct val="120000"/>
              </a:lnSpc>
            </a:pPr>
            <a:r>
              <a:rPr kumimoji="0" lang="zh-CN" altLang="en-US">
                <a:latin typeface="黑体" panose="02010609060101010101" pitchFamily="49" charset="-122"/>
                <a:ea typeface="黑体" panose="02010609060101010101" pitchFamily="49" charset="-122"/>
              </a:rPr>
              <a:t>例：</a:t>
            </a:r>
          </a:p>
          <a:p>
            <a:pPr latinLnBrk="0">
              <a:lnSpc>
                <a:spcPct val="120000"/>
              </a:lnSpc>
              <a:buFontTx/>
              <a:buChar char="•"/>
            </a:pPr>
            <a:r>
              <a:rPr kumimoji="0" lang="en-US" altLang="zh-CN">
                <a:latin typeface="黑体" panose="02010609060101010101" pitchFamily="49" charset="-122"/>
                <a:ea typeface="黑体" panose="02010609060101010101" pitchFamily="49" charset="-122"/>
              </a:rPr>
              <a:t>n=3,c1=c2=50,w=[10,40,40]</a:t>
            </a:r>
          </a:p>
          <a:p>
            <a:pPr latinLnBrk="0">
              <a:lnSpc>
                <a:spcPct val="120000"/>
              </a:lnSpc>
            </a:pPr>
            <a:r>
              <a:rPr kumimoji="0" lang="zh-CN" altLang="en-US">
                <a:latin typeface="黑体" panose="02010609060101010101" pitchFamily="49" charset="-122"/>
                <a:ea typeface="黑体" panose="02010609060101010101" pitchFamily="49" charset="-122"/>
              </a:rPr>
              <a:t>	箱</a:t>
            </a:r>
            <a:r>
              <a:rPr kumimoji="0" lang="en-US" altLang="zh-CN">
                <a:latin typeface="黑体" panose="02010609060101010101" pitchFamily="49" charset="-122"/>
                <a:ea typeface="黑体" panose="02010609060101010101" pitchFamily="49" charset="-122"/>
              </a:rPr>
              <a:t>1</a:t>
            </a:r>
            <a:r>
              <a:rPr kumimoji="0" lang="zh-CN" altLang="en-US">
                <a:latin typeface="黑体" panose="02010609060101010101" pitchFamily="49" charset="-122"/>
                <a:ea typeface="黑体" panose="02010609060101010101" pitchFamily="49" charset="-122"/>
              </a:rPr>
              <a:t>和箱</a:t>
            </a:r>
            <a:r>
              <a:rPr kumimoji="0" lang="en-US" altLang="zh-CN">
                <a:latin typeface="黑体" panose="02010609060101010101" pitchFamily="49" charset="-122"/>
                <a:ea typeface="黑体" panose="02010609060101010101" pitchFamily="49" charset="-122"/>
              </a:rPr>
              <a:t>2</a:t>
            </a:r>
            <a:r>
              <a:rPr kumimoji="0" lang="zh-CN" altLang="en-US">
                <a:latin typeface="黑体" panose="02010609060101010101" pitchFamily="49" charset="-122"/>
                <a:ea typeface="黑体" panose="02010609060101010101" pitchFamily="49" charset="-122"/>
              </a:rPr>
              <a:t>放</a:t>
            </a:r>
            <a:r>
              <a:rPr kumimoji="0" lang="en-US" altLang="zh-CN">
                <a:latin typeface="黑体" panose="02010609060101010101" pitchFamily="49" charset="-122"/>
                <a:ea typeface="黑体" panose="02010609060101010101" pitchFamily="49" charset="-122"/>
              </a:rPr>
              <a:t>c1</a:t>
            </a:r>
            <a:r>
              <a:rPr kumimoji="0" lang="zh-CN" altLang="en-US">
                <a:latin typeface="黑体" panose="02010609060101010101" pitchFamily="49" charset="-122"/>
                <a:ea typeface="黑体" panose="02010609060101010101" pitchFamily="49" charset="-122"/>
              </a:rPr>
              <a:t>，箱</a:t>
            </a:r>
            <a:r>
              <a:rPr kumimoji="0" lang="en-US" altLang="zh-CN">
                <a:latin typeface="黑体" panose="02010609060101010101" pitchFamily="49" charset="-122"/>
                <a:ea typeface="黑体" panose="02010609060101010101" pitchFamily="49" charset="-122"/>
              </a:rPr>
              <a:t>3</a:t>
            </a:r>
            <a:r>
              <a:rPr kumimoji="0" lang="zh-CN" altLang="en-US">
                <a:latin typeface="黑体" panose="02010609060101010101" pitchFamily="49" charset="-122"/>
                <a:ea typeface="黑体" panose="02010609060101010101" pitchFamily="49" charset="-122"/>
              </a:rPr>
              <a:t>放</a:t>
            </a:r>
            <a:r>
              <a:rPr kumimoji="0" lang="en-US" altLang="zh-CN">
                <a:latin typeface="黑体" panose="02010609060101010101" pitchFamily="49" charset="-122"/>
                <a:ea typeface="黑体" panose="02010609060101010101" pitchFamily="49" charset="-122"/>
              </a:rPr>
              <a:t>c2</a:t>
            </a:r>
            <a:r>
              <a:rPr kumimoji="0" lang="zh-CN" altLang="en-US">
                <a:latin typeface="黑体" panose="02010609060101010101" pitchFamily="49" charset="-122"/>
                <a:ea typeface="黑体" panose="02010609060101010101" pitchFamily="49" charset="-122"/>
              </a:rPr>
              <a:t>。</a:t>
            </a:r>
          </a:p>
          <a:p>
            <a:pPr latinLnBrk="0">
              <a:lnSpc>
                <a:spcPct val="120000"/>
              </a:lnSpc>
              <a:buFontTx/>
              <a:buChar char="•"/>
            </a:pPr>
            <a:r>
              <a:rPr kumimoji="0" lang="en-US" altLang="zh-CN">
                <a:latin typeface="굴림" panose="020B0600000101010101" pitchFamily="34" charset="-127"/>
                <a:ea typeface="굴림" panose="020B0600000101010101" pitchFamily="34" charset="-127"/>
              </a:rPr>
              <a:t>n=3,c1=c2=50,w=[20,40,40]</a:t>
            </a:r>
          </a:p>
          <a:p>
            <a:pPr latinLnBrk="0">
              <a:lnSpc>
                <a:spcPct val="120000"/>
              </a:lnSpc>
            </a:pPr>
            <a:r>
              <a:rPr kumimoji="0" lang="zh-CN" altLang="en-US">
                <a:latin typeface="黑体" panose="02010609060101010101" pitchFamily="49" charset="-122"/>
                <a:ea typeface="黑体" panose="02010609060101010101" pitchFamily="49" charset="-122"/>
              </a:rPr>
              <a:t>	无解决方案。</a:t>
            </a:r>
          </a:p>
          <a:p>
            <a:pPr latinLnBrk="0"/>
            <a:endParaRPr kumimoji="0" lang="en-US" altLang="zh-CN">
              <a:latin typeface="黑体" panose="02010609060101010101" pitchFamily="49" charset="-122"/>
              <a:ea typeface="黑体" panose="02010609060101010101" pitchFamily="49" charset="-122"/>
            </a:endParaRPr>
          </a:p>
          <a:p>
            <a:pPr latinLnBrk="0">
              <a:buFontTx/>
              <a:buChar char="•"/>
            </a:pPr>
            <a:r>
              <a:rPr kumimoji="0" lang="zh-CN" altLang="en-US" b="1">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装载问题是</a:t>
            </a:r>
            <a:r>
              <a:rPr kumimoji="0" lang="en-US" altLang="zh-CN" b="1">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NP</a:t>
            </a:r>
            <a:r>
              <a:rPr kumimoji="0" lang="zh-CN" altLang="en-US" b="1">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难问题。</a:t>
            </a:r>
          </a:p>
        </p:txBody>
      </p:sp>
    </p:spTree>
    <p:extLst>
      <p:ext uri="{BB962C8B-B14F-4D97-AF65-F5344CB8AC3E}">
        <p14:creationId xmlns:p14="http://schemas.microsoft.com/office/powerpoint/2010/main" val="1887399688"/>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4" name="Rectangle 6"/>
          <p:cNvSpPr>
            <a:spLocks noChangeArrowheads="1"/>
          </p:cNvSpPr>
          <p:nvPr/>
        </p:nvSpPr>
        <p:spPr bwMode="auto">
          <a:xfrm>
            <a:off x="2063751" y="1037660"/>
            <a:ext cx="7993063" cy="2677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atinLnBrk="0"/>
            <a:r>
              <a:rPr kumimoji="0" lang="zh-CN" altLang="en-US">
                <a:latin typeface="Arial" panose="020B0604020202020204" pitchFamily="34" charset="0"/>
                <a:ea typeface="楷体_GB2312" pitchFamily="49" charset="-122"/>
              </a:rPr>
              <a:t>如果一个给定装载问题有解，则采用下面的策略可得到最优装载方案。</a:t>
            </a:r>
          </a:p>
          <a:p>
            <a:pPr latinLnBrk="0"/>
            <a:r>
              <a:rPr kumimoji="0" lang="en-US" altLang="zh-CN">
                <a:latin typeface="Arial" panose="020B0604020202020204" pitchFamily="34" charset="0"/>
                <a:ea typeface="楷体_GB2312" pitchFamily="49" charset="-122"/>
              </a:rPr>
              <a:t>(1)</a:t>
            </a:r>
            <a:r>
              <a:rPr kumimoji="0" lang="zh-CN" altLang="en-US">
                <a:latin typeface="Arial" panose="020B0604020202020204" pitchFamily="34" charset="0"/>
                <a:ea typeface="楷体_GB2312" pitchFamily="49" charset="-122"/>
              </a:rPr>
              <a:t>首先将第一艘轮船尽可能装满；</a:t>
            </a:r>
          </a:p>
          <a:p>
            <a:pPr latinLnBrk="0"/>
            <a:r>
              <a:rPr kumimoji="0" lang="en-US" altLang="zh-CN">
                <a:latin typeface="Arial" panose="020B0604020202020204" pitchFamily="34" charset="0"/>
                <a:ea typeface="楷体_GB2312" pitchFamily="49" charset="-122"/>
              </a:rPr>
              <a:t>(2)</a:t>
            </a:r>
            <a:r>
              <a:rPr kumimoji="0" lang="zh-CN" altLang="en-US">
                <a:latin typeface="Arial" panose="020B0604020202020204" pitchFamily="34" charset="0"/>
                <a:ea typeface="楷体_GB2312" pitchFamily="49" charset="-122"/>
              </a:rPr>
              <a:t>将剩余的集装箱装上第二艘轮船。</a:t>
            </a:r>
          </a:p>
          <a:p>
            <a:pPr latinLnBrk="0"/>
            <a:r>
              <a:rPr kumimoji="0" lang="zh-CN" altLang="en-US" b="1">
                <a:effectLst>
                  <a:outerShdw blurRad="38100" dist="38100" dir="2700000" algn="tl">
                    <a:srgbClr val="C0C0C0"/>
                  </a:outerShdw>
                </a:effectLst>
                <a:latin typeface="Arial" panose="020B0604020202020204" pitchFamily="34" charset="0"/>
                <a:ea typeface="楷体_GB2312" pitchFamily="49" charset="-122"/>
              </a:rPr>
              <a:t>将第一艘轮船尽可能装满等价于选取全体集装箱的一个子集，使该子集中集装箱重量之和最接近。由此可知，装载问题等价于以下特殊的</a:t>
            </a:r>
            <a:r>
              <a:rPr kumimoji="0" lang="en-US" altLang="zh-CN" b="1">
                <a:effectLst>
                  <a:outerShdw blurRad="38100" dist="38100" dir="2700000" algn="tl">
                    <a:srgbClr val="C0C0C0"/>
                  </a:outerShdw>
                </a:effectLst>
                <a:latin typeface="Arial" panose="020B0604020202020204" pitchFamily="34" charset="0"/>
                <a:ea typeface="楷体_GB2312" pitchFamily="49" charset="-122"/>
              </a:rPr>
              <a:t>0-1</a:t>
            </a:r>
            <a:r>
              <a:rPr kumimoji="0" lang="zh-CN" altLang="en-US" b="1">
                <a:effectLst>
                  <a:outerShdw blurRad="38100" dist="38100" dir="2700000" algn="tl">
                    <a:srgbClr val="C0C0C0"/>
                  </a:outerShdw>
                </a:effectLst>
                <a:latin typeface="Arial" panose="020B0604020202020204" pitchFamily="34" charset="0"/>
                <a:ea typeface="楷体_GB2312" pitchFamily="49" charset="-122"/>
              </a:rPr>
              <a:t>背包问题：</a:t>
            </a:r>
            <a:endParaRPr lang="en-US" altLang="zh-CN" sz="2000" b="1">
              <a:effectLst>
                <a:outerShdw blurRad="38100" dist="38100" dir="2700000" algn="tl">
                  <a:srgbClr val="C0C0C0"/>
                </a:outerShdw>
              </a:effectLst>
              <a:latin typeface="Arial" panose="020B0604020202020204" pitchFamily="34" charset="0"/>
              <a:ea typeface="楷体_GB2312" pitchFamily="49" charset="-122"/>
            </a:endParaRPr>
          </a:p>
        </p:txBody>
      </p:sp>
      <p:graphicFrame>
        <p:nvGraphicFramePr>
          <p:cNvPr id="370695" name="Object 7"/>
          <p:cNvGraphicFramePr>
            <a:graphicFrameLocks noChangeAspect="1"/>
          </p:cNvGraphicFramePr>
          <p:nvPr/>
        </p:nvGraphicFramePr>
        <p:xfrm>
          <a:off x="2927351" y="3789364"/>
          <a:ext cx="1871663" cy="1851025"/>
        </p:xfrm>
        <a:graphic>
          <a:graphicData uri="http://schemas.openxmlformats.org/presentationml/2006/ole">
            <mc:AlternateContent xmlns:mc="http://schemas.openxmlformats.org/markup-compatibility/2006">
              <mc:Choice xmlns:v="urn:schemas-microsoft-com:vml" Requires="v">
                <p:oleObj spid="_x0000_s11266" name="公式" r:id="rId3" imgW="1104840" imgH="1104840" progId="Equation.3">
                  <p:embed/>
                </p:oleObj>
              </mc:Choice>
              <mc:Fallback>
                <p:oleObj name="公式" r:id="rId3" imgW="1104840" imgH="1104840" progId="Equation.3">
                  <p:embed/>
                  <p:pic>
                    <p:nvPicPr>
                      <p:cNvPr id="37069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3789364"/>
                        <a:ext cx="1871663" cy="185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696" name="Text Box 8"/>
          <p:cNvSpPr txBox="1">
            <a:spLocks noChangeArrowheads="1"/>
          </p:cNvSpPr>
          <p:nvPr/>
        </p:nvSpPr>
        <p:spPr bwMode="auto">
          <a:xfrm>
            <a:off x="5159376" y="4292601"/>
            <a:ext cx="4968875" cy="646331"/>
          </a:xfrm>
          <a:prstGeom prst="rect">
            <a:avLst/>
          </a:prstGeom>
          <a:solidFill>
            <a:schemeClr val="accent3">
              <a:lumMod val="20000"/>
              <a:lumOff val="80000"/>
            </a:schemeClr>
          </a:solidFill>
          <a:ln w="50800">
            <a:solidFill>
              <a:srgbClr val="FF6600"/>
            </a:solidFill>
            <a:miter lim="800000"/>
            <a:headEnd/>
            <a:tailEnd/>
          </a:ln>
          <a:effectLst/>
        </p:spPr>
        <p:txBody>
          <a:bodyPr>
            <a:spAutoFit/>
          </a:bodyPr>
          <a:lstStyle/>
          <a:p>
            <a:pPr latinLnBrk="0"/>
            <a:r>
              <a:rPr lang="zh-CN" altLang="en-US" dirty="0">
                <a:latin typeface="Arial" panose="020B0604020202020204" pitchFamily="34" charset="0"/>
                <a:ea typeface="楷体_GB2312" pitchFamily="49" charset="-122"/>
              </a:rPr>
              <a:t>用回溯法设计解装载问题的</a:t>
            </a:r>
            <a:r>
              <a:rPr lang="en-US" altLang="zh-CN" dirty="0">
                <a:latin typeface="Arial" panose="020B0604020202020204" pitchFamily="34" charset="0"/>
                <a:ea typeface="楷体_GB2312" pitchFamily="49" charset="-122"/>
              </a:rPr>
              <a:t>O(2</a:t>
            </a:r>
            <a:r>
              <a:rPr lang="en-US" altLang="zh-CN" baseline="30000" dirty="0">
                <a:latin typeface="Arial" panose="020B0604020202020204" pitchFamily="34" charset="0"/>
                <a:ea typeface="楷体_GB2312" pitchFamily="49" charset="-122"/>
              </a:rPr>
              <a:t>n</a:t>
            </a:r>
            <a:r>
              <a:rPr lang="en-US" altLang="zh-CN" dirty="0">
                <a:latin typeface="Arial" panose="020B0604020202020204" pitchFamily="34" charset="0"/>
                <a:ea typeface="楷体_GB2312" pitchFamily="49" charset="-122"/>
              </a:rPr>
              <a:t>)</a:t>
            </a:r>
            <a:r>
              <a:rPr lang="zh-CN" altLang="en-US" dirty="0">
                <a:latin typeface="Arial" panose="020B0604020202020204" pitchFamily="34" charset="0"/>
                <a:ea typeface="楷体_GB2312" pitchFamily="49" charset="-122"/>
              </a:rPr>
              <a:t>计算时间算法。在某些情况下该算法优于动态规划算法。</a:t>
            </a:r>
          </a:p>
        </p:txBody>
      </p:sp>
      <p:sp>
        <p:nvSpPr>
          <p:cNvPr id="7" name="Rectangle 4"/>
          <p:cNvSpPr>
            <a:spLocks noChangeArrowheads="1"/>
          </p:cNvSpPr>
          <p:nvPr/>
        </p:nvSpPr>
        <p:spPr bwMode="auto">
          <a:xfrm>
            <a:off x="2135188" y="321252"/>
            <a:ext cx="7772400" cy="48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r>
              <a:rPr lang="zh-CN" altLang="en-US" sz="3600" dirty="0">
                <a:solidFill>
                  <a:schemeClr val="tx1"/>
                </a:solidFill>
              </a:rPr>
              <a:t>装载问题</a:t>
            </a:r>
          </a:p>
        </p:txBody>
      </p:sp>
    </p:spTree>
    <p:extLst>
      <p:ext uri="{BB962C8B-B14F-4D97-AF65-F5344CB8AC3E}">
        <p14:creationId xmlns:p14="http://schemas.microsoft.com/office/powerpoint/2010/main" val="32376320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0696"/>
                                        </p:tgtEl>
                                        <p:attrNameLst>
                                          <p:attrName>style.visibility</p:attrName>
                                        </p:attrNameLst>
                                      </p:cBhvr>
                                      <p:to>
                                        <p:strVal val="visible"/>
                                      </p:to>
                                    </p:set>
                                    <p:animEffect transition="in" filter="blinds(horizontal)">
                                      <p:cBhvr>
                                        <p:cTn id="7" dur="500"/>
                                        <p:tgtEl>
                                          <p:spTgt spid="3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BF34F75E-9A20-4FF3-900E-C81FA2674D11}" type="slidenum">
              <a:rPr lang="ko-KR" altLang="en-US"/>
              <a:pPr/>
              <a:t>55</a:t>
            </a:fld>
            <a:endParaRPr lang="en-US" altLang="ko-KR"/>
          </a:p>
        </p:txBody>
      </p:sp>
      <p:sp>
        <p:nvSpPr>
          <p:cNvPr id="372739" name="Text Box 3"/>
          <p:cNvSpPr txBox="1">
            <a:spLocks noChangeArrowheads="1"/>
          </p:cNvSpPr>
          <p:nvPr/>
        </p:nvSpPr>
        <p:spPr bwMode="auto">
          <a:xfrm>
            <a:off x="246948" y="785812"/>
            <a:ext cx="6443663" cy="5753100"/>
          </a:xfrm>
          <a:prstGeom prst="rect">
            <a:avLst/>
          </a:prstGeom>
          <a:noFill/>
          <a:ln w="38100" cmpd="dbl"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spAutoFit/>
          </a:bodyPr>
          <a:lstStyle/>
          <a:p>
            <a:pPr latinLnBrk="0">
              <a:buClr>
                <a:schemeClr val="accent2"/>
              </a:buClr>
              <a:buFontTx/>
              <a:buChar char="•"/>
            </a:pPr>
            <a:r>
              <a:rPr lang="en-US" altLang="zh-CN" sz="1600" b="1" dirty="0">
                <a:latin typeface="Arial" panose="020B0604020202020204" pitchFamily="34" charset="0"/>
                <a:ea typeface="楷体_GB2312" pitchFamily="49" charset="-122"/>
              </a:rPr>
              <a:t>class Loading{</a:t>
            </a:r>
          </a:p>
          <a:p>
            <a:pPr lvl="1" latinLnBrk="0">
              <a:buClr>
                <a:schemeClr val="accent2"/>
              </a:buClr>
            </a:pPr>
            <a:r>
              <a:rPr lang="en-US" altLang="zh-CN" sz="1600" b="1" dirty="0">
                <a:latin typeface="Arial" panose="020B0604020202020204" pitchFamily="34" charset="0"/>
                <a:ea typeface="楷体_GB2312" pitchFamily="49" charset="-122"/>
              </a:rPr>
              <a:t>friend Type </a:t>
            </a:r>
            <a:r>
              <a:rPr lang="en-US" altLang="zh-CN" sz="1600" b="1" dirty="0" err="1">
                <a:latin typeface="Arial" panose="020B0604020202020204" pitchFamily="34" charset="0"/>
                <a:ea typeface="楷体_GB2312" pitchFamily="49" charset="-122"/>
              </a:rPr>
              <a:t>MaxLoading</a:t>
            </a:r>
            <a:r>
              <a:rPr lang="en-US" altLang="zh-CN" sz="1600" b="1" dirty="0">
                <a:latin typeface="Arial" panose="020B0604020202020204" pitchFamily="34" charset="0"/>
                <a:ea typeface="楷体_GB2312" pitchFamily="49" charset="-122"/>
              </a:rPr>
              <a:t>(Type[],</a:t>
            </a:r>
            <a:r>
              <a:rPr lang="en-US" altLang="zh-CN" sz="1600" b="1" dirty="0" err="1">
                <a:latin typeface="Arial" panose="020B0604020202020204" pitchFamily="34" charset="0"/>
                <a:ea typeface="楷体_GB2312" pitchFamily="49" charset="-122"/>
              </a:rPr>
              <a:t>Type,int</a:t>
            </a:r>
            <a:r>
              <a:rPr lang="en-US" altLang="zh-CN" sz="1600" b="1" dirty="0">
                <a:latin typeface="Arial" panose="020B0604020202020204" pitchFamily="34" charset="0"/>
                <a:ea typeface="楷体_GB2312" pitchFamily="49" charset="-122"/>
              </a:rPr>
              <a:t>);</a:t>
            </a:r>
          </a:p>
          <a:p>
            <a:pPr lvl="1" latinLnBrk="0">
              <a:buClr>
                <a:schemeClr val="accent2"/>
              </a:buClr>
            </a:pPr>
            <a:r>
              <a:rPr lang="en-US" altLang="zh-CN" sz="1600" b="1" dirty="0">
                <a:latin typeface="Arial" panose="020B0604020202020204" pitchFamily="34" charset="0"/>
                <a:ea typeface="楷体_GB2312" pitchFamily="49" charset="-122"/>
              </a:rPr>
              <a:t>private:</a:t>
            </a:r>
          </a:p>
          <a:p>
            <a:pPr lvl="2" latinLnBrk="0">
              <a:buClr>
                <a:schemeClr val="accent2"/>
              </a:buClr>
            </a:pPr>
            <a:r>
              <a:rPr lang="en-US" altLang="zh-CN" sz="1600" b="1" dirty="0">
                <a:latin typeface="Arial" panose="020B0604020202020204" pitchFamily="34" charset="0"/>
                <a:ea typeface="楷体_GB2312" pitchFamily="49" charset="-122"/>
              </a:rPr>
              <a:t>void Backtrack(</a:t>
            </a:r>
            <a:r>
              <a:rPr lang="en-US" altLang="zh-CN" sz="1600" b="1" dirty="0" err="1">
                <a:latin typeface="Arial" panose="020B0604020202020204" pitchFamily="34" charset="0"/>
                <a:ea typeface="楷体_GB2312" pitchFamily="49" charset="-122"/>
              </a:rPr>
              <a:t>int</a:t>
            </a:r>
            <a:r>
              <a:rPr lang="en-US" altLang="zh-CN" sz="1600" b="1" dirty="0">
                <a:latin typeface="Arial" panose="020B0604020202020204" pitchFamily="34" charset="0"/>
                <a:ea typeface="楷体_GB2312" pitchFamily="49" charset="-122"/>
              </a:rPr>
              <a:t> </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a:t>
            </a:r>
          </a:p>
          <a:p>
            <a:pPr lvl="2" latinLnBrk="0">
              <a:buClr>
                <a:schemeClr val="accent2"/>
              </a:buClr>
            </a:pPr>
            <a:r>
              <a:rPr lang="en-US" altLang="zh-CN" sz="1600" b="1" dirty="0" err="1">
                <a:latin typeface="Arial" panose="020B0604020202020204" pitchFamily="34" charset="0"/>
                <a:ea typeface="楷体_GB2312" pitchFamily="49" charset="-122"/>
              </a:rPr>
              <a:t>int</a:t>
            </a:r>
            <a:r>
              <a:rPr lang="en-US" altLang="zh-CN" sz="1600" b="1" dirty="0">
                <a:latin typeface="Arial" panose="020B0604020202020204" pitchFamily="34" charset="0"/>
                <a:ea typeface="楷体_GB2312" pitchFamily="49" charset="-122"/>
              </a:rPr>
              <a:t> n;	//</a:t>
            </a:r>
            <a:r>
              <a:rPr lang="zh-CN" altLang="en-US" sz="1600" b="1" dirty="0">
                <a:latin typeface="Arial" panose="020B0604020202020204" pitchFamily="34" charset="0"/>
                <a:ea typeface="楷体_GB2312" pitchFamily="49" charset="-122"/>
              </a:rPr>
              <a:t>集装箱数</a:t>
            </a:r>
          </a:p>
          <a:p>
            <a:pPr lvl="2" latinLnBrk="0">
              <a:buClr>
                <a:schemeClr val="accent2"/>
              </a:buClr>
            </a:pPr>
            <a:r>
              <a:rPr lang="en-US" altLang="zh-CN" sz="1600" b="1" dirty="0">
                <a:latin typeface="Arial" panose="020B0604020202020204" pitchFamily="34" charset="0"/>
                <a:ea typeface="楷体_GB2312" pitchFamily="49" charset="-122"/>
              </a:rPr>
              <a:t>Type* w,	//</a:t>
            </a:r>
            <a:r>
              <a:rPr lang="zh-CN" altLang="en-US" sz="1600" b="1" dirty="0">
                <a:latin typeface="Arial" panose="020B0604020202020204" pitchFamily="34" charset="0"/>
                <a:ea typeface="楷体_GB2312" pitchFamily="49" charset="-122"/>
              </a:rPr>
              <a:t>集装箱重量数组</a:t>
            </a:r>
          </a:p>
          <a:p>
            <a:pPr lvl="2" latinLnBrk="0">
              <a:buClr>
                <a:schemeClr val="accent2"/>
              </a:buClr>
            </a:pPr>
            <a:r>
              <a:rPr lang="en-US" altLang="zh-CN" sz="1600" b="1" dirty="0">
                <a:latin typeface="Arial" panose="020B0604020202020204" pitchFamily="34" charset="0"/>
                <a:ea typeface="楷体_GB2312" pitchFamily="49" charset="-122"/>
              </a:rPr>
              <a:t>c,	//</a:t>
            </a:r>
            <a:r>
              <a:rPr lang="zh-CN" altLang="en-US" sz="1600" b="1" dirty="0">
                <a:latin typeface="Arial" panose="020B0604020202020204" pitchFamily="34" charset="0"/>
                <a:ea typeface="楷体_GB2312" pitchFamily="49" charset="-122"/>
              </a:rPr>
              <a:t>第一艘轮船的载重量</a:t>
            </a:r>
          </a:p>
          <a:p>
            <a:pPr lvl="2" latinLnBrk="0">
              <a:buClr>
                <a:schemeClr val="accent2"/>
              </a:buClr>
            </a:pPr>
            <a:r>
              <a:rPr lang="en-US" altLang="zh-CN" sz="1600" b="1" dirty="0" err="1">
                <a:latin typeface="Arial" panose="020B0604020202020204" pitchFamily="34" charset="0"/>
                <a:ea typeface="楷体_GB2312" pitchFamily="49" charset="-122"/>
              </a:rPr>
              <a:t>cw</a:t>
            </a:r>
            <a:r>
              <a:rPr lang="en-US" altLang="zh-CN" sz="1600" b="1" dirty="0">
                <a:latin typeface="Arial" panose="020B0604020202020204" pitchFamily="34" charset="0"/>
                <a:ea typeface="楷体_GB2312" pitchFamily="49" charset="-122"/>
              </a:rPr>
              <a:t>,	//</a:t>
            </a:r>
            <a:r>
              <a:rPr lang="zh-CN" altLang="en-US" sz="1600" b="1" dirty="0">
                <a:latin typeface="Arial" panose="020B0604020202020204" pitchFamily="34" charset="0"/>
                <a:ea typeface="楷体_GB2312" pitchFamily="49" charset="-122"/>
              </a:rPr>
              <a:t>当前载重量</a:t>
            </a:r>
          </a:p>
          <a:p>
            <a:pPr lvl="2" latinLnBrk="0">
              <a:buClr>
                <a:schemeClr val="accent2"/>
              </a:buClr>
            </a:pPr>
            <a:r>
              <a:rPr lang="en-US" altLang="zh-CN" sz="1600" b="1" dirty="0" err="1">
                <a:latin typeface="Arial" panose="020B0604020202020204" pitchFamily="34" charset="0"/>
                <a:ea typeface="楷体_GB2312" pitchFamily="49" charset="-122"/>
              </a:rPr>
              <a:t>bestw</a:t>
            </a:r>
            <a:r>
              <a:rPr lang="en-US" altLang="zh-CN" sz="1600" b="1" dirty="0">
                <a:latin typeface="Arial" panose="020B0604020202020204" pitchFamily="34" charset="0"/>
                <a:ea typeface="楷体_GB2312" pitchFamily="49" charset="-122"/>
              </a:rPr>
              <a:t>;	//</a:t>
            </a:r>
            <a:r>
              <a:rPr lang="zh-CN" altLang="en-US" sz="1600" b="1" dirty="0">
                <a:latin typeface="Arial" panose="020B0604020202020204" pitchFamily="34" charset="0"/>
                <a:ea typeface="楷体_GB2312" pitchFamily="49" charset="-122"/>
              </a:rPr>
              <a:t>当前最优载重量</a:t>
            </a:r>
          </a:p>
          <a:p>
            <a:pPr latinLnBrk="0">
              <a:buClr>
                <a:schemeClr val="accent2"/>
              </a:buClr>
              <a:buFontTx/>
              <a:buChar char="•"/>
            </a:pPr>
            <a:r>
              <a:rPr lang="en-US" altLang="zh-CN" sz="1600" b="1" dirty="0">
                <a:latin typeface="Arial" panose="020B0604020202020204" pitchFamily="34" charset="0"/>
                <a:ea typeface="楷体_GB2312" pitchFamily="49" charset="-122"/>
              </a:rPr>
              <a:t>};</a:t>
            </a:r>
          </a:p>
          <a:p>
            <a:pPr latinLnBrk="0">
              <a:buClr>
                <a:schemeClr val="accent2"/>
              </a:buClr>
              <a:buFontTx/>
              <a:buChar char="•"/>
            </a:pPr>
            <a:r>
              <a:rPr lang="en-US" altLang="zh-CN" sz="1600" dirty="0">
                <a:solidFill>
                  <a:srgbClr val="800000"/>
                </a:solidFill>
                <a:latin typeface="Arial" panose="020B0604020202020204" pitchFamily="34" charset="0"/>
                <a:ea typeface="楷体_GB2312" pitchFamily="49" charset="-122"/>
              </a:rPr>
              <a:t>===================================================</a:t>
            </a:r>
          </a:p>
          <a:p>
            <a:pPr latinLnBrk="0">
              <a:buClr>
                <a:schemeClr val="accent2"/>
              </a:buClr>
              <a:buFontTx/>
              <a:buChar char="•"/>
            </a:pPr>
            <a:r>
              <a:rPr lang="en-US" altLang="zh-CN" sz="1600" b="1" dirty="0">
                <a:latin typeface="Arial" panose="020B0604020202020204" pitchFamily="34" charset="0"/>
                <a:ea typeface="楷体_GB2312" pitchFamily="49" charset="-122"/>
              </a:rPr>
              <a:t>Type </a:t>
            </a:r>
            <a:r>
              <a:rPr lang="en-US" altLang="zh-CN" sz="1600" b="1" dirty="0" err="1">
                <a:latin typeface="Arial" panose="020B0604020202020204" pitchFamily="34" charset="0"/>
                <a:ea typeface="楷体_GB2312" pitchFamily="49" charset="-122"/>
              </a:rPr>
              <a:t>MaxLoading</a:t>
            </a:r>
            <a:r>
              <a:rPr lang="en-US" altLang="zh-CN" sz="1600" b="1" dirty="0">
                <a:latin typeface="Arial" panose="020B0604020202020204" pitchFamily="34" charset="0"/>
                <a:ea typeface="楷体_GB2312" pitchFamily="49" charset="-122"/>
              </a:rPr>
              <a:t>(Type w[],Type </a:t>
            </a:r>
            <a:r>
              <a:rPr lang="en-US" altLang="zh-CN" sz="1600" b="1" dirty="0" err="1">
                <a:latin typeface="Arial" panose="020B0604020202020204" pitchFamily="34" charset="0"/>
                <a:ea typeface="楷体_GB2312" pitchFamily="49" charset="-122"/>
              </a:rPr>
              <a:t>c,int</a:t>
            </a:r>
            <a:r>
              <a:rPr lang="en-US" altLang="zh-CN" sz="1600" b="1" dirty="0">
                <a:latin typeface="Arial" panose="020B0604020202020204" pitchFamily="34" charset="0"/>
                <a:ea typeface="楷体_GB2312" pitchFamily="49" charset="-122"/>
              </a:rPr>
              <a:t> n)</a:t>
            </a:r>
          </a:p>
          <a:p>
            <a:pPr latinLnBrk="0">
              <a:buClr>
                <a:schemeClr val="accent2"/>
              </a:buClr>
              <a:buFontTx/>
              <a:buChar char="•"/>
            </a:pPr>
            <a:r>
              <a:rPr lang="en-US" altLang="zh-CN" sz="1600" b="1" dirty="0">
                <a:latin typeface="Arial" panose="020B0604020202020204" pitchFamily="34" charset="0"/>
                <a:ea typeface="楷体_GB2312" pitchFamily="49" charset="-122"/>
              </a:rPr>
              <a:t>{//</a:t>
            </a:r>
            <a:r>
              <a:rPr lang="zh-CN" altLang="en-US" sz="1600" b="1" dirty="0">
                <a:latin typeface="Arial" panose="020B0604020202020204" pitchFamily="34" charset="0"/>
                <a:ea typeface="楷体_GB2312" pitchFamily="49" charset="-122"/>
              </a:rPr>
              <a:t>返回最优载重量</a:t>
            </a:r>
          </a:p>
          <a:p>
            <a:pPr lvl="1" latinLnBrk="0">
              <a:buClr>
                <a:schemeClr val="accent2"/>
              </a:buClr>
            </a:pPr>
            <a:r>
              <a:rPr lang="en-US" altLang="zh-CN" sz="1600" b="1" dirty="0">
                <a:latin typeface="Arial" panose="020B0604020202020204" pitchFamily="34" charset="0"/>
                <a:ea typeface="楷体_GB2312" pitchFamily="49" charset="-122"/>
              </a:rPr>
              <a:t>Loading X;	//</a:t>
            </a:r>
            <a:r>
              <a:rPr lang="zh-CN" altLang="en-US" sz="1600" b="1" dirty="0">
                <a:latin typeface="Arial" panose="020B0604020202020204" pitchFamily="34" charset="0"/>
                <a:ea typeface="楷体_GB2312" pitchFamily="49" charset="-122"/>
              </a:rPr>
              <a:t>初始化</a:t>
            </a:r>
            <a:r>
              <a:rPr lang="en-US" altLang="zh-CN" sz="1600" b="1" dirty="0">
                <a:latin typeface="Arial" panose="020B0604020202020204" pitchFamily="34" charset="0"/>
                <a:ea typeface="楷体_GB2312" pitchFamily="49" charset="-122"/>
              </a:rPr>
              <a:t>X</a:t>
            </a:r>
          </a:p>
          <a:p>
            <a:pPr lvl="1" latinLnBrk="0">
              <a:buClr>
                <a:schemeClr val="accent2"/>
              </a:buClr>
            </a:pPr>
            <a:r>
              <a:rPr lang="en-US" altLang="zh-CN" sz="1600" b="1" dirty="0" err="1">
                <a:latin typeface="Arial" panose="020B0604020202020204" pitchFamily="34" charset="0"/>
                <a:ea typeface="楷体_GB2312" pitchFamily="49" charset="-122"/>
              </a:rPr>
              <a:t>X.w</a:t>
            </a:r>
            <a:r>
              <a:rPr lang="en-US" altLang="zh-CN" sz="1600" b="1" dirty="0">
                <a:latin typeface="Arial" panose="020B0604020202020204" pitchFamily="34" charset="0"/>
                <a:ea typeface="楷体_GB2312" pitchFamily="49" charset="-122"/>
              </a:rPr>
              <a:t>=w;</a:t>
            </a:r>
          </a:p>
          <a:p>
            <a:pPr lvl="1" latinLnBrk="0">
              <a:buClr>
                <a:schemeClr val="accent2"/>
              </a:buClr>
            </a:pPr>
            <a:r>
              <a:rPr lang="en-US" altLang="zh-CN" sz="1600" b="1" dirty="0" err="1">
                <a:latin typeface="Arial" panose="020B0604020202020204" pitchFamily="34" charset="0"/>
                <a:ea typeface="楷体_GB2312" pitchFamily="49" charset="-122"/>
              </a:rPr>
              <a:t>X.c</a:t>
            </a:r>
            <a:r>
              <a:rPr lang="en-US" altLang="zh-CN" sz="1600" b="1" dirty="0">
                <a:latin typeface="Arial" panose="020B0604020202020204" pitchFamily="34" charset="0"/>
                <a:ea typeface="楷体_GB2312" pitchFamily="49" charset="-122"/>
              </a:rPr>
              <a:t>=c;</a:t>
            </a:r>
          </a:p>
          <a:p>
            <a:pPr lvl="1" latinLnBrk="0">
              <a:buClr>
                <a:schemeClr val="accent2"/>
              </a:buClr>
            </a:pPr>
            <a:r>
              <a:rPr lang="en-US" altLang="zh-CN" sz="1600" b="1" dirty="0" err="1">
                <a:latin typeface="Arial" panose="020B0604020202020204" pitchFamily="34" charset="0"/>
                <a:ea typeface="楷体_GB2312" pitchFamily="49" charset="-122"/>
              </a:rPr>
              <a:t>X.n</a:t>
            </a:r>
            <a:r>
              <a:rPr lang="en-US" altLang="zh-CN" sz="1600" b="1" dirty="0">
                <a:latin typeface="Arial" panose="020B0604020202020204" pitchFamily="34" charset="0"/>
                <a:ea typeface="楷体_GB2312" pitchFamily="49" charset="-122"/>
              </a:rPr>
              <a:t>=n;</a:t>
            </a:r>
          </a:p>
          <a:p>
            <a:pPr lvl="1" latinLnBrk="0">
              <a:buClr>
                <a:schemeClr val="accent2"/>
              </a:buClr>
            </a:pPr>
            <a:r>
              <a:rPr lang="en-US" altLang="zh-CN" sz="1600" b="1" dirty="0" err="1">
                <a:latin typeface="Arial" panose="020B0604020202020204" pitchFamily="34" charset="0"/>
                <a:ea typeface="楷体_GB2312" pitchFamily="49" charset="-122"/>
              </a:rPr>
              <a:t>X.bestw</a:t>
            </a:r>
            <a:r>
              <a:rPr lang="en-US" altLang="zh-CN" sz="1600" b="1" dirty="0">
                <a:latin typeface="Arial" panose="020B0604020202020204" pitchFamily="34" charset="0"/>
                <a:ea typeface="楷体_GB2312" pitchFamily="49" charset="-122"/>
              </a:rPr>
              <a:t>=0;</a:t>
            </a:r>
          </a:p>
          <a:p>
            <a:pPr lvl="1" latinLnBrk="0">
              <a:buClr>
                <a:schemeClr val="accent2"/>
              </a:buClr>
            </a:pPr>
            <a:r>
              <a:rPr lang="en-US" altLang="zh-CN" sz="1600" b="1" dirty="0" err="1">
                <a:latin typeface="Arial" panose="020B0604020202020204" pitchFamily="34" charset="0"/>
                <a:ea typeface="楷体_GB2312" pitchFamily="49" charset="-122"/>
              </a:rPr>
              <a:t>X.cw</a:t>
            </a:r>
            <a:r>
              <a:rPr lang="en-US" altLang="zh-CN" sz="1600" b="1" dirty="0">
                <a:latin typeface="Arial" panose="020B0604020202020204" pitchFamily="34" charset="0"/>
                <a:ea typeface="楷体_GB2312" pitchFamily="49" charset="-122"/>
              </a:rPr>
              <a:t>=0;</a:t>
            </a:r>
          </a:p>
          <a:p>
            <a:pPr lvl="1" latinLnBrk="0">
              <a:buClr>
                <a:schemeClr val="accent2"/>
              </a:buClr>
            </a:pPr>
            <a:r>
              <a:rPr lang="en-US" altLang="zh-CN" sz="1600" b="1" dirty="0">
                <a:latin typeface="Arial" panose="020B0604020202020204" pitchFamily="34" charset="0"/>
                <a:ea typeface="楷体_GB2312" pitchFamily="49" charset="-122"/>
              </a:rPr>
              <a:t>//</a:t>
            </a:r>
            <a:r>
              <a:rPr lang="zh-CN" altLang="en-US" sz="1600" b="1" dirty="0">
                <a:latin typeface="Arial" panose="020B0604020202020204" pitchFamily="34" charset="0"/>
                <a:ea typeface="楷体_GB2312" pitchFamily="49" charset="-122"/>
              </a:rPr>
              <a:t>计算最优载重量</a:t>
            </a:r>
          </a:p>
          <a:p>
            <a:pPr lvl="1" latinLnBrk="0">
              <a:buClr>
                <a:schemeClr val="accent2"/>
              </a:buClr>
            </a:pPr>
            <a:r>
              <a:rPr lang="en-US" altLang="zh-CN" sz="1600" b="1" dirty="0" err="1">
                <a:latin typeface="Arial" panose="020B0604020202020204" pitchFamily="34" charset="0"/>
                <a:ea typeface="楷体_GB2312" pitchFamily="49" charset="-122"/>
              </a:rPr>
              <a:t>X.Backtrack</a:t>
            </a:r>
            <a:r>
              <a:rPr lang="en-US" altLang="zh-CN" sz="1600" b="1" dirty="0">
                <a:latin typeface="Arial" panose="020B0604020202020204" pitchFamily="34" charset="0"/>
                <a:ea typeface="楷体_GB2312" pitchFamily="49" charset="-122"/>
              </a:rPr>
              <a:t>(1);</a:t>
            </a:r>
          </a:p>
          <a:p>
            <a:pPr lvl="1" latinLnBrk="0">
              <a:buClr>
                <a:schemeClr val="accent2"/>
              </a:buClr>
            </a:pPr>
            <a:r>
              <a:rPr lang="en-US" altLang="zh-CN" sz="1600" b="1" dirty="0">
                <a:latin typeface="Arial" panose="020B0604020202020204" pitchFamily="34" charset="0"/>
                <a:ea typeface="楷体_GB2312" pitchFamily="49" charset="-122"/>
              </a:rPr>
              <a:t>return </a:t>
            </a:r>
            <a:r>
              <a:rPr lang="en-US" altLang="zh-CN" sz="1600" b="1" dirty="0" err="1">
                <a:latin typeface="Arial" panose="020B0604020202020204" pitchFamily="34" charset="0"/>
                <a:ea typeface="楷体_GB2312" pitchFamily="49" charset="-122"/>
              </a:rPr>
              <a:t>X.bestw</a:t>
            </a:r>
            <a:r>
              <a:rPr lang="en-US" altLang="zh-CN" sz="1600" b="1" dirty="0">
                <a:latin typeface="Arial" panose="020B0604020202020204" pitchFamily="34" charset="0"/>
                <a:ea typeface="楷体_GB2312" pitchFamily="49" charset="-122"/>
              </a:rPr>
              <a:t>;</a:t>
            </a:r>
          </a:p>
          <a:p>
            <a:pPr latinLnBrk="0">
              <a:buClr>
                <a:schemeClr val="accent2"/>
              </a:buClr>
              <a:buFontTx/>
              <a:buChar char="•"/>
            </a:pPr>
            <a:r>
              <a:rPr lang="en-US" altLang="zh-CN" sz="1600" b="1" dirty="0">
                <a:latin typeface="Arial" panose="020B0604020202020204" pitchFamily="34" charset="0"/>
                <a:ea typeface="楷体_GB2312" pitchFamily="49" charset="-122"/>
              </a:rPr>
              <a:t>}</a:t>
            </a:r>
          </a:p>
        </p:txBody>
      </p:sp>
      <p:sp>
        <p:nvSpPr>
          <p:cNvPr id="372743" name="Text Box 7"/>
          <p:cNvSpPr txBox="1">
            <a:spLocks noChangeArrowheads="1"/>
          </p:cNvSpPr>
          <p:nvPr/>
        </p:nvSpPr>
        <p:spPr bwMode="auto">
          <a:xfrm>
            <a:off x="7163708" y="1528762"/>
            <a:ext cx="4473575" cy="3063875"/>
          </a:xfrm>
          <a:prstGeom prst="rect">
            <a:avLst/>
          </a:prstGeom>
          <a:solidFill>
            <a:srgbClr val="FFFFFF"/>
          </a:solidFill>
          <a:ln w="38100" cmpd="dbl" algn="ctr">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dirty="0">
                <a:latin typeface="Arial" panose="020B0604020202020204" pitchFamily="34" charset="0"/>
                <a:ea typeface="楷体_GB2312" pitchFamily="49" charset="-122"/>
              </a:rPr>
              <a:t>void Loading::Backtrack(</a:t>
            </a:r>
            <a:r>
              <a:rPr lang="en-US" altLang="zh-CN" sz="1600" b="1" dirty="0" err="1">
                <a:latin typeface="Arial" panose="020B0604020202020204" pitchFamily="34" charset="0"/>
                <a:ea typeface="楷体_GB2312" pitchFamily="49" charset="-122"/>
              </a:rPr>
              <a:t>int</a:t>
            </a:r>
            <a:r>
              <a:rPr lang="en-US" altLang="zh-CN" sz="1600" b="1" dirty="0">
                <a:latin typeface="Arial" panose="020B0604020202020204" pitchFamily="34" charset="0"/>
                <a:ea typeface="楷体_GB2312" pitchFamily="49" charset="-122"/>
              </a:rPr>
              <a:t> </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a:t>
            </a:r>
          </a:p>
          <a:p>
            <a:r>
              <a:rPr lang="en-US" altLang="zh-CN" sz="1600" b="1" dirty="0">
                <a:latin typeface="Arial" panose="020B0604020202020204" pitchFamily="34" charset="0"/>
                <a:ea typeface="楷体_GB2312" pitchFamily="49" charset="-122"/>
              </a:rPr>
              <a:t>{//</a:t>
            </a:r>
            <a:r>
              <a:rPr lang="zh-CN" altLang="en-US" sz="1600" b="1" dirty="0">
                <a:latin typeface="Arial" panose="020B0604020202020204" pitchFamily="34" charset="0"/>
                <a:ea typeface="楷体_GB2312" pitchFamily="49" charset="-122"/>
              </a:rPr>
              <a:t>搜索第</a:t>
            </a:r>
            <a:r>
              <a:rPr lang="en-US" altLang="zh-CN" sz="1600" b="1" dirty="0" err="1">
                <a:latin typeface="Arial" panose="020B0604020202020204" pitchFamily="34" charset="0"/>
                <a:ea typeface="楷体_GB2312" pitchFamily="49" charset="-122"/>
              </a:rPr>
              <a:t>i</a:t>
            </a:r>
            <a:r>
              <a:rPr lang="zh-CN" altLang="en-US" sz="1600" b="1" dirty="0">
                <a:latin typeface="Arial" panose="020B0604020202020204" pitchFamily="34" charset="0"/>
                <a:ea typeface="楷体_GB2312" pitchFamily="49" charset="-122"/>
              </a:rPr>
              <a:t>层结点</a:t>
            </a:r>
          </a:p>
          <a:p>
            <a:r>
              <a:rPr lang="en-US" altLang="zh-CN" sz="1600" b="1" dirty="0">
                <a:latin typeface="Arial" panose="020B0604020202020204" pitchFamily="34" charset="0"/>
                <a:ea typeface="楷体_GB2312" pitchFamily="49" charset="-122"/>
              </a:rPr>
              <a:t>if(</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&gt;n){//</a:t>
            </a:r>
            <a:r>
              <a:rPr lang="zh-CN" altLang="en-US" sz="1600" b="1" dirty="0">
                <a:latin typeface="Arial" panose="020B0604020202020204" pitchFamily="34" charset="0"/>
                <a:ea typeface="楷体_GB2312" pitchFamily="49" charset="-122"/>
              </a:rPr>
              <a:t>到达叶结点</a:t>
            </a:r>
          </a:p>
          <a:p>
            <a:r>
              <a:rPr lang="en-US" altLang="zh-CN" sz="1600" b="1" dirty="0">
                <a:latin typeface="Arial" panose="020B0604020202020204" pitchFamily="34" charset="0"/>
                <a:ea typeface="楷体_GB2312" pitchFamily="49" charset="-122"/>
              </a:rPr>
              <a:t>	if(</a:t>
            </a:r>
            <a:r>
              <a:rPr lang="en-US" altLang="zh-CN" sz="1600" b="1" dirty="0" err="1">
                <a:latin typeface="Arial" panose="020B0604020202020204" pitchFamily="34" charset="0"/>
                <a:ea typeface="楷体_GB2312" pitchFamily="49" charset="-122"/>
              </a:rPr>
              <a:t>cw</a:t>
            </a:r>
            <a:r>
              <a:rPr lang="en-US" altLang="zh-CN" sz="1600" b="1" dirty="0">
                <a:latin typeface="Arial" panose="020B0604020202020204" pitchFamily="34" charset="0"/>
                <a:ea typeface="楷体_GB2312" pitchFamily="49" charset="-122"/>
              </a:rPr>
              <a:t>&gt;</a:t>
            </a:r>
            <a:r>
              <a:rPr lang="en-US" altLang="zh-CN" sz="1600" b="1" dirty="0" err="1">
                <a:latin typeface="Arial" panose="020B0604020202020204" pitchFamily="34" charset="0"/>
                <a:ea typeface="楷体_GB2312" pitchFamily="49" charset="-122"/>
              </a:rPr>
              <a:t>bestw</a:t>
            </a:r>
            <a:r>
              <a:rPr lang="en-US" altLang="zh-CN" sz="1600" b="1" dirty="0">
                <a:latin typeface="Arial" panose="020B0604020202020204" pitchFamily="34" charset="0"/>
                <a:ea typeface="楷体_GB2312" pitchFamily="49" charset="-122"/>
              </a:rPr>
              <a:t>) </a:t>
            </a:r>
            <a:r>
              <a:rPr lang="en-US" altLang="zh-CN" sz="1600" b="1" dirty="0" err="1">
                <a:latin typeface="Arial" panose="020B0604020202020204" pitchFamily="34" charset="0"/>
                <a:ea typeface="楷体_GB2312" pitchFamily="49" charset="-122"/>
              </a:rPr>
              <a:t>bestw</a:t>
            </a:r>
            <a:r>
              <a:rPr lang="en-US" altLang="zh-CN" sz="1600" b="1" dirty="0">
                <a:latin typeface="Arial" panose="020B0604020202020204" pitchFamily="34" charset="0"/>
                <a:ea typeface="楷体_GB2312" pitchFamily="49" charset="-122"/>
              </a:rPr>
              <a:t>=</a:t>
            </a:r>
            <a:r>
              <a:rPr lang="en-US" altLang="zh-CN" sz="1600" b="1" dirty="0" err="1">
                <a:latin typeface="Arial" panose="020B0604020202020204" pitchFamily="34" charset="0"/>
                <a:ea typeface="楷体_GB2312" pitchFamily="49" charset="-122"/>
              </a:rPr>
              <a:t>cw</a:t>
            </a:r>
            <a:r>
              <a:rPr lang="en-US" altLang="zh-CN" sz="1600" b="1" dirty="0">
                <a:latin typeface="Arial" panose="020B0604020202020204" pitchFamily="34" charset="0"/>
                <a:ea typeface="楷体_GB2312" pitchFamily="49" charset="-122"/>
              </a:rPr>
              <a:t>;</a:t>
            </a:r>
          </a:p>
          <a:p>
            <a:r>
              <a:rPr lang="en-US" altLang="zh-CN" sz="1600" b="1" dirty="0">
                <a:latin typeface="Arial" panose="020B0604020202020204" pitchFamily="34" charset="0"/>
                <a:ea typeface="楷体_GB2312" pitchFamily="49" charset="-122"/>
              </a:rPr>
              <a:t>	return;}</a:t>
            </a:r>
          </a:p>
          <a:p>
            <a:r>
              <a:rPr lang="en-US" altLang="zh-CN" sz="1600" b="1" dirty="0">
                <a:latin typeface="Arial" panose="020B0604020202020204" pitchFamily="34" charset="0"/>
                <a:ea typeface="楷体_GB2312" pitchFamily="49" charset="-122"/>
              </a:rPr>
              <a:t>//</a:t>
            </a:r>
            <a:r>
              <a:rPr lang="zh-CN" altLang="en-US" sz="1600" b="1" dirty="0">
                <a:latin typeface="Arial" panose="020B0604020202020204" pitchFamily="34" charset="0"/>
                <a:ea typeface="楷体_GB2312" pitchFamily="49" charset="-122"/>
              </a:rPr>
              <a:t>搜索子树</a:t>
            </a:r>
          </a:p>
          <a:p>
            <a:r>
              <a:rPr lang="en-US" altLang="zh-CN" sz="1600" b="1" dirty="0">
                <a:latin typeface="Arial" panose="020B0604020202020204" pitchFamily="34" charset="0"/>
                <a:ea typeface="楷体_GB2312" pitchFamily="49" charset="-122"/>
              </a:rPr>
              <a:t>if(</a:t>
            </a:r>
            <a:r>
              <a:rPr lang="en-US" altLang="zh-CN" sz="1600" b="1" dirty="0" err="1">
                <a:latin typeface="Arial" panose="020B0604020202020204" pitchFamily="34" charset="0"/>
                <a:ea typeface="楷体_GB2312" pitchFamily="49" charset="-122"/>
              </a:rPr>
              <a:t>cw+w</a:t>
            </a:r>
            <a:r>
              <a:rPr lang="en-US" altLang="zh-CN" sz="1600" b="1" dirty="0">
                <a:latin typeface="Arial" panose="020B0604020202020204" pitchFamily="34" charset="0"/>
                <a:ea typeface="楷体_GB2312" pitchFamily="49" charset="-122"/>
              </a:rPr>
              <a:t>[</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]&lt;c){//x[</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]=1</a:t>
            </a:r>
          </a:p>
          <a:p>
            <a:r>
              <a:rPr lang="en-US" altLang="zh-CN" sz="1600" b="1" dirty="0">
                <a:latin typeface="Arial" panose="020B0604020202020204" pitchFamily="34" charset="0"/>
                <a:ea typeface="楷体_GB2312" pitchFamily="49" charset="-122"/>
              </a:rPr>
              <a:t>	</a:t>
            </a:r>
            <a:r>
              <a:rPr lang="en-US" altLang="zh-CN" sz="1600" b="1" dirty="0" err="1">
                <a:latin typeface="Arial" panose="020B0604020202020204" pitchFamily="34" charset="0"/>
                <a:ea typeface="楷体_GB2312" pitchFamily="49" charset="-122"/>
              </a:rPr>
              <a:t>cw</a:t>
            </a:r>
            <a:r>
              <a:rPr lang="en-US" altLang="zh-CN" sz="1600" b="1" dirty="0">
                <a:latin typeface="Arial" panose="020B0604020202020204" pitchFamily="34" charset="0"/>
                <a:ea typeface="楷体_GB2312" pitchFamily="49" charset="-122"/>
              </a:rPr>
              <a:t>+=w[</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a:t>
            </a:r>
          </a:p>
          <a:p>
            <a:r>
              <a:rPr lang="en-US" altLang="zh-CN" sz="1600" b="1" dirty="0">
                <a:latin typeface="Arial" panose="020B0604020202020204" pitchFamily="34" charset="0"/>
                <a:ea typeface="楷体_GB2312" pitchFamily="49" charset="-122"/>
              </a:rPr>
              <a:t>	Backtrack(i+1);</a:t>
            </a:r>
          </a:p>
          <a:p>
            <a:r>
              <a:rPr lang="en-US" altLang="zh-CN" sz="1600" b="1" dirty="0">
                <a:latin typeface="Arial" panose="020B0604020202020204" pitchFamily="34" charset="0"/>
                <a:ea typeface="楷体_GB2312" pitchFamily="49" charset="-122"/>
              </a:rPr>
              <a:t>	</a:t>
            </a:r>
            <a:r>
              <a:rPr lang="en-US" altLang="zh-CN" sz="1600" b="1" dirty="0" err="1">
                <a:latin typeface="Arial" panose="020B0604020202020204" pitchFamily="34" charset="0"/>
                <a:ea typeface="楷体_GB2312" pitchFamily="49" charset="-122"/>
              </a:rPr>
              <a:t>cw</a:t>
            </a:r>
            <a:r>
              <a:rPr lang="en-US" altLang="zh-CN" sz="1600" b="1" dirty="0">
                <a:latin typeface="Arial" panose="020B0604020202020204" pitchFamily="34" charset="0"/>
                <a:ea typeface="楷体_GB2312" pitchFamily="49" charset="-122"/>
              </a:rPr>
              <a:t>-=w[</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a:t>
            </a:r>
          </a:p>
          <a:p>
            <a:r>
              <a:rPr lang="en-US" altLang="zh-CN" sz="1600" b="1" dirty="0">
                <a:latin typeface="Arial" panose="020B0604020202020204" pitchFamily="34" charset="0"/>
                <a:ea typeface="楷体_GB2312" pitchFamily="49" charset="-122"/>
              </a:rPr>
              <a:t>Backtrack(i+1);//x[</a:t>
            </a:r>
            <a:r>
              <a:rPr lang="en-US" altLang="zh-CN" sz="1600" b="1" dirty="0" err="1">
                <a:latin typeface="Arial" panose="020B0604020202020204" pitchFamily="34" charset="0"/>
                <a:ea typeface="楷体_GB2312" pitchFamily="49" charset="-122"/>
              </a:rPr>
              <a:t>i</a:t>
            </a:r>
            <a:r>
              <a:rPr lang="en-US" altLang="zh-CN" sz="1600" b="1" dirty="0">
                <a:latin typeface="Arial" panose="020B0604020202020204" pitchFamily="34" charset="0"/>
                <a:ea typeface="楷体_GB2312" pitchFamily="49" charset="-122"/>
              </a:rPr>
              <a:t>]=0</a:t>
            </a:r>
          </a:p>
          <a:p>
            <a:r>
              <a:rPr lang="en-US" altLang="zh-CN" sz="1600" b="1" dirty="0">
                <a:latin typeface="Arial" panose="020B0604020202020204" pitchFamily="34" charset="0"/>
                <a:ea typeface="楷体_GB2312" pitchFamily="49" charset="-122"/>
              </a:rPr>
              <a:t>}</a:t>
            </a:r>
          </a:p>
        </p:txBody>
      </p:sp>
      <p:sp>
        <p:nvSpPr>
          <p:cNvPr id="372744" name="AutoShape 8"/>
          <p:cNvSpPr>
            <a:spLocks noChangeArrowheads="1"/>
          </p:cNvSpPr>
          <p:nvPr/>
        </p:nvSpPr>
        <p:spPr bwMode="auto">
          <a:xfrm>
            <a:off x="4353120" y="1786958"/>
            <a:ext cx="2663825" cy="342900"/>
          </a:xfrm>
          <a:prstGeom prst="wedgeRectCallout">
            <a:avLst>
              <a:gd name="adj1" fmla="val -78426"/>
              <a:gd name="adj2" fmla="val 301852"/>
            </a:avLst>
          </a:prstGeom>
          <a:solidFill>
            <a:schemeClr val="bg1"/>
          </a:solidFill>
          <a:ln w="6350" algn="ctr">
            <a:solidFill>
              <a:srgbClr val="CC00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72000" rIns="0">
            <a:spAutoFit/>
          </a:bodyPr>
          <a:lstStyle/>
          <a:p>
            <a:pPr latinLnBrk="0">
              <a:buClr>
                <a:schemeClr val="accent2"/>
              </a:buClr>
            </a:pPr>
            <a:r>
              <a:rPr lang="en-US" altLang="zh-CN" sz="1600" b="1" dirty="0" err="1">
                <a:solidFill>
                  <a:srgbClr val="CC0000"/>
                </a:solidFill>
                <a:latin typeface="Arial" panose="020B0604020202020204" pitchFamily="34" charset="0"/>
                <a:ea typeface="楷体_GB2312" pitchFamily="49" charset="-122"/>
              </a:rPr>
              <a:t>int</a:t>
            </a:r>
            <a:r>
              <a:rPr lang="en-US" altLang="zh-CN" sz="1600" b="1" dirty="0">
                <a:solidFill>
                  <a:srgbClr val="CC0000"/>
                </a:solidFill>
                <a:latin typeface="Arial" panose="020B0604020202020204" pitchFamily="34" charset="0"/>
                <a:ea typeface="楷体_GB2312" pitchFamily="49" charset="-122"/>
              </a:rPr>
              <a:t> r;	//</a:t>
            </a:r>
            <a:r>
              <a:rPr lang="zh-CN" altLang="en-US" sz="1600" b="1" dirty="0">
                <a:solidFill>
                  <a:srgbClr val="CC0000"/>
                </a:solidFill>
                <a:latin typeface="Arial" panose="020B0604020202020204" pitchFamily="34" charset="0"/>
                <a:ea typeface="楷体_GB2312" pitchFamily="49" charset="-122"/>
              </a:rPr>
              <a:t>剩余集装箱重量</a:t>
            </a:r>
          </a:p>
        </p:txBody>
      </p:sp>
      <p:sp>
        <p:nvSpPr>
          <p:cNvPr id="372745" name="AutoShape 9"/>
          <p:cNvSpPr>
            <a:spLocks noChangeArrowheads="1"/>
          </p:cNvSpPr>
          <p:nvPr/>
        </p:nvSpPr>
        <p:spPr bwMode="auto">
          <a:xfrm>
            <a:off x="2589214" y="4549092"/>
            <a:ext cx="2232025" cy="831850"/>
          </a:xfrm>
          <a:prstGeom prst="wedgeRectCallout">
            <a:avLst>
              <a:gd name="adj1" fmla="val -71264"/>
              <a:gd name="adj2" fmla="val 55579"/>
            </a:avLst>
          </a:prstGeom>
          <a:noFill/>
          <a:ln w="6350" algn="ctr">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72000" rIns="0">
            <a:spAutoFit/>
          </a:bodyPr>
          <a:lstStyle/>
          <a:p>
            <a:pPr latinLnBrk="0">
              <a:buClr>
                <a:schemeClr val="accent2"/>
              </a:buClr>
            </a:pPr>
            <a:r>
              <a:rPr lang="en-US" altLang="zh-CN" sz="1600" b="1">
                <a:solidFill>
                  <a:srgbClr val="CC0000"/>
                </a:solidFill>
                <a:latin typeface="Arial" panose="020B0604020202020204" pitchFamily="34" charset="0"/>
                <a:ea typeface="楷体_GB2312" pitchFamily="49" charset="-122"/>
              </a:rPr>
              <a:t>X.r=0;</a:t>
            </a:r>
          </a:p>
          <a:p>
            <a:pPr latinLnBrk="0">
              <a:buClr>
                <a:schemeClr val="accent2"/>
              </a:buClr>
            </a:pPr>
            <a:r>
              <a:rPr lang="en-US" altLang="zh-CN" sz="1600" b="1">
                <a:solidFill>
                  <a:srgbClr val="CC0000"/>
                </a:solidFill>
                <a:latin typeface="Arial" panose="020B0604020202020204" pitchFamily="34" charset="0"/>
                <a:ea typeface="楷体_GB2312" pitchFamily="49" charset="-122"/>
              </a:rPr>
              <a:t>for(int i=1;i&lt;=n;i++)</a:t>
            </a:r>
          </a:p>
          <a:p>
            <a:pPr latinLnBrk="0">
              <a:buClr>
                <a:schemeClr val="accent2"/>
              </a:buClr>
            </a:pPr>
            <a:r>
              <a:rPr lang="en-US" altLang="zh-CN" sz="1600" b="1">
                <a:solidFill>
                  <a:srgbClr val="CC0000"/>
                </a:solidFill>
                <a:latin typeface="Arial" panose="020B0604020202020204" pitchFamily="34" charset="0"/>
                <a:ea typeface="楷体_GB2312" pitchFamily="49" charset="-122"/>
              </a:rPr>
              <a:t>X.r+=w[i];</a:t>
            </a:r>
          </a:p>
        </p:txBody>
      </p:sp>
      <p:sp>
        <p:nvSpPr>
          <p:cNvPr id="372746" name="Text Box 10"/>
          <p:cNvSpPr txBox="1">
            <a:spLocks noChangeArrowheads="1"/>
          </p:cNvSpPr>
          <p:nvPr/>
        </p:nvSpPr>
        <p:spPr bwMode="auto">
          <a:xfrm>
            <a:off x="7163708" y="1528762"/>
            <a:ext cx="4473575" cy="3797300"/>
          </a:xfrm>
          <a:prstGeom prst="rect">
            <a:avLst/>
          </a:prstGeom>
          <a:solidFill>
            <a:srgbClr val="FFFFFF"/>
          </a:solidFill>
          <a:ln w="38100" cmpd="dbl" algn="ctr">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a:latin typeface="Arial" panose="020B0604020202020204" pitchFamily="34" charset="0"/>
                <a:ea typeface="楷体_GB2312" pitchFamily="49" charset="-122"/>
              </a:rPr>
              <a:t>void Loading::Backtrack(int i)</a:t>
            </a:r>
          </a:p>
          <a:p>
            <a:r>
              <a:rPr lang="en-US" altLang="zh-CN" sz="1600" b="1">
                <a:latin typeface="Arial" panose="020B0604020202020204" pitchFamily="34" charset="0"/>
                <a:ea typeface="楷体_GB2312" pitchFamily="49" charset="-122"/>
              </a:rPr>
              <a:t>{//</a:t>
            </a:r>
            <a:r>
              <a:rPr lang="zh-CN" altLang="en-US" sz="1600" b="1">
                <a:latin typeface="Arial" panose="020B0604020202020204" pitchFamily="34" charset="0"/>
                <a:ea typeface="楷体_GB2312" pitchFamily="49" charset="-122"/>
              </a:rPr>
              <a:t>搜索第</a:t>
            </a:r>
            <a:r>
              <a:rPr lang="en-US" altLang="zh-CN" sz="1600" b="1">
                <a:latin typeface="Arial" panose="020B0604020202020204" pitchFamily="34" charset="0"/>
                <a:ea typeface="楷体_GB2312" pitchFamily="49" charset="-122"/>
              </a:rPr>
              <a:t>i</a:t>
            </a:r>
            <a:r>
              <a:rPr lang="zh-CN" altLang="en-US" sz="1600" b="1">
                <a:latin typeface="Arial" panose="020B0604020202020204" pitchFamily="34" charset="0"/>
                <a:ea typeface="楷体_GB2312" pitchFamily="49" charset="-122"/>
              </a:rPr>
              <a:t>层结点</a:t>
            </a:r>
          </a:p>
          <a:p>
            <a:r>
              <a:rPr lang="en-US" altLang="zh-CN" sz="1600" b="1">
                <a:latin typeface="Arial" panose="020B0604020202020204" pitchFamily="34" charset="0"/>
                <a:ea typeface="楷体_GB2312" pitchFamily="49" charset="-122"/>
              </a:rPr>
              <a:t>if(i&gt;n){//</a:t>
            </a:r>
            <a:r>
              <a:rPr lang="zh-CN" altLang="en-US" sz="1600" b="1">
                <a:latin typeface="Arial" panose="020B0604020202020204" pitchFamily="34" charset="0"/>
                <a:ea typeface="楷体_GB2312" pitchFamily="49" charset="-122"/>
              </a:rPr>
              <a:t>到达叶结点</a:t>
            </a:r>
          </a:p>
          <a:p>
            <a:r>
              <a:rPr lang="en-US" altLang="zh-CN" sz="1600" b="1">
                <a:latin typeface="Arial" panose="020B0604020202020204" pitchFamily="34" charset="0"/>
                <a:ea typeface="楷体_GB2312" pitchFamily="49" charset="-122"/>
              </a:rPr>
              <a:t>	bestw=cw;</a:t>
            </a:r>
          </a:p>
          <a:p>
            <a:r>
              <a:rPr lang="en-US" altLang="zh-CN" sz="1600" b="1">
                <a:latin typeface="Arial" panose="020B0604020202020204" pitchFamily="34" charset="0"/>
                <a:ea typeface="楷体_GB2312" pitchFamily="49" charset="-122"/>
              </a:rPr>
              <a:t>	return;}</a:t>
            </a:r>
          </a:p>
          <a:p>
            <a:r>
              <a:rPr lang="en-US" altLang="zh-CN" sz="1600" b="1">
                <a:latin typeface="Arial" panose="020B0604020202020204" pitchFamily="34" charset="0"/>
                <a:ea typeface="楷体_GB2312" pitchFamily="49" charset="-122"/>
              </a:rPr>
              <a:t>//</a:t>
            </a:r>
            <a:r>
              <a:rPr lang="zh-CN" altLang="en-US" sz="1600" b="1">
                <a:latin typeface="Arial" panose="020B0604020202020204" pitchFamily="34" charset="0"/>
                <a:ea typeface="楷体_GB2312" pitchFamily="49" charset="-122"/>
              </a:rPr>
              <a:t>搜索子树</a:t>
            </a:r>
          </a:p>
          <a:p>
            <a:r>
              <a:rPr lang="en-US" altLang="zh-CN" sz="1600" b="1">
                <a:latin typeface="Arial" panose="020B0604020202020204" pitchFamily="34" charset="0"/>
                <a:ea typeface="楷体_GB2312" pitchFamily="49" charset="-122"/>
              </a:rPr>
              <a:t>r-=w[i];</a:t>
            </a:r>
          </a:p>
          <a:p>
            <a:r>
              <a:rPr lang="en-US" altLang="zh-CN" sz="1600" b="1">
                <a:latin typeface="Arial" panose="020B0604020202020204" pitchFamily="34" charset="0"/>
                <a:ea typeface="楷体_GB2312" pitchFamily="49" charset="-122"/>
              </a:rPr>
              <a:t>if(cw+w[i]&lt;c){//x[i]=1</a:t>
            </a:r>
          </a:p>
          <a:p>
            <a:r>
              <a:rPr lang="en-US" altLang="zh-CN" sz="1600" b="1">
                <a:latin typeface="Arial" panose="020B0604020202020204" pitchFamily="34" charset="0"/>
                <a:ea typeface="楷体_GB2312" pitchFamily="49" charset="-122"/>
              </a:rPr>
              <a:t>	cw+=w[i];</a:t>
            </a:r>
          </a:p>
          <a:p>
            <a:r>
              <a:rPr lang="en-US" altLang="zh-CN" sz="1600" b="1">
                <a:latin typeface="Arial" panose="020B0604020202020204" pitchFamily="34" charset="0"/>
                <a:ea typeface="楷体_GB2312" pitchFamily="49" charset="-122"/>
              </a:rPr>
              <a:t>	Backtrack(i+1);</a:t>
            </a:r>
          </a:p>
          <a:p>
            <a:r>
              <a:rPr lang="en-US" altLang="zh-CN" sz="1600" b="1">
                <a:latin typeface="Arial" panose="020B0604020202020204" pitchFamily="34" charset="0"/>
                <a:ea typeface="楷体_GB2312" pitchFamily="49" charset="-122"/>
              </a:rPr>
              <a:t>	cw-=w[i];}</a:t>
            </a:r>
          </a:p>
          <a:p>
            <a:r>
              <a:rPr lang="en-US" altLang="zh-CN" sz="1600" b="1">
                <a:latin typeface="Arial" panose="020B0604020202020204" pitchFamily="34" charset="0"/>
                <a:ea typeface="楷体_GB2312" pitchFamily="49" charset="-122"/>
              </a:rPr>
              <a:t>if(cw+r&gt;bestw) //x[i]=0</a:t>
            </a:r>
          </a:p>
          <a:p>
            <a:r>
              <a:rPr lang="en-US" altLang="zh-CN" sz="1600" b="1">
                <a:latin typeface="Arial" panose="020B0604020202020204" pitchFamily="34" charset="0"/>
                <a:ea typeface="楷体_GB2312" pitchFamily="49" charset="-122"/>
              </a:rPr>
              <a:t>Backtrack(i+1);</a:t>
            </a:r>
          </a:p>
          <a:p>
            <a:r>
              <a:rPr lang="en-US" altLang="zh-CN" sz="1600" b="1">
                <a:latin typeface="Arial" panose="020B0604020202020204" pitchFamily="34" charset="0"/>
                <a:ea typeface="楷体_GB2312" pitchFamily="49" charset="-122"/>
              </a:rPr>
              <a:t>r+=w[i];</a:t>
            </a:r>
          </a:p>
          <a:p>
            <a:r>
              <a:rPr lang="en-US" altLang="zh-CN" sz="1600" b="1">
                <a:latin typeface="Arial" panose="020B0604020202020204" pitchFamily="34" charset="0"/>
                <a:ea typeface="楷体_GB2312" pitchFamily="49" charset="-122"/>
              </a:rPr>
              <a:t>}</a:t>
            </a:r>
          </a:p>
        </p:txBody>
      </p:sp>
      <p:sp>
        <p:nvSpPr>
          <p:cNvPr id="9" name="Rectangle 4"/>
          <p:cNvSpPr>
            <a:spLocks noChangeArrowheads="1"/>
          </p:cNvSpPr>
          <p:nvPr/>
        </p:nvSpPr>
        <p:spPr bwMode="auto">
          <a:xfrm>
            <a:off x="2065339" y="186315"/>
            <a:ext cx="7772400" cy="48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r>
              <a:rPr lang="zh-CN" altLang="en-US" sz="3600" dirty="0">
                <a:solidFill>
                  <a:schemeClr val="tx1"/>
                </a:solidFill>
              </a:rPr>
              <a:t>装载问题</a:t>
            </a:r>
          </a:p>
        </p:txBody>
      </p:sp>
      <p:sp>
        <p:nvSpPr>
          <p:cNvPr id="2" name="矩形 1"/>
          <p:cNvSpPr/>
          <p:nvPr/>
        </p:nvSpPr>
        <p:spPr>
          <a:xfrm>
            <a:off x="8537510" y="498474"/>
            <a:ext cx="1300229" cy="5745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solidFill>
                  <a:srgbClr val="0000FF"/>
                </a:solidFill>
              </a:rPr>
              <a:t>改进</a:t>
            </a:r>
          </a:p>
        </p:txBody>
      </p:sp>
    </p:spTree>
    <p:extLst>
      <p:ext uri="{BB962C8B-B14F-4D97-AF65-F5344CB8AC3E}">
        <p14:creationId xmlns:p14="http://schemas.microsoft.com/office/powerpoint/2010/main" val="237243044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72744"/>
                                        </p:tgtEl>
                                        <p:attrNameLst>
                                          <p:attrName>style.visibility</p:attrName>
                                        </p:attrNameLst>
                                      </p:cBhvr>
                                      <p:to>
                                        <p:strVal val="visible"/>
                                      </p:to>
                                    </p:set>
                                    <p:anim calcmode="lin" valueType="num">
                                      <p:cBhvr additive="base">
                                        <p:cTn id="13" dur="500" fill="hold"/>
                                        <p:tgtEl>
                                          <p:spTgt spid="372744"/>
                                        </p:tgtEl>
                                        <p:attrNameLst>
                                          <p:attrName>ppt_x</p:attrName>
                                        </p:attrNameLst>
                                      </p:cBhvr>
                                      <p:tavLst>
                                        <p:tav tm="0">
                                          <p:val>
                                            <p:strVal val="1+#ppt_w/2"/>
                                          </p:val>
                                        </p:tav>
                                        <p:tav tm="100000">
                                          <p:val>
                                            <p:strVal val="#ppt_x"/>
                                          </p:val>
                                        </p:tav>
                                      </p:tavLst>
                                    </p:anim>
                                    <p:anim calcmode="lin" valueType="num">
                                      <p:cBhvr additive="base">
                                        <p:cTn id="14" dur="500" fill="hold"/>
                                        <p:tgtEl>
                                          <p:spTgt spid="3727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72745"/>
                                        </p:tgtEl>
                                        <p:attrNameLst>
                                          <p:attrName>style.visibility</p:attrName>
                                        </p:attrNameLst>
                                      </p:cBhvr>
                                      <p:to>
                                        <p:strVal val="visible"/>
                                      </p:to>
                                    </p:set>
                                    <p:anim calcmode="lin" valueType="num">
                                      <p:cBhvr additive="base">
                                        <p:cTn id="19" dur="500" fill="hold"/>
                                        <p:tgtEl>
                                          <p:spTgt spid="372745"/>
                                        </p:tgtEl>
                                        <p:attrNameLst>
                                          <p:attrName>ppt_x</p:attrName>
                                        </p:attrNameLst>
                                      </p:cBhvr>
                                      <p:tavLst>
                                        <p:tav tm="0">
                                          <p:val>
                                            <p:strVal val="1+#ppt_w/2"/>
                                          </p:val>
                                        </p:tav>
                                        <p:tav tm="100000">
                                          <p:val>
                                            <p:strVal val="#ppt_x"/>
                                          </p:val>
                                        </p:tav>
                                      </p:tavLst>
                                    </p:anim>
                                    <p:anim calcmode="lin" valueType="num">
                                      <p:cBhvr additive="base">
                                        <p:cTn id="20" dur="500" fill="hold"/>
                                        <p:tgtEl>
                                          <p:spTgt spid="3727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372746"/>
                                        </p:tgtEl>
                                        <p:attrNameLst>
                                          <p:attrName>style.visibility</p:attrName>
                                        </p:attrNameLst>
                                      </p:cBhvr>
                                      <p:to>
                                        <p:strVal val="visible"/>
                                      </p:to>
                                    </p:set>
                                    <p:animEffect transition="in" filter="checkerboard(across)">
                                      <p:cBhvr>
                                        <p:cTn id="25" dur="500"/>
                                        <p:tgtEl>
                                          <p:spTgt spid="372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4" grpId="0" animBg="1"/>
      <p:bldP spid="372745" grpId="0" animBg="1"/>
      <p:bldP spid="372746" grpId="0"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79AFDA8B-1F6B-4914-9FCD-694A1CF2F0E6}" type="slidenum">
              <a:rPr lang="ko-KR" altLang="en-US"/>
              <a:pPr/>
              <a:t>56</a:t>
            </a:fld>
            <a:endParaRPr lang="en-US" altLang="ko-KR"/>
          </a:p>
        </p:txBody>
      </p:sp>
      <p:pic>
        <p:nvPicPr>
          <p:cNvPr id="291849" name="Picture 9"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5" y="3068639"/>
            <a:ext cx="367188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53" name="Rectangle 13"/>
          <p:cNvSpPr>
            <a:spLocks noChangeArrowheads="1"/>
          </p:cNvSpPr>
          <p:nvPr/>
        </p:nvSpPr>
        <p:spPr bwMode="auto">
          <a:xfrm>
            <a:off x="1774826" y="1390423"/>
            <a:ext cx="4533613" cy="4708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atinLnBrk="0"/>
            <a:r>
              <a:rPr lang="en-US" altLang="zh-CN" sz="2000" dirty="0">
                <a:latin typeface="Arial" panose="020B0604020202020204" pitchFamily="34" charset="0"/>
                <a:ea typeface="楷体_GB2312" pitchFamily="49" charset="-122"/>
              </a:rPr>
              <a:t>void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 (</a:t>
            </a:r>
            <a:r>
              <a:rPr lang="en-US" altLang="zh-CN" sz="2000" dirty="0" err="1">
                <a:latin typeface="Arial" panose="020B0604020202020204" pitchFamily="34" charset="0"/>
                <a:ea typeface="楷体_GB2312" pitchFamily="49" charset="-122"/>
              </a:rPr>
              <a:t>int</a:t>
            </a:r>
            <a:r>
              <a:rPr lang="en-US" altLang="zh-CN" sz="2000" dirty="0">
                <a:latin typeface="Arial" panose="020B0604020202020204" pitchFamily="34" charset="0"/>
                <a:ea typeface="楷体_GB2312" pitchFamily="49" charset="-122"/>
              </a:rPr>
              <a:t> </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a:t>
            </a:r>
          </a:p>
          <a:p>
            <a:pPr latinLnBrk="0"/>
            <a:r>
              <a:rPr lang="en-US" altLang="zh-CN" sz="2000" dirty="0">
                <a:latin typeface="Arial" panose="020B0604020202020204" pitchFamily="34" charset="0"/>
                <a:ea typeface="楷体_GB2312" pitchFamily="49" charset="-122"/>
              </a:rPr>
              <a:t>   {// </a:t>
            </a:r>
            <a:r>
              <a:rPr lang="zh-CN" altLang="en-US" sz="2000" dirty="0">
                <a:latin typeface="Arial" panose="020B0604020202020204" pitchFamily="34" charset="0"/>
                <a:ea typeface="楷体_GB2312" pitchFamily="49" charset="-122"/>
              </a:rPr>
              <a:t>搜索第</a:t>
            </a:r>
            <a:r>
              <a:rPr lang="en-US" altLang="zh-CN" sz="2000" dirty="0" err="1">
                <a:latin typeface="Arial" panose="020B0604020202020204" pitchFamily="34" charset="0"/>
                <a:ea typeface="楷体_GB2312" pitchFamily="49" charset="-122"/>
              </a:rPr>
              <a:t>i</a:t>
            </a:r>
            <a:r>
              <a:rPr lang="zh-CN" altLang="en-US" sz="2000" dirty="0">
                <a:latin typeface="Arial" panose="020B0604020202020204" pitchFamily="34" charset="0"/>
                <a:ea typeface="楷体_GB2312" pitchFamily="49" charset="-122"/>
              </a:rPr>
              <a:t>层结点</a:t>
            </a:r>
          </a:p>
          <a:p>
            <a:pPr latinLnBrk="0"/>
            <a:r>
              <a:rPr lang="zh-CN" altLang="en-US"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if</a:t>
            </a:r>
            <a:r>
              <a:rPr lang="en-US" altLang="zh-CN" sz="2000" dirty="0">
                <a:latin typeface="Arial" panose="020B0604020202020204" pitchFamily="34" charset="0"/>
                <a:ea typeface="楷体_GB2312" pitchFamily="49" charset="-122"/>
              </a:rPr>
              <a:t> (</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 &gt; n)  // </a:t>
            </a:r>
            <a:r>
              <a:rPr lang="zh-CN" altLang="en-US" sz="2000" dirty="0">
                <a:latin typeface="Arial" panose="020B0604020202020204" pitchFamily="34" charset="0"/>
                <a:ea typeface="楷体_GB2312" pitchFamily="49" charset="-122"/>
              </a:rPr>
              <a:t>到达叶结点</a:t>
            </a:r>
          </a:p>
          <a:p>
            <a:pPr latinLnBrk="0"/>
            <a:r>
              <a:rPr lang="zh-CN" altLang="en-US" sz="2000" dirty="0">
                <a:latin typeface="Arial" panose="020B0604020202020204" pitchFamily="34" charset="0"/>
                <a:ea typeface="楷体_GB2312" pitchFamily="49" charset="-122"/>
              </a:rPr>
              <a:t>         更新最优解</a:t>
            </a:r>
            <a:r>
              <a:rPr lang="en-US" altLang="zh-CN" sz="2000" dirty="0" err="1">
                <a:solidFill>
                  <a:srgbClr val="0000FF"/>
                </a:solidFill>
                <a:latin typeface="Arial" panose="020B0604020202020204" pitchFamily="34" charset="0"/>
                <a:ea typeface="楷体_GB2312" pitchFamily="49" charset="-122"/>
              </a:rPr>
              <a:t>bestx</a:t>
            </a:r>
            <a:r>
              <a:rPr lang="en-US" altLang="zh-CN" sz="2000" dirty="0" err="1">
                <a:latin typeface="Arial" panose="020B0604020202020204" pitchFamily="34" charset="0"/>
                <a:ea typeface="楷体_GB2312" pitchFamily="49" charset="-122"/>
              </a:rPr>
              <a:t>,bestw;return</a:t>
            </a:r>
            <a:r>
              <a:rPr lang="en-US" altLang="zh-CN" sz="2000" dirty="0">
                <a:latin typeface="Arial" panose="020B0604020202020204" pitchFamily="34" charset="0"/>
                <a:ea typeface="楷体_GB2312" pitchFamily="49" charset="-122"/>
              </a:rPr>
              <a:t>;</a:t>
            </a:r>
          </a:p>
          <a:p>
            <a:pPr latinLnBrk="0"/>
            <a:r>
              <a:rPr lang="en-US" altLang="zh-CN" sz="2000" dirty="0">
                <a:latin typeface="Arial" panose="020B0604020202020204" pitchFamily="34" charset="0"/>
                <a:ea typeface="楷体_GB2312" pitchFamily="49" charset="-122"/>
              </a:rPr>
              <a:t>      r -= w[</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a:t>
            </a:r>
          </a:p>
          <a:p>
            <a:pPr latinLnBrk="0"/>
            <a:r>
              <a:rPr lang="en-US" altLang="zh-CN"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if </a:t>
            </a:r>
            <a:r>
              <a:rPr lang="en-US" altLang="zh-CN" sz="2000" dirty="0">
                <a:latin typeface="Arial" panose="020B0604020202020204" pitchFamily="34" charset="0"/>
                <a:ea typeface="楷体_GB2312" pitchFamily="49" charset="-122"/>
              </a:rPr>
              <a:t>(</a:t>
            </a:r>
            <a:r>
              <a:rPr lang="en-US" altLang="zh-CN" sz="2000" dirty="0" err="1">
                <a:latin typeface="Arial" panose="020B0604020202020204" pitchFamily="34" charset="0"/>
                <a:ea typeface="楷体_GB2312" pitchFamily="49" charset="-122"/>
              </a:rPr>
              <a:t>cw</a:t>
            </a:r>
            <a:r>
              <a:rPr lang="en-US" altLang="zh-CN" sz="2000" dirty="0">
                <a:latin typeface="Arial" panose="020B0604020202020204" pitchFamily="34" charset="0"/>
                <a:ea typeface="楷体_GB2312" pitchFamily="49" charset="-122"/>
              </a:rPr>
              <a:t> + w[</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 &lt;= c) {// </a:t>
            </a:r>
            <a:r>
              <a:rPr lang="zh-CN" altLang="en-US" sz="2000" dirty="0">
                <a:latin typeface="Arial" panose="020B0604020202020204" pitchFamily="34" charset="0"/>
                <a:ea typeface="楷体_GB2312" pitchFamily="49" charset="-122"/>
              </a:rPr>
              <a:t>搜索左子树</a:t>
            </a:r>
          </a:p>
          <a:p>
            <a:pPr latinLnBrk="0"/>
            <a:r>
              <a:rPr lang="zh-CN" altLang="en-US" sz="2000" dirty="0">
                <a:latin typeface="Arial" panose="020B0604020202020204" pitchFamily="34" charset="0"/>
                <a:ea typeface="楷体_GB2312" pitchFamily="49" charset="-122"/>
              </a:rPr>
              <a:t>         </a:t>
            </a:r>
            <a:r>
              <a:rPr lang="en-US" altLang="zh-CN" sz="2000" dirty="0">
                <a:solidFill>
                  <a:srgbClr val="0000FF"/>
                </a:solidFill>
                <a:latin typeface="Arial" panose="020B0604020202020204" pitchFamily="34" charset="0"/>
                <a:ea typeface="楷体_GB2312" pitchFamily="49" charset="-122"/>
              </a:rPr>
              <a:t>x[</a:t>
            </a:r>
            <a:r>
              <a:rPr lang="en-US" altLang="zh-CN" sz="2000" dirty="0" err="1">
                <a:solidFill>
                  <a:srgbClr val="0000FF"/>
                </a:solidFill>
                <a:latin typeface="Arial" panose="020B0604020202020204" pitchFamily="34" charset="0"/>
                <a:ea typeface="楷体_GB2312" pitchFamily="49" charset="-122"/>
              </a:rPr>
              <a:t>i</a:t>
            </a:r>
            <a:r>
              <a:rPr lang="en-US" altLang="zh-CN" sz="2000" dirty="0">
                <a:solidFill>
                  <a:srgbClr val="0000FF"/>
                </a:solidFill>
                <a:latin typeface="Arial" panose="020B0604020202020204" pitchFamily="34" charset="0"/>
                <a:ea typeface="楷体_GB2312" pitchFamily="49" charset="-122"/>
              </a:rPr>
              <a:t>] = 1;</a:t>
            </a:r>
          </a:p>
          <a:p>
            <a:pPr latinLnBrk="0"/>
            <a:r>
              <a:rPr lang="en-US" altLang="zh-CN" sz="2000" dirty="0">
                <a:latin typeface="Arial" panose="020B0604020202020204" pitchFamily="34" charset="0"/>
                <a:ea typeface="楷体_GB2312" pitchFamily="49" charset="-122"/>
              </a:rPr>
              <a:t>         </a:t>
            </a:r>
            <a:r>
              <a:rPr lang="en-US" altLang="zh-CN" sz="2000" dirty="0" err="1">
                <a:latin typeface="Arial" panose="020B0604020202020204" pitchFamily="34" charset="0"/>
                <a:ea typeface="楷体_GB2312" pitchFamily="49" charset="-122"/>
              </a:rPr>
              <a:t>cw</a:t>
            </a:r>
            <a:r>
              <a:rPr lang="en-US" altLang="zh-CN" sz="2000" dirty="0">
                <a:latin typeface="Arial" panose="020B0604020202020204" pitchFamily="34" charset="0"/>
                <a:ea typeface="楷体_GB2312" pitchFamily="49" charset="-122"/>
              </a:rPr>
              <a:t> += w[</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a:t>
            </a:r>
          </a:p>
          <a:p>
            <a:pPr latinLnBrk="0"/>
            <a:r>
              <a:rPr lang="en-US" altLang="zh-CN"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 + 1);</a:t>
            </a:r>
          </a:p>
          <a:p>
            <a:pPr latinLnBrk="0"/>
            <a:r>
              <a:rPr lang="en-US" altLang="zh-CN" sz="2000" dirty="0">
                <a:latin typeface="Arial" panose="020B0604020202020204" pitchFamily="34" charset="0"/>
                <a:ea typeface="楷体_GB2312" pitchFamily="49" charset="-122"/>
              </a:rPr>
              <a:t>         </a:t>
            </a:r>
            <a:r>
              <a:rPr lang="en-US" altLang="zh-CN" sz="2000" dirty="0" err="1">
                <a:latin typeface="Arial" panose="020B0604020202020204" pitchFamily="34" charset="0"/>
                <a:ea typeface="楷体_GB2312" pitchFamily="49" charset="-122"/>
              </a:rPr>
              <a:t>cw</a:t>
            </a:r>
            <a:r>
              <a:rPr lang="en-US" altLang="zh-CN" sz="2000" dirty="0">
                <a:latin typeface="Arial" panose="020B0604020202020204" pitchFamily="34" charset="0"/>
                <a:ea typeface="楷体_GB2312" pitchFamily="49" charset="-122"/>
              </a:rPr>
              <a:t> -= w[</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      }</a:t>
            </a:r>
          </a:p>
          <a:p>
            <a:pPr latinLnBrk="0"/>
            <a:r>
              <a:rPr lang="en-US" altLang="zh-CN"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if </a:t>
            </a:r>
            <a:r>
              <a:rPr lang="en-US" altLang="zh-CN" sz="2000" dirty="0">
                <a:latin typeface="Arial" panose="020B0604020202020204" pitchFamily="34" charset="0"/>
                <a:ea typeface="楷体_GB2312" pitchFamily="49" charset="-122"/>
              </a:rPr>
              <a:t>(</a:t>
            </a:r>
            <a:r>
              <a:rPr lang="en-US" altLang="zh-CN" sz="2000" dirty="0" err="1">
                <a:latin typeface="Arial" panose="020B0604020202020204" pitchFamily="34" charset="0"/>
                <a:ea typeface="楷体_GB2312" pitchFamily="49" charset="-122"/>
              </a:rPr>
              <a:t>cw</a:t>
            </a:r>
            <a:r>
              <a:rPr lang="en-US" altLang="zh-CN" sz="2000" dirty="0">
                <a:latin typeface="Arial" panose="020B0604020202020204" pitchFamily="34" charset="0"/>
                <a:ea typeface="楷体_GB2312" pitchFamily="49" charset="-122"/>
              </a:rPr>
              <a:t> + r &gt; </a:t>
            </a:r>
            <a:r>
              <a:rPr lang="en-US" altLang="zh-CN" sz="2000" dirty="0" err="1">
                <a:latin typeface="Arial" panose="020B0604020202020204" pitchFamily="34" charset="0"/>
                <a:ea typeface="楷体_GB2312" pitchFamily="49" charset="-122"/>
              </a:rPr>
              <a:t>bestw</a:t>
            </a:r>
            <a:r>
              <a:rPr lang="en-US" altLang="zh-CN" sz="2000" dirty="0">
                <a:latin typeface="Arial" panose="020B0604020202020204" pitchFamily="34" charset="0"/>
                <a:ea typeface="楷体_GB2312" pitchFamily="49" charset="-122"/>
              </a:rPr>
              <a:t>)  {</a:t>
            </a:r>
          </a:p>
          <a:p>
            <a:pPr latinLnBrk="0"/>
            <a:r>
              <a:rPr lang="en-US" altLang="zh-CN" sz="2000" dirty="0">
                <a:latin typeface="Arial" panose="020B0604020202020204" pitchFamily="34" charset="0"/>
                <a:ea typeface="楷体_GB2312" pitchFamily="49" charset="-122"/>
              </a:rPr>
              <a:t>         </a:t>
            </a:r>
            <a:r>
              <a:rPr lang="en-US" altLang="zh-CN" sz="2000" dirty="0">
                <a:solidFill>
                  <a:srgbClr val="0000FF"/>
                </a:solidFill>
                <a:latin typeface="Arial" panose="020B0604020202020204" pitchFamily="34" charset="0"/>
                <a:ea typeface="楷体_GB2312" pitchFamily="49" charset="-122"/>
              </a:rPr>
              <a:t>x[</a:t>
            </a:r>
            <a:r>
              <a:rPr lang="en-US" altLang="zh-CN" sz="2000" dirty="0" err="1">
                <a:solidFill>
                  <a:srgbClr val="0000FF"/>
                </a:solidFill>
                <a:latin typeface="Arial" panose="020B0604020202020204" pitchFamily="34" charset="0"/>
                <a:ea typeface="楷体_GB2312" pitchFamily="49" charset="-122"/>
              </a:rPr>
              <a:t>i</a:t>
            </a:r>
            <a:r>
              <a:rPr lang="en-US" altLang="zh-CN" sz="2000" dirty="0">
                <a:solidFill>
                  <a:srgbClr val="0000FF"/>
                </a:solidFill>
                <a:latin typeface="Arial" panose="020B0604020202020204" pitchFamily="34" charset="0"/>
                <a:ea typeface="楷体_GB2312" pitchFamily="49" charset="-122"/>
              </a:rPr>
              <a:t>] = 0;  </a:t>
            </a:r>
            <a:r>
              <a:rPr lang="en-US" altLang="zh-CN" sz="2000" dirty="0">
                <a:latin typeface="Arial" panose="020B0604020202020204" pitchFamily="34" charset="0"/>
                <a:ea typeface="楷体_GB2312" pitchFamily="49" charset="-122"/>
              </a:rPr>
              <a:t>// </a:t>
            </a:r>
            <a:r>
              <a:rPr lang="zh-CN" altLang="en-US" sz="2000" dirty="0">
                <a:latin typeface="Arial" panose="020B0604020202020204" pitchFamily="34" charset="0"/>
                <a:ea typeface="楷体_GB2312" pitchFamily="49" charset="-122"/>
              </a:rPr>
              <a:t>搜索右子树</a:t>
            </a:r>
          </a:p>
          <a:p>
            <a:pPr latinLnBrk="0"/>
            <a:r>
              <a:rPr lang="zh-CN" altLang="en-US"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 + 1);      }</a:t>
            </a:r>
          </a:p>
          <a:p>
            <a:pPr latinLnBrk="0"/>
            <a:r>
              <a:rPr lang="en-US" altLang="zh-CN" sz="2000" dirty="0">
                <a:latin typeface="Arial" panose="020B0604020202020204" pitchFamily="34" charset="0"/>
                <a:ea typeface="楷体_GB2312" pitchFamily="49" charset="-122"/>
              </a:rPr>
              <a:t>      r += w[</a:t>
            </a:r>
            <a:r>
              <a:rPr lang="en-US" altLang="zh-CN" sz="2000" dirty="0" err="1">
                <a:latin typeface="Arial" panose="020B0604020202020204" pitchFamily="34" charset="0"/>
                <a:ea typeface="楷体_GB2312" pitchFamily="49" charset="-122"/>
              </a:rPr>
              <a:t>i</a:t>
            </a:r>
            <a:r>
              <a:rPr lang="en-US" altLang="zh-CN" sz="2000" dirty="0">
                <a:latin typeface="Arial" panose="020B0604020202020204" pitchFamily="34" charset="0"/>
                <a:ea typeface="楷体_GB2312" pitchFamily="49" charset="-122"/>
              </a:rPr>
              <a:t>];</a:t>
            </a:r>
          </a:p>
          <a:p>
            <a:pPr latinLnBrk="0"/>
            <a:r>
              <a:rPr lang="en-US" altLang="zh-CN" sz="2000" dirty="0">
                <a:latin typeface="Arial" panose="020B0604020202020204" pitchFamily="34" charset="0"/>
                <a:ea typeface="楷体_GB2312" pitchFamily="49" charset="-122"/>
              </a:rPr>
              <a:t>   }</a:t>
            </a:r>
          </a:p>
        </p:txBody>
      </p:sp>
      <p:sp>
        <p:nvSpPr>
          <p:cNvPr id="6" name="Rectangle 4"/>
          <p:cNvSpPr>
            <a:spLocks noChangeArrowheads="1"/>
          </p:cNvSpPr>
          <p:nvPr/>
        </p:nvSpPr>
        <p:spPr bwMode="auto">
          <a:xfrm>
            <a:off x="2135188" y="321252"/>
            <a:ext cx="7772400" cy="48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000">
                <a:solidFill>
                  <a:srgbClr val="EAEAEA"/>
                </a:solidFill>
                <a:latin typeface="黑体" panose="02010609060101010101" pitchFamily="49" charset="-122"/>
                <a:ea typeface="黑体" panose="02010609060101010101" pitchFamily="49" charset="-122"/>
              </a:defRPr>
            </a:lvl1pPr>
            <a:lvl2pPr algn="ctr">
              <a:defRPr kumimoji="1" sz="4000">
                <a:solidFill>
                  <a:srgbClr val="EAEAEA"/>
                </a:solidFill>
                <a:latin typeface="黑体" panose="02010609060101010101" pitchFamily="49" charset="-122"/>
                <a:ea typeface="黑体" panose="02010609060101010101" pitchFamily="49" charset="-122"/>
              </a:defRPr>
            </a:lvl2pPr>
            <a:lvl3pPr algn="ctr">
              <a:defRPr kumimoji="1" sz="4000">
                <a:solidFill>
                  <a:srgbClr val="EAEAEA"/>
                </a:solidFill>
                <a:latin typeface="黑体" panose="02010609060101010101" pitchFamily="49" charset="-122"/>
                <a:ea typeface="黑体" panose="02010609060101010101" pitchFamily="49" charset="-122"/>
              </a:defRPr>
            </a:lvl3pPr>
            <a:lvl4pPr algn="ctr">
              <a:defRPr kumimoji="1" sz="4000">
                <a:solidFill>
                  <a:srgbClr val="EAEAEA"/>
                </a:solidFill>
                <a:latin typeface="黑体" panose="02010609060101010101" pitchFamily="49" charset="-122"/>
                <a:ea typeface="黑体" panose="02010609060101010101" pitchFamily="49" charset="-122"/>
              </a:defRPr>
            </a:lvl4pPr>
            <a:lvl5pPr algn="ctr">
              <a:defRPr kumimoji="1" sz="4000">
                <a:solidFill>
                  <a:srgbClr val="EAEAEA"/>
                </a:solidFill>
                <a:latin typeface="黑体" panose="02010609060101010101" pitchFamily="49" charset="-122"/>
                <a:ea typeface="黑体" panose="02010609060101010101" pitchFamily="49" charset="-122"/>
              </a:defRPr>
            </a:lvl5pPr>
            <a:lvl6pPr marL="4572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6pPr>
            <a:lvl7pPr marL="9144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7pPr>
            <a:lvl8pPr marL="13716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8pPr>
            <a:lvl9pPr marL="1828800" algn="ctr" fontAlgn="base" latinLnBrk="1">
              <a:spcBef>
                <a:spcPct val="0"/>
              </a:spcBef>
              <a:spcAft>
                <a:spcPct val="0"/>
              </a:spcAft>
              <a:defRPr kumimoji="1" sz="4000">
                <a:solidFill>
                  <a:srgbClr val="EAEAEA"/>
                </a:solidFill>
                <a:latin typeface="黑体" panose="02010609060101010101" pitchFamily="49" charset="-122"/>
                <a:ea typeface="黑体" panose="02010609060101010101" pitchFamily="49" charset="-122"/>
              </a:defRPr>
            </a:lvl9pPr>
          </a:lstStyle>
          <a:p>
            <a:r>
              <a:rPr lang="zh-CN" altLang="en-US" sz="3600" dirty="0">
                <a:solidFill>
                  <a:schemeClr val="tx1"/>
                </a:solidFill>
              </a:rPr>
              <a:t>装载问题</a:t>
            </a:r>
          </a:p>
        </p:txBody>
      </p:sp>
      <p:sp>
        <p:nvSpPr>
          <p:cNvPr id="7" name="矩形 6"/>
          <p:cNvSpPr/>
          <p:nvPr/>
        </p:nvSpPr>
        <p:spPr>
          <a:xfrm>
            <a:off x="7315946" y="321252"/>
            <a:ext cx="2241646" cy="5745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solidFill>
                  <a:srgbClr val="0000FF"/>
                </a:solidFill>
              </a:rPr>
              <a:t>构造最优解</a:t>
            </a:r>
          </a:p>
        </p:txBody>
      </p:sp>
    </p:spTree>
    <p:extLst>
      <p:ext uri="{BB962C8B-B14F-4D97-AF65-F5344CB8AC3E}">
        <p14:creationId xmlns:p14="http://schemas.microsoft.com/office/powerpoint/2010/main" val="1195317007"/>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057" y="225788"/>
            <a:ext cx="10515600" cy="732155"/>
          </a:xfrm>
        </p:spPr>
        <p:txBody>
          <a:bodyPr>
            <a:normAutofit/>
          </a:bodyPr>
          <a:lstStyle/>
          <a:p>
            <a:r>
              <a:rPr lang="zh-CN" altLang="en-US" sz="4000" b="1" dirty="0"/>
              <a:t>回溯法实例：</a:t>
            </a:r>
            <a:r>
              <a:rPr lang="zh-CN" altLang="zh-CN" sz="4000" b="1" dirty="0"/>
              <a:t>素数环问题</a:t>
            </a:r>
            <a:endParaRPr lang="zh-CN" altLang="en-US" sz="4000" b="1" dirty="0"/>
          </a:p>
        </p:txBody>
      </p:sp>
      <p:sp>
        <p:nvSpPr>
          <p:cNvPr id="3" name="内容占位符 2"/>
          <p:cNvSpPr>
            <a:spLocks noGrp="1"/>
          </p:cNvSpPr>
          <p:nvPr>
            <p:ph idx="1"/>
          </p:nvPr>
        </p:nvSpPr>
        <p:spPr>
          <a:xfrm>
            <a:off x="185057" y="1018903"/>
            <a:ext cx="6180909" cy="5158060"/>
          </a:xfrm>
        </p:spPr>
        <p:txBody>
          <a:bodyPr>
            <a:noAutofit/>
          </a:bodyPr>
          <a:lstStyle/>
          <a:p>
            <a:pPr marL="0" indent="0">
              <a:buNone/>
            </a:pPr>
            <a:r>
              <a:rPr lang="en-US" altLang="zh-CN" sz="1600" dirty="0"/>
              <a:t> void  main</a:t>
            </a:r>
            <a:r>
              <a:rPr lang="zh-CN" altLang="zh-CN" sz="1600" dirty="0"/>
              <a:t>（）</a:t>
            </a:r>
            <a:br>
              <a:rPr lang="en-US" altLang="zh-CN" sz="1600" dirty="0"/>
            </a:br>
            <a:r>
              <a:rPr lang="en-US" altLang="zh-CN" sz="1600" dirty="0"/>
              <a:t>       { </a:t>
            </a:r>
            <a:r>
              <a:rPr lang="en-US" altLang="zh-CN" sz="1600" dirty="0" err="1"/>
              <a:t>int</a:t>
            </a:r>
            <a:r>
              <a:rPr lang="en-US" altLang="zh-CN" sz="1600" dirty="0"/>
              <a:t> a[21],k;</a:t>
            </a:r>
            <a:br>
              <a:rPr lang="en-US" altLang="zh-CN" sz="1600" dirty="0"/>
            </a:br>
            <a:r>
              <a:rPr lang="en-US" altLang="zh-CN" sz="1600" dirty="0"/>
              <a:t>         for (k=1;k&lt;=20;k++) </a:t>
            </a:r>
            <a:endParaRPr lang="zh-CN" altLang="zh-CN" sz="1600" dirty="0"/>
          </a:p>
          <a:p>
            <a:pPr marL="0" indent="0">
              <a:buNone/>
            </a:pPr>
            <a:r>
              <a:rPr lang="en-US" altLang="zh-CN" sz="1600" dirty="0"/>
              <a:t>              a[k]=0;</a:t>
            </a:r>
            <a:br>
              <a:rPr lang="en-US" altLang="zh-CN" sz="1600" dirty="0"/>
            </a:br>
            <a:r>
              <a:rPr lang="en-US" altLang="zh-CN" sz="1600" dirty="0"/>
              <a:t>         a[1]=1;</a:t>
            </a:r>
            <a:br>
              <a:rPr lang="en-US" altLang="zh-CN" sz="1600" dirty="0"/>
            </a:br>
            <a:r>
              <a:rPr lang="en-US" altLang="zh-CN" sz="1600" dirty="0"/>
              <a:t>         try(2);</a:t>
            </a:r>
            <a:endParaRPr lang="zh-CN" altLang="zh-CN" sz="1600" dirty="0"/>
          </a:p>
          <a:p>
            <a:pPr marL="0" indent="0">
              <a:buNone/>
            </a:pPr>
            <a:r>
              <a:rPr lang="en-US" altLang="zh-CN" sz="1600" dirty="0"/>
              <a:t>       }</a:t>
            </a:r>
            <a:endParaRPr lang="zh-CN" altLang="zh-CN" sz="1600" dirty="0"/>
          </a:p>
          <a:p>
            <a:pPr marL="0" indent="0">
              <a:buNone/>
            </a:pPr>
            <a:r>
              <a:rPr lang="en-US" altLang="zh-CN" sz="1600" dirty="0"/>
              <a:t>try (</a:t>
            </a:r>
            <a:r>
              <a:rPr lang="en-US" altLang="zh-CN" sz="1600" dirty="0" err="1"/>
              <a:t>int</a:t>
            </a:r>
            <a:r>
              <a:rPr lang="en-US" altLang="zh-CN" sz="1600" dirty="0"/>
              <a:t> </a:t>
            </a:r>
            <a:r>
              <a:rPr lang="en-US" altLang="zh-CN" sz="1600" dirty="0" err="1"/>
              <a:t>i</a:t>
            </a:r>
            <a:r>
              <a:rPr lang="en-US" altLang="zh-CN" sz="1600" dirty="0"/>
              <a:t>)</a:t>
            </a:r>
            <a:br>
              <a:rPr lang="en-US" altLang="zh-CN" sz="1600" dirty="0"/>
            </a:br>
            <a:r>
              <a:rPr lang="en-US" altLang="zh-CN" sz="1600" dirty="0"/>
              <a:t>   { </a:t>
            </a:r>
            <a:r>
              <a:rPr lang="en-US" altLang="zh-CN" sz="1600" dirty="0" err="1"/>
              <a:t>int</a:t>
            </a:r>
            <a:r>
              <a:rPr lang="en-US" altLang="zh-CN" sz="1600" dirty="0"/>
              <a:t> k</a:t>
            </a:r>
            <a:endParaRPr lang="zh-CN" altLang="zh-CN" sz="1600" dirty="0"/>
          </a:p>
          <a:p>
            <a:pPr marL="0" indent="0">
              <a:buNone/>
            </a:pPr>
            <a:r>
              <a:rPr lang="en-US" altLang="zh-CN" sz="1600" dirty="0"/>
              <a:t>     for (k=2;k&lt;=20;k++)</a:t>
            </a:r>
            <a:br>
              <a:rPr lang="en-US" altLang="zh-CN" sz="1600" dirty="0"/>
            </a:br>
            <a:r>
              <a:rPr lang="en-US" altLang="zh-CN" sz="1600" dirty="0"/>
              <a:t>       if (check1(</a:t>
            </a:r>
            <a:r>
              <a:rPr lang="en-US" altLang="zh-CN" sz="1600" dirty="0" err="1"/>
              <a:t>k,i</a:t>
            </a:r>
            <a:r>
              <a:rPr lang="en-US" altLang="zh-CN" sz="1600" dirty="0"/>
              <a:t>)==1 and check3(</a:t>
            </a:r>
            <a:r>
              <a:rPr lang="en-US" altLang="zh-CN" sz="1600" dirty="0" err="1"/>
              <a:t>k,i</a:t>
            </a:r>
            <a:r>
              <a:rPr lang="en-US" altLang="zh-CN" sz="1600" dirty="0"/>
              <a:t>)==1)</a:t>
            </a:r>
            <a:endParaRPr lang="zh-CN" altLang="zh-CN" sz="1600" dirty="0"/>
          </a:p>
          <a:p>
            <a:pPr marL="0" indent="0">
              <a:buNone/>
            </a:pPr>
            <a:r>
              <a:rPr lang="en-US" altLang="zh-CN" sz="1600" dirty="0"/>
              <a:t>// check1(</a:t>
            </a:r>
            <a:r>
              <a:rPr lang="en-US" altLang="zh-CN" sz="1600" dirty="0" err="1"/>
              <a:t>k,i</a:t>
            </a:r>
            <a:r>
              <a:rPr lang="en-US" altLang="zh-CN" sz="1600" dirty="0"/>
              <a:t>)</a:t>
            </a:r>
            <a:r>
              <a:rPr lang="zh-CN" altLang="zh-CN" sz="1600" dirty="0"/>
              <a:t>检查前</a:t>
            </a:r>
            <a:r>
              <a:rPr lang="en-US" altLang="zh-CN" sz="1600" dirty="0"/>
              <a:t>i-1</a:t>
            </a:r>
            <a:r>
              <a:rPr lang="zh-CN" altLang="zh-CN" sz="1600" dirty="0"/>
              <a:t>个数是否有</a:t>
            </a:r>
            <a:r>
              <a:rPr lang="en-US" altLang="zh-CN" sz="1600" dirty="0"/>
              <a:t>k; check3</a:t>
            </a:r>
            <a:r>
              <a:rPr lang="zh-CN" altLang="zh-CN" sz="1600" dirty="0"/>
              <a:t>判断</a:t>
            </a:r>
            <a:r>
              <a:rPr lang="en-US" altLang="zh-CN" sz="1600" dirty="0" err="1"/>
              <a:t>k+a</a:t>
            </a:r>
            <a:r>
              <a:rPr lang="en-US" altLang="zh-CN" sz="1600" dirty="0"/>
              <a:t>[i-1]</a:t>
            </a:r>
            <a:r>
              <a:rPr lang="zh-CN" altLang="zh-CN" sz="1600" dirty="0"/>
              <a:t>是否为素数</a:t>
            </a:r>
          </a:p>
          <a:p>
            <a:pPr marL="0" indent="0">
              <a:buNone/>
            </a:pPr>
            <a:r>
              <a:rPr lang="en-US" altLang="zh-CN" sz="1600" dirty="0"/>
              <a:t>        { a[</a:t>
            </a:r>
            <a:r>
              <a:rPr lang="en-US" altLang="zh-CN" sz="1600" dirty="0" err="1"/>
              <a:t>i</a:t>
            </a:r>
            <a:r>
              <a:rPr lang="en-US" altLang="zh-CN" sz="1600" dirty="0"/>
              <a:t>]=k;</a:t>
            </a:r>
            <a:br>
              <a:rPr lang="en-US" altLang="zh-CN" sz="1600" dirty="0"/>
            </a:br>
            <a:r>
              <a:rPr lang="en-US" altLang="zh-CN" sz="1600" dirty="0"/>
              <a:t>         if </a:t>
            </a:r>
            <a:r>
              <a:rPr lang="zh-CN" altLang="zh-CN" sz="1600" dirty="0"/>
              <a:t>（</a:t>
            </a:r>
            <a:r>
              <a:rPr lang="en-US" altLang="zh-CN" sz="1600" dirty="0" err="1"/>
              <a:t>i</a:t>
            </a:r>
            <a:r>
              <a:rPr lang="en-US" altLang="zh-CN" sz="1600" dirty="0"/>
              <a:t>==20</a:t>
            </a:r>
            <a:r>
              <a:rPr lang="zh-CN" altLang="zh-CN" sz="1600" dirty="0"/>
              <a:t>） </a:t>
            </a:r>
          </a:p>
          <a:p>
            <a:pPr marL="0" indent="0">
              <a:buNone/>
            </a:pPr>
            <a:r>
              <a:rPr lang="en-US" altLang="zh-CN" sz="1600" dirty="0"/>
              <a:t>            output( );</a:t>
            </a:r>
            <a:br>
              <a:rPr lang="en-US" altLang="zh-CN" sz="1600" dirty="0"/>
            </a:br>
            <a:r>
              <a:rPr lang="en-US" altLang="zh-CN" sz="1600" dirty="0"/>
              <a:t>         else </a:t>
            </a:r>
            <a:endParaRPr lang="zh-CN" altLang="zh-CN" sz="1600" dirty="0"/>
          </a:p>
          <a:p>
            <a:pPr marL="0" indent="0">
              <a:buNone/>
            </a:pPr>
            <a:r>
              <a:rPr lang="en-US" altLang="zh-CN" sz="1600" dirty="0"/>
              <a:t>            try(i+1);</a:t>
            </a:r>
            <a:br>
              <a:rPr lang="en-US" altLang="zh-CN" sz="1600" dirty="0"/>
            </a:br>
            <a:r>
              <a:rPr lang="en-US" altLang="zh-CN" sz="1600" dirty="0"/>
              <a:t>          a[</a:t>
            </a:r>
            <a:r>
              <a:rPr lang="en-US" altLang="zh-CN" sz="1600" dirty="0" err="1"/>
              <a:t>i</a:t>
            </a:r>
            <a:r>
              <a:rPr lang="en-US" altLang="zh-CN" sz="1600" dirty="0"/>
              <a:t>]=0;    //</a:t>
            </a:r>
            <a:r>
              <a:rPr lang="zh-CN" altLang="zh-CN" sz="1600" dirty="0"/>
              <a:t>回溯</a:t>
            </a:r>
            <a:r>
              <a:rPr lang="en-US" altLang="zh-CN" sz="1600" dirty="0"/>
              <a:t> </a:t>
            </a:r>
            <a:br>
              <a:rPr lang="en-US" altLang="zh-CN" sz="1600" dirty="0"/>
            </a:br>
            <a:r>
              <a:rPr lang="en-US" altLang="zh-CN" sz="1600" dirty="0"/>
              <a:t>        }</a:t>
            </a:r>
            <a:endParaRPr lang="zh-CN" altLang="zh-CN" sz="1600" dirty="0"/>
          </a:p>
          <a:p>
            <a:pPr marL="0" indent="0">
              <a:buNone/>
            </a:pPr>
            <a:r>
              <a:rPr lang="en-US" altLang="zh-CN" sz="1600" dirty="0"/>
              <a:t>   }</a:t>
            </a:r>
            <a:endParaRPr lang="zh-CN" altLang="zh-CN" sz="1600" dirty="0"/>
          </a:p>
        </p:txBody>
      </p:sp>
      <p:sp>
        <p:nvSpPr>
          <p:cNvPr id="4" name="内容占位符 2"/>
          <p:cNvSpPr txBox="1">
            <a:spLocks/>
          </p:cNvSpPr>
          <p:nvPr/>
        </p:nvSpPr>
        <p:spPr>
          <a:xfrm>
            <a:off x="6812280" y="0"/>
            <a:ext cx="5379720" cy="685800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check1(</a:t>
            </a:r>
            <a:r>
              <a:rPr lang="en-US" altLang="zh-CN" dirty="0" err="1"/>
              <a:t>int</a:t>
            </a:r>
            <a:r>
              <a:rPr lang="en-US" altLang="zh-CN" dirty="0"/>
              <a:t> </a:t>
            </a:r>
            <a:r>
              <a:rPr lang="en-US" altLang="zh-CN" dirty="0" err="1"/>
              <a:t>j,int</a:t>
            </a:r>
            <a:r>
              <a:rPr lang="en-US" altLang="zh-CN" dirty="0"/>
              <a:t> </a:t>
            </a:r>
            <a:r>
              <a:rPr lang="en-US" altLang="zh-CN" dirty="0" err="1"/>
              <a:t>i</a:t>
            </a:r>
            <a:r>
              <a:rPr lang="en-US" altLang="zh-CN" dirty="0"/>
              <a:t>)  //</a:t>
            </a:r>
            <a:r>
              <a:rPr lang="zh-CN" altLang="zh-CN" dirty="0"/>
              <a:t>检查数组</a:t>
            </a:r>
            <a:r>
              <a:rPr lang="en-US" altLang="zh-CN" dirty="0"/>
              <a:t>a</a:t>
            </a:r>
            <a:r>
              <a:rPr lang="zh-CN" altLang="zh-CN" dirty="0"/>
              <a:t>中前</a:t>
            </a:r>
            <a:r>
              <a:rPr lang="en-US" altLang="zh-CN" dirty="0"/>
              <a:t>i-1</a:t>
            </a:r>
            <a:r>
              <a:rPr lang="zh-CN" altLang="zh-CN" dirty="0"/>
              <a:t>个数中是否有</a:t>
            </a:r>
            <a:r>
              <a:rPr lang="en-US" altLang="zh-CN" dirty="0"/>
              <a:t>j</a:t>
            </a:r>
            <a:endParaRPr lang="zh-CN" altLang="zh-CN" dirty="0"/>
          </a:p>
          <a:p>
            <a:pPr marL="0" indent="0">
              <a:buNone/>
            </a:pPr>
            <a:r>
              <a:rPr lang="en-US" altLang="zh-CN" dirty="0"/>
              <a:t>{ </a:t>
            </a:r>
            <a:r>
              <a:rPr lang="en-US" altLang="zh-CN" dirty="0" err="1"/>
              <a:t>int</a:t>
            </a:r>
            <a:r>
              <a:rPr lang="en-US" altLang="zh-CN" dirty="0"/>
              <a:t> k;</a:t>
            </a:r>
            <a:endParaRPr lang="zh-CN" altLang="zh-CN" dirty="0"/>
          </a:p>
          <a:p>
            <a:pPr marL="0" indent="0">
              <a:buNone/>
            </a:pPr>
            <a:r>
              <a:rPr lang="en-US" altLang="zh-CN" dirty="0"/>
              <a:t>  for (k=1;k&lt;=i-1;k++)</a:t>
            </a:r>
            <a:endParaRPr lang="zh-CN" altLang="zh-CN" dirty="0"/>
          </a:p>
          <a:p>
            <a:pPr marL="0" indent="0">
              <a:buNone/>
            </a:pPr>
            <a:r>
              <a:rPr lang="en-US" altLang="zh-CN" dirty="0"/>
              <a:t>      if (a[k]==j )  return(0);</a:t>
            </a:r>
            <a:endParaRPr lang="zh-CN" altLang="zh-CN" dirty="0"/>
          </a:p>
          <a:p>
            <a:pPr marL="0" indent="0">
              <a:buNone/>
            </a:pPr>
            <a:r>
              <a:rPr lang="en-US" altLang="zh-CN" dirty="0"/>
              <a:t>  return(1);</a:t>
            </a:r>
            <a:endParaRPr lang="zh-CN" altLang="zh-CN" dirty="0"/>
          </a:p>
          <a:p>
            <a:pPr marL="0" indent="0">
              <a:buNone/>
            </a:pPr>
            <a:r>
              <a:rPr lang="en-US" altLang="zh-CN" dirty="0"/>
              <a:t>}</a:t>
            </a:r>
            <a:endParaRPr lang="zh-CN" altLang="zh-CN" dirty="0"/>
          </a:p>
          <a:p>
            <a:pPr marL="0" indent="0">
              <a:buNone/>
            </a:pPr>
            <a:r>
              <a:rPr lang="en-US" altLang="zh-CN" dirty="0"/>
              <a:t>check2(</a:t>
            </a:r>
            <a:r>
              <a:rPr lang="en-US" altLang="zh-CN" dirty="0" err="1"/>
              <a:t>int</a:t>
            </a:r>
            <a:r>
              <a:rPr lang="en-US" altLang="zh-CN" dirty="0"/>
              <a:t> x)  //</a:t>
            </a:r>
            <a:r>
              <a:rPr lang="zh-CN" altLang="zh-CN" dirty="0"/>
              <a:t>判断素数</a:t>
            </a:r>
          </a:p>
          <a:p>
            <a:pPr marL="0" indent="0">
              <a:buNone/>
            </a:pPr>
            <a:r>
              <a:rPr lang="en-US" altLang="zh-CN" dirty="0"/>
              <a:t>{ </a:t>
            </a:r>
            <a:r>
              <a:rPr lang="en-US" altLang="zh-CN" dirty="0" err="1"/>
              <a:t>int</a:t>
            </a:r>
            <a:r>
              <a:rPr lang="en-US" altLang="zh-CN" dirty="0"/>
              <a:t> </a:t>
            </a:r>
            <a:r>
              <a:rPr lang="en-US" altLang="zh-CN" dirty="0" err="1"/>
              <a:t>k,n</a:t>
            </a:r>
            <a:r>
              <a:rPr lang="en-US" altLang="zh-CN" dirty="0"/>
              <a:t>;</a:t>
            </a:r>
            <a:endParaRPr lang="zh-CN" altLang="zh-CN" dirty="0"/>
          </a:p>
          <a:p>
            <a:pPr marL="0" indent="0">
              <a:buNone/>
            </a:pPr>
            <a:r>
              <a:rPr lang="en-US" altLang="zh-CN" dirty="0"/>
              <a:t>  n= </a:t>
            </a:r>
            <a:r>
              <a:rPr lang="en-US" altLang="zh-CN" dirty="0" err="1"/>
              <a:t>sqrt</a:t>
            </a:r>
            <a:r>
              <a:rPr lang="en-US" altLang="zh-CN" dirty="0"/>
              <a:t>(x);</a:t>
            </a:r>
            <a:endParaRPr lang="zh-CN" altLang="zh-CN" dirty="0"/>
          </a:p>
          <a:p>
            <a:pPr marL="0" indent="0">
              <a:buNone/>
            </a:pPr>
            <a:r>
              <a:rPr lang="en-US" altLang="zh-CN" dirty="0"/>
              <a:t>  for (k=2;k&lt;=</a:t>
            </a:r>
            <a:r>
              <a:rPr lang="en-US" altLang="zh-CN" dirty="0" err="1"/>
              <a:t>n;k</a:t>
            </a:r>
            <a:r>
              <a:rPr lang="en-US" altLang="zh-CN" dirty="0"/>
              <a:t>++)</a:t>
            </a:r>
            <a:endParaRPr lang="zh-CN" altLang="zh-CN" dirty="0"/>
          </a:p>
          <a:p>
            <a:pPr marL="0" indent="0">
              <a:buNone/>
            </a:pPr>
            <a:r>
              <a:rPr lang="en-US" altLang="zh-CN" dirty="0"/>
              <a:t>       if (x mod k=0 )  return(0);</a:t>
            </a:r>
            <a:endParaRPr lang="zh-CN" altLang="zh-CN" dirty="0"/>
          </a:p>
          <a:p>
            <a:pPr marL="0" indent="0">
              <a:buNone/>
            </a:pPr>
            <a:r>
              <a:rPr lang="en-US" altLang="zh-CN" dirty="0"/>
              <a:t>  return(1);</a:t>
            </a:r>
            <a:endParaRPr lang="zh-CN" altLang="zh-CN" dirty="0"/>
          </a:p>
          <a:p>
            <a:pPr marL="0" indent="0">
              <a:buNone/>
            </a:pPr>
            <a:r>
              <a:rPr lang="en-US" altLang="zh-CN" dirty="0"/>
              <a:t>}</a:t>
            </a:r>
            <a:endParaRPr lang="zh-CN" altLang="zh-CN" dirty="0"/>
          </a:p>
          <a:p>
            <a:pPr marL="0" indent="0">
              <a:buNone/>
            </a:pPr>
            <a:r>
              <a:rPr lang="en-US" altLang="zh-CN" dirty="0"/>
              <a:t>check3(</a:t>
            </a:r>
            <a:r>
              <a:rPr lang="en-US" altLang="zh-CN" dirty="0" err="1"/>
              <a:t>int</a:t>
            </a:r>
            <a:r>
              <a:rPr lang="en-US" altLang="zh-CN" dirty="0"/>
              <a:t> </a:t>
            </a:r>
            <a:r>
              <a:rPr lang="en-US" altLang="zh-CN" dirty="0" err="1"/>
              <a:t>j,int</a:t>
            </a:r>
            <a:r>
              <a:rPr lang="en-US" altLang="zh-CN" dirty="0"/>
              <a:t> </a:t>
            </a:r>
            <a:r>
              <a:rPr lang="en-US" altLang="zh-CN" dirty="0" err="1"/>
              <a:t>i</a:t>
            </a:r>
            <a:r>
              <a:rPr lang="en-US" altLang="zh-CN" dirty="0"/>
              <a:t>)  //</a:t>
            </a:r>
            <a:r>
              <a:rPr lang="zh-CN" altLang="zh-CN" dirty="0"/>
              <a:t>判断两个数的和是否为素数</a:t>
            </a:r>
          </a:p>
          <a:p>
            <a:pPr marL="0" indent="0">
              <a:buNone/>
            </a:pPr>
            <a:r>
              <a:rPr lang="en-US" altLang="zh-CN" dirty="0"/>
              <a:t>{ if (</a:t>
            </a:r>
            <a:r>
              <a:rPr lang="en-US" altLang="zh-CN" dirty="0" err="1"/>
              <a:t>i</a:t>
            </a:r>
            <a:r>
              <a:rPr lang="en-US" altLang="zh-CN" dirty="0"/>
              <a:t>&lt;20)   return(check2(</a:t>
            </a:r>
            <a:r>
              <a:rPr lang="en-US" altLang="zh-CN" dirty="0" err="1"/>
              <a:t>j+a</a:t>
            </a:r>
            <a:r>
              <a:rPr lang="en-US" altLang="zh-CN" dirty="0"/>
              <a:t>[i-1]));</a:t>
            </a:r>
            <a:endParaRPr lang="zh-CN" altLang="zh-CN" dirty="0"/>
          </a:p>
          <a:p>
            <a:pPr marL="0" indent="0">
              <a:buNone/>
            </a:pPr>
            <a:r>
              <a:rPr lang="en-US" altLang="zh-CN" dirty="0"/>
              <a:t>  else</a:t>
            </a:r>
            <a:endParaRPr lang="zh-CN" altLang="zh-CN" dirty="0"/>
          </a:p>
          <a:p>
            <a:pPr marL="0" indent="0">
              <a:buNone/>
            </a:pPr>
            <a:r>
              <a:rPr lang="en-US" altLang="zh-CN" dirty="0"/>
              <a:t>    return(check2(</a:t>
            </a:r>
            <a:r>
              <a:rPr lang="en-US" altLang="zh-CN" dirty="0" err="1"/>
              <a:t>j+a</a:t>
            </a:r>
            <a:r>
              <a:rPr lang="en-US" altLang="zh-CN" dirty="0"/>
              <a:t>[i-1]) and check2(</a:t>
            </a:r>
            <a:r>
              <a:rPr lang="en-US" altLang="zh-CN" dirty="0" err="1"/>
              <a:t>j+a</a:t>
            </a:r>
            <a:r>
              <a:rPr lang="en-US" altLang="zh-CN" dirty="0"/>
              <a:t>[1]));</a:t>
            </a:r>
            <a:endParaRPr lang="zh-CN" altLang="zh-CN" dirty="0"/>
          </a:p>
          <a:p>
            <a:pPr marL="0" indent="0">
              <a:buNone/>
            </a:pPr>
            <a:r>
              <a:rPr lang="en-US" altLang="zh-CN" dirty="0"/>
              <a:t>}</a:t>
            </a:r>
            <a:endParaRPr lang="zh-CN" altLang="zh-CN" dirty="0"/>
          </a:p>
          <a:p>
            <a:pPr marL="0" indent="0">
              <a:buNone/>
            </a:pPr>
            <a:r>
              <a:rPr lang="en-US" altLang="zh-CN" dirty="0"/>
              <a:t>output( )  //</a:t>
            </a:r>
            <a:r>
              <a:rPr lang="zh-CN" altLang="zh-CN" dirty="0"/>
              <a:t>输出</a:t>
            </a:r>
          </a:p>
          <a:p>
            <a:pPr marL="0" indent="0">
              <a:buNone/>
            </a:pPr>
            <a:r>
              <a:rPr lang="en-US" altLang="zh-CN" dirty="0"/>
              <a:t>{ </a:t>
            </a:r>
            <a:r>
              <a:rPr lang="en-US" altLang="zh-CN" dirty="0" err="1"/>
              <a:t>int</a:t>
            </a:r>
            <a:r>
              <a:rPr lang="en-US" altLang="zh-CN" dirty="0"/>
              <a:t> k;</a:t>
            </a:r>
            <a:endParaRPr lang="zh-CN" altLang="zh-CN" dirty="0"/>
          </a:p>
          <a:p>
            <a:pPr marL="0" indent="0">
              <a:buNone/>
            </a:pPr>
            <a:r>
              <a:rPr lang="en-US" altLang="zh-CN" dirty="0"/>
              <a:t>for (k=1;k&lt;=21;k++)</a:t>
            </a:r>
            <a:endParaRPr lang="zh-CN" altLang="zh-CN" dirty="0"/>
          </a:p>
          <a:p>
            <a:pPr marL="0" indent="0">
              <a:buNone/>
            </a:pPr>
            <a:r>
              <a:rPr lang="en-US" altLang="zh-CN" dirty="0"/>
              <a:t>       print(a[k]);</a:t>
            </a:r>
            <a:endParaRPr lang="zh-CN" altLang="zh-CN" dirty="0"/>
          </a:p>
          <a:p>
            <a:pPr marL="0" indent="0">
              <a:buNone/>
            </a:pPr>
            <a:r>
              <a:rPr lang="en-US" altLang="zh-CN" dirty="0"/>
              <a:t>  print(</a:t>
            </a:r>
            <a:r>
              <a:rPr lang="zh-CN" altLang="zh-CN" dirty="0"/>
              <a:t>“换行符”</a:t>
            </a:r>
            <a:r>
              <a:rPr lang="en-US" altLang="zh-CN" dirty="0"/>
              <a:t>); </a:t>
            </a:r>
            <a:endParaRPr lang="zh-CN" altLang="zh-CN" dirty="0"/>
          </a:p>
          <a:p>
            <a:pPr marL="0" indent="0">
              <a:buNone/>
            </a:pPr>
            <a:r>
              <a:rPr lang="en-US" altLang="zh-CN" dirty="0"/>
              <a:t>}</a:t>
            </a:r>
            <a:endParaRPr lang="zh-CN" altLang="en-US" dirty="0"/>
          </a:p>
        </p:txBody>
      </p:sp>
    </p:spTree>
    <p:extLst>
      <p:ext uri="{BB962C8B-B14F-4D97-AF65-F5344CB8AC3E}">
        <p14:creationId xmlns:p14="http://schemas.microsoft.com/office/powerpoint/2010/main" val="815859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a:grpSpLocks noChangeAspect="1"/>
          </p:cNvGrpSpPr>
          <p:nvPr/>
        </p:nvGrpSpPr>
        <p:grpSpPr>
          <a:xfrm>
            <a:off x="2904661" y="2347662"/>
            <a:ext cx="1872000" cy="1872000"/>
            <a:chOff x="6839012" y="2446144"/>
            <a:chExt cx="1556194" cy="1556194"/>
          </a:xfrm>
        </p:grpSpPr>
        <p:grpSp>
          <p:nvGrpSpPr>
            <p:cNvPr id="31" name="组合 30"/>
            <p:cNvGrpSpPr/>
            <p:nvPr/>
          </p:nvGrpSpPr>
          <p:grpSpPr>
            <a:xfrm>
              <a:off x="6839012" y="2446144"/>
              <a:ext cx="1556194" cy="1556194"/>
              <a:chOff x="3154508" y="1821271"/>
              <a:chExt cx="2785107" cy="2785102"/>
            </a:xfrm>
          </p:grpSpPr>
          <p:sp>
            <p:nvSpPr>
              <p:cNvPr id="33"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2"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5827236"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A5A5A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典型例题：分枝限界法</a:t>
            </a:r>
          </a:p>
        </p:txBody>
      </p:sp>
    </p:spTree>
    <p:extLst>
      <p:ext uri="{BB962C8B-B14F-4D97-AF65-F5344CB8AC3E}">
        <p14:creationId xmlns:p14="http://schemas.microsoft.com/office/powerpoint/2010/main" val="4823848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64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10579" y="1054009"/>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dirty="0">
                <a:solidFill>
                  <a:srgbClr val="3366FF"/>
                </a:solidFill>
                <a:latin typeface="Times New Roman" panose="02020603050405020304" pitchFamily="18" charset="0"/>
                <a:ea typeface="黑体" panose="02010609060101010101" pitchFamily="49" charset="-122"/>
              </a:rPr>
              <a:t>分支限界法与回溯法</a:t>
            </a:r>
          </a:p>
        </p:txBody>
      </p:sp>
      <p:sp>
        <p:nvSpPr>
          <p:cNvPr id="7" name="Text Box 5"/>
          <p:cNvSpPr txBox="1">
            <a:spLocks noChangeArrowheads="1"/>
          </p:cNvSpPr>
          <p:nvPr/>
        </p:nvSpPr>
        <p:spPr bwMode="auto">
          <a:xfrm>
            <a:off x="2201091" y="1630272"/>
            <a:ext cx="7620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0"/>
              </a:spcBef>
              <a:spcAft>
                <a:spcPct val="0"/>
              </a:spcAft>
            </a:pPr>
            <a:r>
              <a:rPr lang="zh-CN" altLang="en-US" sz="2400" u="sng" dirty="0">
                <a:solidFill>
                  <a:srgbClr val="003399"/>
                </a:solidFill>
                <a:latin typeface="Arial" panose="020B0604020202020204" pitchFamily="34" charset="0"/>
                <a:ea typeface="楷体_GB2312" pitchFamily="49" charset="-122"/>
              </a:rPr>
              <a:t>类似于回溯法，也是一种在问题的</a:t>
            </a:r>
            <a:r>
              <a:rPr lang="zh-CN" altLang="en-US" sz="2400" u="sng" dirty="0">
                <a:solidFill>
                  <a:srgbClr val="CC0000"/>
                </a:solidFill>
                <a:latin typeface="Arial" panose="020B0604020202020204" pitchFamily="34" charset="0"/>
                <a:ea typeface="楷体_GB2312" pitchFamily="49" charset="-122"/>
              </a:rPr>
              <a:t>解空间树</a:t>
            </a:r>
            <a:r>
              <a:rPr lang="en-US" altLang="zh-CN" sz="2400" u="sng" dirty="0">
                <a:solidFill>
                  <a:srgbClr val="CC0000"/>
                </a:solidFill>
                <a:latin typeface="Arial" panose="020B0604020202020204" pitchFamily="34" charset="0"/>
                <a:ea typeface="楷体_GB2312" pitchFamily="49" charset="-122"/>
              </a:rPr>
              <a:t>T</a:t>
            </a:r>
            <a:r>
              <a:rPr lang="zh-CN" altLang="en-US" sz="2400" u="sng" dirty="0">
                <a:solidFill>
                  <a:srgbClr val="CC0000"/>
                </a:solidFill>
                <a:latin typeface="Arial" panose="020B0604020202020204" pitchFamily="34" charset="0"/>
                <a:ea typeface="楷体_GB2312" pitchFamily="49" charset="-122"/>
              </a:rPr>
              <a:t>上搜索</a:t>
            </a:r>
            <a:r>
              <a:rPr lang="zh-CN" altLang="en-US" sz="2400" u="sng" dirty="0">
                <a:solidFill>
                  <a:srgbClr val="003399"/>
                </a:solidFill>
                <a:latin typeface="Arial" panose="020B0604020202020204" pitchFamily="34" charset="0"/>
                <a:ea typeface="楷体_GB2312" pitchFamily="49" charset="-122"/>
              </a:rPr>
              <a:t>问题解的算法。</a:t>
            </a:r>
          </a:p>
          <a:p>
            <a:pPr fontAlgn="base">
              <a:spcBef>
                <a:spcPct val="0"/>
              </a:spcBef>
              <a:spcAft>
                <a:spcPct val="0"/>
              </a:spcAft>
            </a:pPr>
            <a:endParaRPr lang="zh-CN" altLang="en-US" sz="2400" dirty="0">
              <a:solidFill>
                <a:srgbClr val="003399"/>
              </a:solidFill>
              <a:latin typeface="Arial" panose="020B0604020202020204" pitchFamily="34" charset="0"/>
              <a:ea typeface="楷体_GB2312" pitchFamily="49" charset="-122"/>
            </a:endParaRPr>
          </a:p>
          <a:p>
            <a:pPr fontAlgn="base">
              <a:spcBef>
                <a:spcPct val="0"/>
              </a:spcBef>
              <a:spcAft>
                <a:spcPct val="0"/>
              </a:spcAft>
            </a:pPr>
            <a:r>
              <a:rPr lang="zh-CN" altLang="en-US" sz="2400" dirty="0">
                <a:solidFill>
                  <a:srgbClr val="003399"/>
                </a:solidFill>
                <a:latin typeface="Arial" panose="020B0604020202020204" pitchFamily="34" charset="0"/>
                <a:ea typeface="楷体_GB2312" pitchFamily="49" charset="-122"/>
              </a:rPr>
              <a:t>（1）求解目标：</a:t>
            </a:r>
            <a:r>
              <a:rPr lang="zh-CN" altLang="en-US" sz="2400" dirty="0">
                <a:solidFill>
                  <a:srgbClr val="003399"/>
                </a:solidFill>
                <a:latin typeface="楷体_GB2312" pitchFamily="49" charset="-122"/>
                <a:ea typeface="楷体_GB2312" pitchFamily="49" charset="-122"/>
              </a:rPr>
              <a:t>回溯法的求解目标是找出解空间树中满足约束条件的</a:t>
            </a:r>
            <a:r>
              <a:rPr lang="zh-CN" altLang="en-US" sz="2400" b="1" dirty="0">
                <a:solidFill>
                  <a:srgbClr val="03A1B4"/>
                </a:solidFill>
                <a:latin typeface="楷体_GB2312" pitchFamily="49" charset="-122"/>
                <a:ea typeface="楷体_GB2312" pitchFamily="49" charset="-122"/>
              </a:rPr>
              <a:t>所有解</a:t>
            </a:r>
            <a:r>
              <a:rPr lang="zh-CN" altLang="en-US" sz="2400" dirty="0">
                <a:solidFill>
                  <a:srgbClr val="003399"/>
                </a:solidFill>
                <a:latin typeface="楷体_GB2312" pitchFamily="49" charset="-122"/>
                <a:ea typeface="楷体_GB2312" pitchFamily="49" charset="-122"/>
              </a:rPr>
              <a:t>，而分支限界法的求解目标则是找出满足约束条件的</a:t>
            </a:r>
            <a:r>
              <a:rPr lang="zh-CN" altLang="en-US" sz="2400" b="1" dirty="0">
                <a:solidFill>
                  <a:srgbClr val="CC0000"/>
                </a:solidFill>
                <a:latin typeface="楷体_GB2312" pitchFamily="49" charset="-122"/>
                <a:ea typeface="楷体_GB2312" pitchFamily="49" charset="-122"/>
              </a:rPr>
              <a:t>一个解</a:t>
            </a:r>
            <a:r>
              <a:rPr lang="zh-CN" altLang="en-US" sz="2400" dirty="0">
                <a:solidFill>
                  <a:srgbClr val="003399"/>
                </a:solidFill>
                <a:latin typeface="楷体_GB2312" pitchFamily="49" charset="-122"/>
                <a:ea typeface="楷体_GB2312" pitchFamily="49" charset="-122"/>
              </a:rPr>
              <a:t>，或是在满足约束条件的解中找出在某种意义下的</a:t>
            </a:r>
            <a:r>
              <a:rPr lang="zh-CN" altLang="en-US" sz="2400" b="1" dirty="0">
                <a:solidFill>
                  <a:srgbClr val="CC0000"/>
                </a:solidFill>
                <a:latin typeface="楷体_GB2312" pitchFamily="49" charset="-122"/>
                <a:ea typeface="楷体_GB2312" pitchFamily="49" charset="-122"/>
              </a:rPr>
              <a:t>最优解</a:t>
            </a:r>
            <a:r>
              <a:rPr lang="zh-CN" altLang="en-US" sz="2400" dirty="0">
                <a:solidFill>
                  <a:srgbClr val="003399"/>
                </a:solidFill>
                <a:latin typeface="楷体_GB2312" pitchFamily="49" charset="-122"/>
                <a:ea typeface="楷体_GB2312" pitchFamily="49" charset="-122"/>
              </a:rPr>
              <a:t>。</a:t>
            </a:r>
          </a:p>
          <a:p>
            <a:pPr fontAlgn="base">
              <a:spcBef>
                <a:spcPct val="0"/>
              </a:spcBef>
              <a:spcAft>
                <a:spcPct val="0"/>
              </a:spcAft>
            </a:pPr>
            <a:endParaRPr lang="zh-CN" altLang="en-US" sz="2400" dirty="0">
              <a:solidFill>
                <a:srgbClr val="003399"/>
              </a:solidFill>
              <a:latin typeface="楷体_GB2312" pitchFamily="49" charset="-122"/>
              <a:ea typeface="楷体_GB2312" pitchFamily="49" charset="-122"/>
            </a:endParaRPr>
          </a:p>
          <a:p>
            <a:pPr fontAlgn="base">
              <a:spcBef>
                <a:spcPct val="0"/>
              </a:spcBef>
              <a:spcAft>
                <a:spcPct val="0"/>
              </a:spcAft>
            </a:pPr>
            <a:r>
              <a:rPr lang="zh-CN" altLang="en-US" sz="2400" dirty="0">
                <a:solidFill>
                  <a:srgbClr val="003399"/>
                </a:solidFill>
                <a:latin typeface="Arial" panose="020B0604020202020204" pitchFamily="34" charset="0"/>
                <a:ea typeface="楷体_GB2312" pitchFamily="49" charset="-122"/>
              </a:rPr>
              <a:t>（2）搜索方式的不同：</a:t>
            </a:r>
            <a:r>
              <a:rPr lang="zh-CN" altLang="en-US" sz="2400" dirty="0">
                <a:solidFill>
                  <a:srgbClr val="003399"/>
                </a:solidFill>
                <a:latin typeface="楷体_GB2312" pitchFamily="49" charset="-122"/>
                <a:ea typeface="楷体_GB2312" pitchFamily="49" charset="-122"/>
              </a:rPr>
              <a:t>回溯法以深度优先的方式搜索解空间树，而分支限界法则以</a:t>
            </a:r>
            <a:r>
              <a:rPr lang="zh-CN" altLang="en-US" sz="2400" dirty="0">
                <a:solidFill>
                  <a:srgbClr val="CC0000"/>
                </a:solidFill>
                <a:latin typeface="楷体_GB2312" pitchFamily="49" charset="-122"/>
                <a:ea typeface="楷体_GB2312" pitchFamily="49" charset="-122"/>
              </a:rPr>
              <a:t>广度优先或以最小耗费优先</a:t>
            </a:r>
            <a:r>
              <a:rPr lang="zh-CN" altLang="en-US" sz="2400" dirty="0">
                <a:solidFill>
                  <a:srgbClr val="003399"/>
                </a:solidFill>
                <a:latin typeface="楷体_GB2312" pitchFamily="49" charset="-122"/>
                <a:ea typeface="楷体_GB2312" pitchFamily="49" charset="-122"/>
              </a:rPr>
              <a:t>的方式搜索解空间树。</a:t>
            </a:r>
            <a:r>
              <a:rPr lang="zh-CN" altLang="en-US" sz="2000" dirty="0">
                <a:solidFill>
                  <a:srgbClr val="003399"/>
                </a:solidFill>
                <a:latin typeface="楷体_GB2312" pitchFamily="49" charset="-122"/>
                <a:ea typeface="楷体_GB2312" pitchFamily="49" charset="-122"/>
              </a:rPr>
              <a:t> </a:t>
            </a:r>
          </a:p>
        </p:txBody>
      </p:sp>
    </p:spTree>
    <p:extLst>
      <p:ext uri="{BB962C8B-B14F-4D97-AF65-F5344CB8AC3E}">
        <p14:creationId xmlns:p14="http://schemas.microsoft.com/office/powerpoint/2010/main" val="43264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组合 12"/>
          <p:cNvGrpSpPr>
            <a:grpSpLocks noChangeAspect="1"/>
          </p:cNvGrpSpPr>
          <p:nvPr/>
        </p:nvGrpSpPr>
        <p:grpSpPr>
          <a:xfrm>
            <a:off x="2904662" y="2326255"/>
            <a:ext cx="1872000" cy="1872000"/>
            <a:chOff x="3843955" y="2446144"/>
            <a:chExt cx="1556194" cy="1556194"/>
          </a:xfrm>
        </p:grpSpPr>
        <p:grpSp>
          <p:nvGrpSpPr>
            <p:cNvPr id="14" name="组合 13"/>
            <p:cNvGrpSpPr/>
            <p:nvPr/>
          </p:nvGrpSpPr>
          <p:grpSpPr>
            <a:xfrm>
              <a:off x="3843955" y="2446144"/>
              <a:ext cx="1556194" cy="1556194"/>
              <a:chOff x="3154508" y="1821271"/>
              <a:chExt cx="2785107" cy="2785102"/>
            </a:xfrm>
          </p:grpSpPr>
          <p:sp>
            <p:nvSpPr>
              <p:cNvPr id="28"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5"/>
              <p:cNvSpPr>
                <a:spLocks/>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p:cNvGrpSpPr>
              <a:grpSpLocks noChangeAspect="1"/>
            </p:cNvGrpSpPr>
            <p:nvPr/>
          </p:nvGrpSpPr>
          <p:grpSpPr>
            <a:xfrm>
              <a:off x="4305202" y="2997957"/>
              <a:ext cx="675251" cy="459226"/>
              <a:chOff x="3897313" y="2016126"/>
              <a:chExt cx="749300" cy="509588"/>
            </a:xfrm>
            <a:solidFill>
              <a:schemeClr val="bg1"/>
            </a:solidFill>
          </p:grpSpPr>
          <p:sp>
            <p:nvSpPr>
              <p:cNvPr id="17"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2441694" cy="769441"/>
          </a:xfrm>
          <a:prstGeom prst="rect">
            <a:avLst/>
          </a:prstGeom>
        </p:spPr>
        <p:txBody>
          <a:bodyPr wrap="none">
            <a:spAutoFit/>
          </a:bodyPr>
          <a:lstStyle/>
          <a:p>
            <a:r>
              <a:rPr lang="zh-CN" altLang="en-US" sz="44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复习要点</a:t>
            </a:r>
          </a:p>
        </p:txBody>
      </p:sp>
    </p:spTree>
    <p:extLst>
      <p:ext uri="{BB962C8B-B14F-4D97-AF65-F5344CB8AC3E}">
        <p14:creationId xmlns:p14="http://schemas.microsoft.com/office/powerpoint/2010/main" val="127222119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28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379505" y="1592425"/>
            <a:ext cx="9350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400" dirty="0">
                <a:solidFill>
                  <a:srgbClr val="003399"/>
                </a:solidFill>
                <a:latin typeface="楷体_GB2312" pitchFamily="49" charset="-122"/>
                <a:ea typeface="楷体_GB2312" pitchFamily="49" charset="-122"/>
              </a:rPr>
              <a:t>    分支限界法常以广度优先或以最小耗费（最大效益）优先的方式搜索问题的解空间树。</a:t>
            </a:r>
          </a:p>
        </p:txBody>
      </p:sp>
      <p:sp>
        <p:nvSpPr>
          <p:cNvPr id="6" name="Text Box 7"/>
          <p:cNvSpPr txBox="1">
            <a:spLocks noChangeArrowheads="1"/>
          </p:cNvSpPr>
          <p:nvPr/>
        </p:nvSpPr>
        <p:spPr bwMode="auto">
          <a:xfrm>
            <a:off x="1296954" y="4714455"/>
            <a:ext cx="944420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400" dirty="0">
                <a:solidFill>
                  <a:srgbClr val="003399"/>
                </a:solidFill>
                <a:latin typeface="楷体_GB2312" pitchFamily="49" charset="-122"/>
                <a:ea typeface="楷体_GB2312" pitchFamily="49" charset="-122"/>
              </a:rPr>
              <a:t>    此后，从活结点表中取下一结点成为当前扩展结点，并重复上述结点扩展过程。这个过程一直持续到找到所需的解或活结点表为空时为止。 </a:t>
            </a:r>
          </a:p>
        </p:txBody>
      </p:sp>
      <p:sp>
        <p:nvSpPr>
          <p:cNvPr id="7" name="Text Box 9"/>
          <p:cNvSpPr txBox="1">
            <a:spLocks noChangeArrowheads="1"/>
          </p:cNvSpPr>
          <p:nvPr/>
        </p:nvSpPr>
        <p:spPr bwMode="auto">
          <a:xfrm>
            <a:off x="1285998" y="2866994"/>
            <a:ext cx="944420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400" dirty="0">
                <a:solidFill>
                  <a:srgbClr val="003399"/>
                </a:solidFill>
                <a:latin typeface="楷体_GB2312" pitchFamily="49" charset="-122"/>
                <a:ea typeface="楷体_GB2312" pitchFamily="49" charset="-122"/>
              </a:rPr>
              <a:t>    在分支限界法中，</a:t>
            </a:r>
            <a:r>
              <a:rPr lang="zh-CN" altLang="en-US" sz="2400" dirty="0">
                <a:solidFill>
                  <a:srgbClr val="CC0000"/>
                </a:solidFill>
                <a:latin typeface="楷体_GB2312" pitchFamily="49" charset="-122"/>
                <a:ea typeface="楷体_GB2312" pitchFamily="49" charset="-122"/>
              </a:rPr>
              <a:t>每一个活结点只有一次机会成为扩展结点</a:t>
            </a:r>
            <a:r>
              <a:rPr lang="zh-CN" altLang="en-US" sz="2400" dirty="0">
                <a:solidFill>
                  <a:srgbClr val="003399"/>
                </a:solidFill>
                <a:latin typeface="楷体_GB2312" pitchFamily="49" charset="-122"/>
                <a:ea typeface="楷体_GB2312" pitchFamily="49" charset="-122"/>
              </a:rPr>
              <a:t>。活结点一旦成为扩展结点，就</a:t>
            </a:r>
            <a:r>
              <a:rPr lang="zh-CN" altLang="en-US" sz="2400" dirty="0">
                <a:solidFill>
                  <a:srgbClr val="CC0000"/>
                </a:solidFill>
                <a:latin typeface="楷体_GB2312" pitchFamily="49" charset="-122"/>
                <a:ea typeface="楷体_GB2312" pitchFamily="49" charset="-122"/>
              </a:rPr>
              <a:t>一次性产生其所有儿子结点</a:t>
            </a:r>
            <a:r>
              <a:rPr lang="zh-CN" altLang="en-US" sz="2400" dirty="0">
                <a:solidFill>
                  <a:srgbClr val="003399"/>
                </a:solidFill>
                <a:latin typeface="楷体_GB2312" pitchFamily="49" charset="-122"/>
                <a:ea typeface="楷体_GB2312" pitchFamily="49" charset="-122"/>
              </a:rPr>
              <a:t>。在这些儿子结点中，导致不可行解或导致非最优解的儿子结点被</a:t>
            </a:r>
            <a:r>
              <a:rPr lang="zh-CN" altLang="en-US" sz="2400" dirty="0">
                <a:solidFill>
                  <a:srgbClr val="CC0000"/>
                </a:solidFill>
                <a:latin typeface="楷体_GB2312" pitchFamily="49" charset="-122"/>
                <a:ea typeface="楷体_GB2312" pitchFamily="49" charset="-122"/>
              </a:rPr>
              <a:t>舍弃</a:t>
            </a:r>
            <a:r>
              <a:rPr lang="zh-CN" altLang="en-US" sz="2400" dirty="0">
                <a:solidFill>
                  <a:srgbClr val="003399"/>
                </a:solidFill>
                <a:latin typeface="楷体_GB2312" pitchFamily="49" charset="-122"/>
                <a:ea typeface="楷体_GB2312" pitchFamily="49" charset="-122"/>
              </a:rPr>
              <a:t>，其余儿子结点被</a:t>
            </a:r>
            <a:r>
              <a:rPr lang="zh-CN" altLang="en-US" sz="2400" dirty="0">
                <a:solidFill>
                  <a:srgbClr val="CC0000"/>
                </a:solidFill>
                <a:latin typeface="楷体_GB2312" pitchFamily="49" charset="-122"/>
                <a:ea typeface="楷体_GB2312" pitchFamily="49" charset="-122"/>
              </a:rPr>
              <a:t>加入活结点表</a:t>
            </a:r>
            <a:r>
              <a:rPr lang="zh-CN" altLang="en-US" sz="2400" dirty="0">
                <a:solidFill>
                  <a:srgbClr val="003399"/>
                </a:solidFill>
                <a:latin typeface="楷体_GB2312" pitchFamily="49" charset="-122"/>
                <a:ea typeface="楷体_GB2312" pitchFamily="49" charset="-122"/>
              </a:rPr>
              <a:t>中。</a:t>
            </a:r>
          </a:p>
        </p:txBody>
      </p:sp>
    </p:spTree>
    <p:extLst>
      <p:ext uri="{BB962C8B-B14F-4D97-AF65-F5344CB8AC3E}">
        <p14:creationId xmlns:p14="http://schemas.microsoft.com/office/powerpoint/2010/main" val="1799178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2133600" y="1211425"/>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dirty="0">
                <a:solidFill>
                  <a:srgbClr val="3366FF"/>
                </a:solidFill>
                <a:latin typeface="Times New Roman" panose="02020603050405020304" pitchFamily="18" charset="0"/>
                <a:ea typeface="黑体" panose="02010609060101010101" pitchFamily="49" charset="-122"/>
              </a:rPr>
              <a:t>常见的两种分支限界法</a:t>
            </a:r>
            <a:endParaRPr lang="zh-CN" altLang="en-US" dirty="0">
              <a:solidFill>
                <a:srgbClr val="3366FF"/>
              </a:solidFill>
              <a:latin typeface="Arial" panose="020B0604020202020204" pitchFamily="34" charset="0"/>
              <a:ea typeface="华文行楷" panose="02010800040101010101" pitchFamily="2" charset="-122"/>
            </a:endParaRPr>
          </a:p>
        </p:txBody>
      </p:sp>
      <p:sp>
        <p:nvSpPr>
          <p:cNvPr id="8" name="Text Box 7"/>
          <p:cNvSpPr txBox="1">
            <a:spLocks noChangeArrowheads="1"/>
          </p:cNvSpPr>
          <p:nvPr/>
        </p:nvSpPr>
        <p:spPr bwMode="auto">
          <a:xfrm>
            <a:off x="2590800" y="1973425"/>
            <a:ext cx="74676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50000"/>
              </a:spcBef>
              <a:spcAft>
                <a:spcPct val="0"/>
              </a:spcAft>
            </a:pPr>
            <a:r>
              <a:rPr lang="zh-CN" altLang="en-US" sz="2400" dirty="0">
                <a:solidFill>
                  <a:srgbClr val="003399"/>
                </a:solidFill>
                <a:latin typeface="楷体_GB2312" pitchFamily="49" charset="-122"/>
                <a:ea typeface="楷体_GB2312" pitchFamily="49" charset="-122"/>
              </a:rPr>
              <a:t>（1）队列式(</a:t>
            </a:r>
            <a:r>
              <a:rPr lang="en-US" altLang="zh-CN" sz="2400" dirty="0">
                <a:solidFill>
                  <a:srgbClr val="003399"/>
                </a:solidFill>
                <a:latin typeface="楷体_GB2312" pitchFamily="49" charset="-122"/>
                <a:ea typeface="楷体_GB2312" pitchFamily="49" charset="-122"/>
              </a:rPr>
              <a:t>FIFO)</a:t>
            </a:r>
            <a:r>
              <a:rPr lang="zh-CN" altLang="en-US" sz="2400" dirty="0">
                <a:solidFill>
                  <a:srgbClr val="003399"/>
                </a:solidFill>
                <a:latin typeface="楷体_GB2312" pitchFamily="49" charset="-122"/>
                <a:ea typeface="楷体_GB2312" pitchFamily="49" charset="-122"/>
              </a:rPr>
              <a:t>分支限界法</a:t>
            </a:r>
          </a:p>
          <a:p>
            <a:pPr fontAlgn="base">
              <a:spcBef>
                <a:spcPct val="50000"/>
              </a:spcBef>
              <a:spcAft>
                <a:spcPct val="0"/>
              </a:spcAft>
            </a:pPr>
            <a:r>
              <a:rPr lang="zh-CN" altLang="en-US" sz="2400" dirty="0">
                <a:solidFill>
                  <a:srgbClr val="003399"/>
                </a:solidFill>
                <a:latin typeface="楷体_GB2312" pitchFamily="49" charset="-122"/>
                <a:ea typeface="楷体_GB2312" pitchFamily="49" charset="-122"/>
              </a:rPr>
              <a:t>    按照队列先进先出（</a:t>
            </a:r>
            <a:r>
              <a:rPr lang="en-US" altLang="zh-CN" sz="2400" dirty="0">
                <a:solidFill>
                  <a:srgbClr val="003399"/>
                </a:solidFill>
                <a:latin typeface="楷体_GB2312" pitchFamily="49" charset="-122"/>
                <a:ea typeface="楷体_GB2312" pitchFamily="49" charset="-122"/>
              </a:rPr>
              <a:t>FIFO）</a:t>
            </a:r>
            <a:r>
              <a:rPr lang="zh-CN" altLang="en-US" sz="2400" dirty="0">
                <a:solidFill>
                  <a:srgbClr val="003399"/>
                </a:solidFill>
                <a:latin typeface="楷体_GB2312" pitchFamily="49" charset="-122"/>
                <a:ea typeface="楷体_GB2312" pitchFamily="49" charset="-122"/>
              </a:rPr>
              <a:t>原则选取下一个节点为扩展节点。</a:t>
            </a:r>
            <a:r>
              <a:rPr lang="zh-CN" altLang="en-US" sz="2000" dirty="0">
                <a:solidFill>
                  <a:srgbClr val="003399"/>
                </a:solidFill>
                <a:latin typeface="楷体_GB2312" pitchFamily="49" charset="-122"/>
                <a:ea typeface="楷体_GB2312" pitchFamily="49" charset="-122"/>
              </a:rPr>
              <a:t> </a:t>
            </a:r>
          </a:p>
        </p:txBody>
      </p:sp>
      <p:sp>
        <p:nvSpPr>
          <p:cNvPr id="9" name="Text Box 9"/>
          <p:cNvSpPr txBox="1">
            <a:spLocks noChangeArrowheads="1"/>
          </p:cNvSpPr>
          <p:nvPr/>
        </p:nvSpPr>
        <p:spPr bwMode="auto">
          <a:xfrm>
            <a:off x="2590800" y="3802225"/>
            <a:ext cx="75438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fontAlgn="base">
              <a:spcBef>
                <a:spcPct val="50000"/>
              </a:spcBef>
              <a:spcAft>
                <a:spcPct val="0"/>
              </a:spcAft>
            </a:pPr>
            <a:r>
              <a:rPr lang="zh-CN" altLang="en-US" sz="2400">
                <a:solidFill>
                  <a:srgbClr val="003399"/>
                </a:solidFill>
                <a:latin typeface="楷体_GB2312" pitchFamily="49" charset="-122"/>
                <a:ea typeface="楷体_GB2312" pitchFamily="49" charset="-122"/>
              </a:rPr>
              <a:t>（2）优先队列式分支限界法</a:t>
            </a:r>
          </a:p>
          <a:p>
            <a:pPr fontAlgn="base">
              <a:spcBef>
                <a:spcPct val="50000"/>
              </a:spcBef>
              <a:spcAft>
                <a:spcPct val="0"/>
              </a:spcAft>
            </a:pPr>
            <a:r>
              <a:rPr lang="zh-CN" altLang="en-US" sz="2400">
                <a:solidFill>
                  <a:srgbClr val="003399"/>
                </a:solidFill>
                <a:latin typeface="楷体_GB2312" pitchFamily="49" charset="-122"/>
                <a:ea typeface="楷体_GB2312" pitchFamily="49" charset="-122"/>
              </a:rPr>
              <a:t>    按照优先队列中规定的优先级选取优先级最高的节点成为当前扩展节点。</a:t>
            </a:r>
          </a:p>
        </p:txBody>
      </p:sp>
    </p:spTree>
    <p:extLst>
      <p:ext uri="{BB962C8B-B14F-4D97-AF65-F5344CB8AC3E}">
        <p14:creationId xmlns:p14="http://schemas.microsoft.com/office/powerpoint/2010/main" val="3970183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4294967295"/>
          </p:nvPr>
        </p:nvSpPr>
        <p:spPr/>
        <p:txBody>
          <a:bodyPr/>
          <a:lstStyle/>
          <a:p>
            <a:endParaRPr lang="en-US" altLang="zh-CN" dirty="0"/>
          </a:p>
        </p:txBody>
      </p:sp>
      <p:sp>
        <p:nvSpPr>
          <p:cNvPr id="323588" name="Text Box 4"/>
          <p:cNvSpPr txBox="1">
            <a:spLocks noChangeArrowheads="1"/>
          </p:cNvSpPr>
          <p:nvPr/>
        </p:nvSpPr>
        <p:spPr bwMode="auto">
          <a:xfrm>
            <a:off x="2379695" y="1215022"/>
            <a:ext cx="7696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1. 问题描述</a:t>
            </a:r>
            <a:endParaRPr lang="zh-CN" altLang="en-US">
              <a:solidFill>
                <a:schemeClr val="accent2"/>
              </a:solidFill>
              <a:ea typeface="华文行楷" panose="02010800040101010101" pitchFamily="2" charset="-122"/>
            </a:endParaRPr>
          </a:p>
        </p:txBody>
      </p:sp>
      <p:sp>
        <p:nvSpPr>
          <p:cNvPr id="323591" name="Text Box 7"/>
          <p:cNvSpPr txBox="1">
            <a:spLocks noChangeArrowheads="1"/>
          </p:cNvSpPr>
          <p:nvPr/>
        </p:nvSpPr>
        <p:spPr bwMode="auto">
          <a:xfrm>
            <a:off x="2108719" y="1935747"/>
            <a:ext cx="8543439"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gn="just">
              <a:spcBef>
                <a:spcPct val="50000"/>
              </a:spcBef>
            </a:pPr>
            <a:r>
              <a:rPr lang="zh-CN" altLang="en-US" sz="2000" dirty="0">
                <a:solidFill>
                  <a:schemeClr val="tx2"/>
                </a:solidFill>
                <a:latin typeface="楷体_GB2312" pitchFamily="49" charset="-122"/>
                <a:ea typeface="楷体_GB2312" pitchFamily="49" charset="-122"/>
              </a:rPr>
              <a:t>有一批共个集装箱要装上2艘载重量分别为</a:t>
            </a:r>
            <a:r>
              <a:rPr lang="en-US" altLang="zh-CN" sz="2000" dirty="0">
                <a:solidFill>
                  <a:schemeClr val="tx2"/>
                </a:solidFill>
                <a:latin typeface="楷体_GB2312" pitchFamily="49" charset="-122"/>
                <a:ea typeface="楷体_GB2312" pitchFamily="49" charset="-122"/>
              </a:rPr>
              <a:t>C1</a:t>
            </a:r>
            <a:r>
              <a:rPr lang="zh-CN" altLang="en-US" sz="2000" dirty="0">
                <a:solidFill>
                  <a:schemeClr val="tx2"/>
                </a:solidFill>
                <a:latin typeface="楷体_GB2312" pitchFamily="49" charset="-122"/>
                <a:ea typeface="楷体_GB2312" pitchFamily="49" charset="-122"/>
              </a:rPr>
              <a:t>和</a:t>
            </a:r>
            <a:r>
              <a:rPr lang="en-US" altLang="zh-CN" sz="2000" dirty="0">
                <a:solidFill>
                  <a:schemeClr val="tx2"/>
                </a:solidFill>
                <a:latin typeface="楷体_GB2312" pitchFamily="49" charset="-122"/>
                <a:ea typeface="楷体_GB2312" pitchFamily="49" charset="-122"/>
              </a:rPr>
              <a:t>C2</a:t>
            </a:r>
            <a:r>
              <a:rPr lang="zh-CN" altLang="en-US" sz="2000" dirty="0">
                <a:solidFill>
                  <a:schemeClr val="tx2"/>
                </a:solidFill>
                <a:latin typeface="楷体_GB2312" pitchFamily="49" charset="-122"/>
                <a:ea typeface="楷体_GB2312" pitchFamily="49" charset="-122"/>
              </a:rPr>
              <a:t>的轮船，其中集</a:t>
            </a:r>
          </a:p>
          <a:p>
            <a:pPr algn="just">
              <a:spcBef>
                <a:spcPct val="50000"/>
              </a:spcBef>
            </a:pPr>
            <a:r>
              <a:rPr lang="zh-CN" altLang="en-US" sz="2000" dirty="0">
                <a:solidFill>
                  <a:schemeClr val="tx2"/>
                </a:solidFill>
                <a:latin typeface="楷体_GB2312" pitchFamily="49" charset="-122"/>
                <a:ea typeface="楷体_GB2312" pitchFamily="49" charset="-122"/>
              </a:rPr>
              <a:t>装箱</a:t>
            </a:r>
            <a:r>
              <a:rPr lang="en-US" altLang="zh-CN" sz="2000" dirty="0" err="1">
                <a:solidFill>
                  <a:schemeClr val="tx2"/>
                </a:solidFill>
                <a:latin typeface="楷体_GB2312" pitchFamily="49" charset="-122"/>
                <a:ea typeface="楷体_GB2312" pitchFamily="49" charset="-122"/>
              </a:rPr>
              <a:t>i</a:t>
            </a:r>
            <a:r>
              <a:rPr lang="zh-CN" altLang="en-US" sz="2000" dirty="0">
                <a:solidFill>
                  <a:schemeClr val="tx2"/>
                </a:solidFill>
                <a:latin typeface="楷体_GB2312" pitchFamily="49" charset="-122"/>
                <a:ea typeface="楷体_GB2312" pitchFamily="49" charset="-122"/>
              </a:rPr>
              <a:t>的重量为</a:t>
            </a:r>
            <a:r>
              <a:rPr lang="en-US" altLang="zh-CN" sz="2000" dirty="0">
                <a:solidFill>
                  <a:schemeClr val="tx2"/>
                </a:solidFill>
                <a:latin typeface="楷体_GB2312" pitchFamily="49" charset="-122"/>
                <a:ea typeface="楷体_GB2312" pitchFamily="49" charset="-122"/>
              </a:rPr>
              <a:t>Wi，</a:t>
            </a:r>
            <a:r>
              <a:rPr lang="zh-CN" altLang="en-US" sz="2000" dirty="0">
                <a:solidFill>
                  <a:schemeClr val="tx2"/>
                </a:solidFill>
                <a:latin typeface="楷体_GB2312" pitchFamily="49" charset="-122"/>
                <a:ea typeface="楷体_GB2312" pitchFamily="49" charset="-122"/>
              </a:rPr>
              <a:t>且</a:t>
            </a:r>
          </a:p>
        </p:txBody>
      </p:sp>
      <p:graphicFrame>
        <p:nvGraphicFramePr>
          <p:cNvPr id="323594" name="Object 10"/>
          <p:cNvGraphicFramePr>
            <a:graphicFrameLocks noChangeAspect="1"/>
          </p:cNvGraphicFramePr>
          <p:nvPr>
            <p:extLst>
              <p:ext uri="{D42A27DB-BD31-4B8C-83A1-F6EECF244321}">
                <p14:modId xmlns:p14="http://schemas.microsoft.com/office/powerpoint/2010/main" val="2341319021"/>
              </p:ext>
            </p:extLst>
          </p:nvPr>
        </p:nvGraphicFramePr>
        <p:xfrm>
          <a:off x="5403267" y="2299869"/>
          <a:ext cx="1447800" cy="762000"/>
        </p:xfrm>
        <a:graphic>
          <a:graphicData uri="http://schemas.openxmlformats.org/presentationml/2006/ole">
            <mc:AlternateContent xmlns:mc="http://schemas.openxmlformats.org/markup-compatibility/2006">
              <mc:Choice xmlns:v="urn:schemas-microsoft-com:vml" Requires="v">
                <p:oleObj spid="_x0000_s12290" name="Microsoft 公式 3.0" r:id="rId3" imgW="927100" imgH="431800" progId="Equation.3">
                  <p:embed/>
                </p:oleObj>
              </mc:Choice>
              <mc:Fallback>
                <p:oleObj name="Microsoft 公式 3.0" r:id="rId3" imgW="927100" imgH="431800" progId="Equation.3">
                  <p:embed/>
                  <p:pic>
                    <p:nvPicPr>
                      <p:cNvPr id="32359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3267" y="2299869"/>
                        <a:ext cx="1447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3596" name="Text Box 12"/>
          <p:cNvSpPr txBox="1">
            <a:spLocks noChangeArrowheads="1"/>
          </p:cNvSpPr>
          <p:nvPr/>
        </p:nvSpPr>
        <p:spPr bwMode="auto">
          <a:xfrm>
            <a:off x="2108719" y="3015247"/>
            <a:ext cx="8470414"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spcBef>
                <a:spcPct val="50000"/>
              </a:spcBef>
            </a:pPr>
            <a:r>
              <a:rPr lang="zh-CN" altLang="en-US" sz="2000" dirty="0">
                <a:solidFill>
                  <a:schemeClr val="tx2"/>
                </a:solidFill>
                <a:latin typeface="楷体_GB2312" pitchFamily="49" charset="-122"/>
                <a:ea typeface="楷体_GB2312" pitchFamily="49" charset="-122"/>
              </a:rPr>
              <a:t>装载问题要求确定是否有一个合理的装载方案可将这个集装箱装上这2艘轮船。如果有，找出一种装载方案。 </a:t>
            </a:r>
          </a:p>
        </p:txBody>
      </p:sp>
      <p:sp>
        <p:nvSpPr>
          <p:cNvPr id="323597" name="Text Box 13"/>
          <p:cNvSpPr txBox="1">
            <a:spLocks noChangeArrowheads="1"/>
          </p:cNvSpPr>
          <p:nvPr/>
        </p:nvSpPr>
        <p:spPr bwMode="auto">
          <a:xfrm>
            <a:off x="2267339" y="4023309"/>
            <a:ext cx="8311794"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gn="just">
              <a:spcBef>
                <a:spcPct val="50000"/>
              </a:spcBef>
            </a:pPr>
            <a:r>
              <a:rPr lang="zh-CN" altLang="en-US" sz="2000" dirty="0">
                <a:solidFill>
                  <a:schemeClr val="tx2"/>
                </a:solidFill>
                <a:latin typeface="楷体_GB2312" pitchFamily="49" charset="-122"/>
                <a:ea typeface="楷体_GB2312" pitchFamily="49" charset="-122"/>
              </a:rPr>
              <a:t>容易证明：如果一个给定装载问题有解，则采用下面的策略可得到最优装载方案。 </a:t>
            </a:r>
          </a:p>
          <a:p>
            <a:pPr algn="just">
              <a:spcBef>
                <a:spcPct val="50000"/>
              </a:spcBef>
            </a:pPr>
            <a:r>
              <a:rPr lang="zh-CN" altLang="en-US" sz="2000" dirty="0">
                <a:solidFill>
                  <a:schemeClr val="tx2"/>
                </a:solidFill>
                <a:latin typeface="楷体_GB2312" pitchFamily="49" charset="-122"/>
                <a:ea typeface="楷体_GB2312" pitchFamily="49" charset="-122"/>
              </a:rPr>
              <a:t>(1)首先将第一艘轮船尽可能装满；</a:t>
            </a:r>
          </a:p>
          <a:p>
            <a:pPr algn="just">
              <a:spcBef>
                <a:spcPct val="50000"/>
              </a:spcBef>
            </a:pPr>
            <a:r>
              <a:rPr lang="zh-CN" altLang="en-US" sz="2000" dirty="0">
                <a:solidFill>
                  <a:schemeClr val="tx2"/>
                </a:solidFill>
                <a:latin typeface="楷体_GB2312" pitchFamily="49" charset="-122"/>
                <a:ea typeface="楷体_GB2312" pitchFamily="49" charset="-122"/>
              </a:rPr>
              <a:t>(2)将剩余的集装箱装上第二艘轮船。 </a:t>
            </a:r>
          </a:p>
        </p:txBody>
      </p:sp>
    </p:spTree>
    <p:extLst>
      <p:ext uri="{BB962C8B-B14F-4D97-AF65-F5344CB8AC3E}">
        <p14:creationId xmlns:p14="http://schemas.microsoft.com/office/powerpoint/2010/main" val="371883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4294967295"/>
          </p:nvPr>
        </p:nvSpPr>
        <p:spPr/>
        <p:txBody>
          <a:bodyPr/>
          <a:lstStyle/>
          <a:p>
            <a:endParaRPr lang="en-US" altLang="zh-CN" dirty="0"/>
          </a:p>
        </p:txBody>
      </p:sp>
      <p:sp>
        <p:nvSpPr>
          <p:cNvPr id="290820" name="Text Box 4"/>
          <p:cNvSpPr txBox="1">
            <a:spLocks noChangeArrowheads="1"/>
          </p:cNvSpPr>
          <p:nvPr/>
        </p:nvSpPr>
        <p:spPr bwMode="auto">
          <a:xfrm>
            <a:off x="1847850" y="765175"/>
            <a:ext cx="769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2. 队列式分支限界法</a:t>
            </a:r>
            <a:endParaRPr lang="zh-CN" altLang="en-US">
              <a:solidFill>
                <a:schemeClr val="accent2"/>
              </a:solidFill>
              <a:ea typeface="华文行楷" panose="02010800040101010101" pitchFamily="2" charset="-122"/>
            </a:endParaRPr>
          </a:p>
        </p:txBody>
      </p:sp>
      <p:sp>
        <p:nvSpPr>
          <p:cNvPr id="290821" name="Text Box 5"/>
          <p:cNvSpPr txBox="1">
            <a:spLocks noChangeArrowheads="1"/>
          </p:cNvSpPr>
          <p:nvPr/>
        </p:nvSpPr>
        <p:spPr bwMode="auto">
          <a:xfrm>
            <a:off x="793102" y="1484314"/>
            <a:ext cx="1067422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gn="just">
              <a:spcBef>
                <a:spcPct val="50000"/>
              </a:spcBef>
            </a:pPr>
            <a:r>
              <a:rPr lang="zh-CN" altLang="en-US" sz="2400" dirty="0">
                <a:solidFill>
                  <a:schemeClr val="tx2"/>
                </a:solidFill>
                <a:latin typeface="楷体_GB2312" pitchFamily="49" charset="-122"/>
                <a:ea typeface="楷体_GB2312" pitchFamily="49" charset="-122"/>
              </a:rPr>
              <a:t>    在算法的</a:t>
            </a:r>
            <a:r>
              <a:rPr lang="en-US" altLang="zh-CN" sz="2400" dirty="0">
                <a:solidFill>
                  <a:schemeClr val="tx2"/>
                </a:solidFill>
                <a:latin typeface="楷体_GB2312" pitchFamily="49" charset="-122"/>
                <a:ea typeface="楷体_GB2312" pitchFamily="49" charset="-122"/>
              </a:rPr>
              <a:t>while</a:t>
            </a:r>
            <a:r>
              <a:rPr lang="zh-CN" altLang="en-US" sz="2400" dirty="0">
                <a:solidFill>
                  <a:schemeClr val="tx2"/>
                </a:solidFill>
                <a:latin typeface="楷体_GB2312" pitchFamily="49" charset="-122"/>
                <a:ea typeface="楷体_GB2312" pitchFamily="49" charset="-122"/>
              </a:rPr>
              <a:t>循环中，首先检测当前扩展结点的左儿子结点是否为可行结点。如果是则将其加入到活结点队列中。然后将其右儿子结点加入到活结点队列中(右儿子结点一定是可行结点)。2个儿子结点都产生后，当前扩展结点被舍弃。</a:t>
            </a:r>
          </a:p>
          <a:p>
            <a:pPr algn="just">
              <a:spcBef>
                <a:spcPct val="50000"/>
              </a:spcBef>
            </a:pPr>
            <a:r>
              <a:rPr lang="zh-CN" altLang="en-US" sz="2400" dirty="0">
                <a:solidFill>
                  <a:schemeClr val="tx2"/>
                </a:solidFill>
                <a:latin typeface="楷体_GB2312" pitchFamily="49" charset="-122"/>
                <a:ea typeface="楷体_GB2312" pitchFamily="49" charset="-122"/>
              </a:rPr>
              <a:t>    活结点队列中的队首元素被取出作为当前扩展结点，由于队列中每一层结点之后都有一个尾部标记-1，故在取队首元素时，活结点队列一定不空。当取出的元素是-1时，再判断当前队列是否为空。如果队列非空，则将尾部标记-1加入活结点队列，算法开始处理下一层的活结点。</a:t>
            </a:r>
          </a:p>
        </p:txBody>
      </p:sp>
      <p:pic>
        <p:nvPicPr>
          <p:cNvPr id="290823" name="Picture 7"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459" y="4855669"/>
            <a:ext cx="367188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332760"/>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4294967295"/>
          </p:nvPr>
        </p:nvSpPr>
        <p:spPr/>
        <p:txBody>
          <a:bodyPr/>
          <a:lstStyle/>
          <a:p>
            <a:fld id="{CF1673BB-B15A-493C-B0FE-91946D2282A6}" type="slidenum">
              <a:rPr lang="zh-CN" altLang="en-US"/>
              <a:pPr/>
              <a:t>64</a:t>
            </a:fld>
            <a:endParaRPr lang="en-US" altLang="zh-CN"/>
          </a:p>
        </p:txBody>
      </p:sp>
      <p:sp>
        <p:nvSpPr>
          <p:cNvPr id="317445" name="Text Box 5"/>
          <p:cNvSpPr txBox="1">
            <a:spLocks noChangeArrowheads="1"/>
          </p:cNvSpPr>
          <p:nvPr/>
        </p:nvSpPr>
        <p:spPr bwMode="auto">
          <a:xfrm>
            <a:off x="1752600" y="3124201"/>
            <a:ext cx="800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a:spcBef>
                <a:spcPct val="50000"/>
              </a:spcBef>
            </a:pPr>
            <a:endParaRPr lang="zh-CN" altLang="en-US">
              <a:solidFill>
                <a:schemeClr val="accent2"/>
              </a:solidFill>
              <a:ea typeface="华文行楷" panose="02010800040101010101" pitchFamily="2" charset="-122"/>
            </a:endParaRPr>
          </a:p>
        </p:txBody>
      </p:sp>
      <p:sp>
        <p:nvSpPr>
          <p:cNvPr id="317449" name="Text Box 9"/>
          <p:cNvSpPr txBox="1">
            <a:spLocks noChangeArrowheads="1"/>
          </p:cNvSpPr>
          <p:nvPr/>
        </p:nvSpPr>
        <p:spPr bwMode="auto">
          <a:xfrm>
            <a:off x="0" y="1558"/>
            <a:ext cx="8600751" cy="5316538"/>
          </a:xfrm>
          <a:prstGeom prst="rect">
            <a:avLst/>
          </a:prstGeom>
          <a:solidFill>
            <a:srgbClr val="CCFFFF"/>
          </a:solidFill>
          <a:ln w="6350">
            <a:solidFill>
              <a:srgbClr val="99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kumimoji="1" lang="en-US" altLang="zh-CN" b="1" dirty="0"/>
              <a:t>template&lt;class Type&gt;</a:t>
            </a:r>
          </a:p>
          <a:p>
            <a:r>
              <a:rPr kumimoji="1" lang="en-US" altLang="zh-CN" b="1" dirty="0"/>
              <a:t>void </a:t>
            </a:r>
            <a:r>
              <a:rPr kumimoji="1" lang="en-US" altLang="zh-CN" b="1" dirty="0" err="1"/>
              <a:t>EnQueue</a:t>
            </a:r>
            <a:r>
              <a:rPr kumimoji="1" lang="en-US" altLang="zh-CN" b="1" dirty="0"/>
              <a:t>(Queue&lt;Type&gt;&amp;</a:t>
            </a:r>
            <a:r>
              <a:rPr kumimoji="1" lang="en-US" altLang="zh-CN" b="1" dirty="0" err="1"/>
              <a:t>Q,Type</a:t>
            </a:r>
            <a:r>
              <a:rPr kumimoji="1" lang="en-US" altLang="zh-CN" b="1" dirty="0"/>
              <a:t> </a:t>
            </a:r>
            <a:r>
              <a:rPr kumimoji="1" lang="en-US" altLang="zh-CN" b="1" dirty="0" err="1"/>
              <a:t>wt,Type</a:t>
            </a:r>
            <a:r>
              <a:rPr kumimoji="1" lang="en-US" altLang="zh-CN" b="1" dirty="0"/>
              <a:t>&amp; </a:t>
            </a:r>
            <a:r>
              <a:rPr kumimoji="1" lang="en-US" altLang="zh-CN" b="1" dirty="0" err="1"/>
              <a:t>bestw,int</a:t>
            </a:r>
            <a:r>
              <a:rPr kumimoji="1" lang="en-US" altLang="zh-CN" b="1" dirty="0"/>
              <a:t> </a:t>
            </a:r>
            <a:r>
              <a:rPr kumimoji="1" lang="en-US" altLang="zh-CN" b="1" dirty="0" err="1"/>
              <a:t>i,int</a:t>
            </a:r>
            <a:r>
              <a:rPr kumimoji="1" lang="en-US" altLang="zh-CN" b="1" dirty="0"/>
              <a:t> n)</a:t>
            </a:r>
          </a:p>
          <a:p>
            <a:r>
              <a:rPr kumimoji="1" lang="en-US" altLang="zh-CN" b="1" dirty="0"/>
              <a:t>{//</a:t>
            </a:r>
            <a:r>
              <a:rPr kumimoji="1" lang="zh-CN" altLang="en-US" b="1" dirty="0"/>
              <a:t>将活结点加入到活结点队列</a:t>
            </a:r>
            <a:r>
              <a:rPr kumimoji="1" lang="en-US" altLang="zh-CN" b="1" dirty="0"/>
              <a:t>Q</a:t>
            </a:r>
            <a:r>
              <a:rPr kumimoji="1" lang="zh-CN" altLang="en-US" b="1" dirty="0"/>
              <a:t>中</a:t>
            </a:r>
          </a:p>
          <a:p>
            <a:r>
              <a:rPr kumimoji="1" lang="zh-CN" altLang="en-US" b="1" dirty="0"/>
              <a:t>	</a:t>
            </a:r>
            <a:r>
              <a:rPr kumimoji="1" lang="en-US" altLang="zh-CN" b="1" dirty="0"/>
              <a:t>if(</a:t>
            </a:r>
            <a:r>
              <a:rPr kumimoji="1" lang="en-US" altLang="zh-CN" b="1" dirty="0" err="1"/>
              <a:t>i</a:t>
            </a:r>
            <a:r>
              <a:rPr kumimoji="1" lang="en-US" altLang="zh-CN" b="1" dirty="0"/>
              <a:t>==n){//</a:t>
            </a:r>
            <a:r>
              <a:rPr kumimoji="1" lang="zh-CN" altLang="en-US" b="1" dirty="0"/>
              <a:t>可行叶结点</a:t>
            </a:r>
          </a:p>
          <a:p>
            <a:r>
              <a:rPr kumimoji="1" lang="zh-CN" altLang="en-US" b="1" dirty="0"/>
              <a:t>		</a:t>
            </a:r>
            <a:r>
              <a:rPr kumimoji="1" lang="en-US" altLang="zh-CN" b="1" dirty="0"/>
              <a:t>if(</a:t>
            </a:r>
            <a:r>
              <a:rPr kumimoji="1" lang="en-US" altLang="zh-CN" b="1" dirty="0" err="1"/>
              <a:t>wt</a:t>
            </a:r>
            <a:r>
              <a:rPr kumimoji="1" lang="en-US" altLang="zh-CN" b="1" dirty="0"/>
              <a:t>&gt;</a:t>
            </a:r>
            <a:r>
              <a:rPr kumimoji="1" lang="en-US" altLang="zh-CN" b="1" dirty="0" err="1"/>
              <a:t>bestw</a:t>
            </a:r>
            <a:r>
              <a:rPr kumimoji="1" lang="en-US" altLang="zh-CN" b="1" dirty="0"/>
              <a:t>) </a:t>
            </a:r>
            <a:r>
              <a:rPr kumimoji="1" lang="en-US" altLang="zh-CN" b="1" dirty="0" err="1"/>
              <a:t>bestw</a:t>
            </a:r>
            <a:r>
              <a:rPr kumimoji="1" lang="en-US" altLang="zh-CN" b="1" dirty="0"/>
              <a:t>=</a:t>
            </a:r>
            <a:r>
              <a:rPr kumimoji="1" lang="en-US" altLang="zh-CN" b="1" dirty="0" err="1"/>
              <a:t>wt</a:t>
            </a:r>
            <a:r>
              <a:rPr kumimoji="1" lang="en-US" altLang="zh-CN" b="1" dirty="0"/>
              <a:t>;}</a:t>
            </a:r>
          </a:p>
          <a:p>
            <a:r>
              <a:rPr kumimoji="1" lang="en-US" altLang="zh-CN" b="1" dirty="0"/>
              <a:t>	else </a:t>
            </a:r>
            <a:r>
              <a:rPr kumimoji="1" lang="en-US" altLang="zh-CN" b="1" dirty="0" err="1"/>
              <a:t>Q.Add</a:t>
            </a:r>
            <a:r>
              <a:rPr kumimoji="1" lang="en-US" altLang="zh-CN" b="1" dirty="0"/>
              <a:t>(</a:t>
            </a:r>
            <a:r>
              <a:rPr kumimoji="1" lang="en-US" altLang="zh-CN" b="1" dirty="0" err="1"/>
              <a:t>wt</a:t>
            </a:r>
            <a:r>
              <a:rPr kumimoji="1" lang="en-US" altLang="zh-CN" b="1" dirty="0"/>
              <a:t>);//</a:t>
            </a:r>
            <a:r>
              <a:rPr kumimoji="1" lang="zh-CN" altLang="en-US" b="1" dirty="0"/>
              <a:t>非叶结点</a:t>
            </a:r>
          </a:p>
          <a:p>
            <a:r>
              <a:rPr kumimoji="1" lang="en-US" altLang="zh-CN" b="1" dirty="0"/>
              <a:t>}</a:t>
            </a:r>
          </a:p>
          <a:p>
            <a:r>
              <a:rPr kumimoji="1" lang="en-US" altLang="zh-CN" b="1" dirty="0"/>
              <a:t>/////////////////////////////////////////////////</a:t>
            </a:r>
          </a:p>
          <a:p>
            <a:r>
              <a:rPr kumimoji="1" lang="en-US" altLang="zh-CN" b="1" dirty="0"/>
              <a:t>/////////////////////////////////////////////////</a:t>
            </a:r>
          </a:p>
          <a:p>
            <a:r>
              <a:rPr kumimoji="1" lang="en-US" altLang="zh-CN" b="1" dirty="0"/>
              <a:t>template&lt;class Type&gt;</a:t>
            </a:r>
          </a:p>
          <a:p>
            <a:r>
              <a:rPr kumimoji="1" lang="en-US" altLang="zh-CN" b="1" dirty="0"/>
              <a:t>Type </a:t>
            </a:r>
            <a:r>
              <a:rPr kumimoji="1" lang="en-US" altLang="zh-CN" b="1" dirty="0" err="1"/>
              <a:t>MaxLoading</a:t>
            </a:r>
            <a:r>
              <a:rPr kumimoji="1" lang="en-US" altLang="zh-CN" b="1" dirty="0"/>
              <a:t>(Type w[],Type </a:t>
            </a:r>
            <a:r>
              <a:rPr kumimoji="1" lang="en-US" altLang="zh-CN" b="1" dirty="0" err="1"/>
              <a:t>c,int</a:t>
            </a:r>
            <a:r>
              <a:rPr kumimoji="1" lang="en-US" altLang="zh-CN" b="1" dirty="0"/>
              <a:t> n)</a:t>
            </a:r>
          </a:p>
          <a:p>
            <a:r>
              <a:rPr kumimoji="1" lang="en-US" altLang="zh-CN" b="1" dirty="0"/>
              <a:t>{//</a:t>
            </a:r>
            <a:r>
              <a:rPr kumimoji="1" lang="zh-CN" altLang="en-US" b="1" dirty="0"/>
              <a:t>队列式分支限界法，返回最优载重量</a:t>
            </a:r>
          </a:p>
          <a:p>
            <a:r>
              <a:rPr kumimoji="1" lang="zh-CN" altLang="en-US" b="1" dirty="0"/>
              <a:t>	</a:t>
            </a:r>
            <a:r>
              <a:rPr kumimoji="1" lang="en-US" altLang="zh-CN" b="1" dirty="0"/>
              <a:t>//</a:t>
            </a:r>
            <a:r>
              <a:rPr kumimoji="1" lang="zh-CN" altLang="en-US" b="1" dirty="0"/>
              <a:t>初始化</a:t>
            </a:r>
          </a:p>
          <a:p>
            <a:r>
              <a:rPr kumimoji="1" lang="zh-CN" altLang="en-US" b="1" dirty="0"/>
              <a:t>	</a:t>
            </a:r>
            <a:r>
              <a:rPr kumimoji="1" lang="en-US" altLang="zh-CN" b="1" dirty="0"/>
              <a:t>Queue&lt;Type&gt; Q;	//</a:t>
            </a:r>
            <a:r>
              <a:rPr kumimoji="1" lang="zh-CN" altLang="en-US" b="1" dirty="0"/>
              <a:t>活结点队列</a:t>
            </a:r>
          </a:p>
          <a:p>
            <a:r>
              <a:rPr kumimoji="1" lang="zh-CN" altLang="en-US" b="1" dirty="0"/>
              <a:t>	</a:t>
            </a:r>
            <a:r>
              <a:rPr kumimoji="1" lang="en-US" altLang="zh-CN" b="1" dirty="0" err="1"/>
              <a:t>Q.Add</a:t>
            </a:r>
            <a:r>
              <a:rPr kumimoji="1" lang="en-US" altLang="zh-CN" b="1" dirty="0"/>
              <a:t>(-1);		//</a:t>
            </a:r>
            <a:r>
              <a:rPr kumimoji="1" lang="zh-CN" altLang="en-US" b="1" dirty="0"/>
              <a:t>同层结点尾部标志</a:t>
            </a:r>
          </a:p>
          <a:p>
            <a:r>
              <a:rPr kumimoji="1" lang="zh-CN" altLang="en-US" b="1" dirty="0"/>
              <a:t>	</a:t>
            </a:r>
            <a:r>
              <a:rPr kumimoji="1" lang="en-US" altLang="zh-CN" b="1" dirty="0" err="1"/>
              <a:t>int</a:t>
            </a:r>
            <a:r>
              <a:rPr kumimoji="1" lang="en-US" altLang="zh-CN" b="1" dirty="0"/>
              <a:t> </a:t>
            </a:r>
            <a:r>
              <a:rPr kumimoji="1" lang="en-US" altLang="zh-CN" b="1" dirty="0" err="1"/>
              <a:t>i</a:t>
            </a:r>
            <a:r>
              <a:rPr kumimoji="1" lang="en-US" altLang="zh-CN" b="1" dirty="0"/>
              <a:t>=1;			//</a:t>
            </a:r>
            <a:r>
              <a:rPr kumimoji="1" lang="zh-CN" altLang="en-US" b="1" dirty="0"/>
              <a:t>当前扩展结点所处的层</a:t>
            </a:r>
          </a:p>
          <a:p>
            <a:r>
              <a:rPr kumimoji="1" lang="zh-CN" altLang="en-US" b="1" dirty="0"/>
              <a:t>	</a:t>
            </a:r>
            <a:r>
              <a:rPr kumimoji="1" lang="en-US" altLang="zh-CN" b="1" dirty="0"/>
              <a:t>Type </a:t>
            </a:r>
            <a:r>
              <a:rPr kumimoji="1" lang="en-US" altLang="zh-CN" b="1" dirty="0" err="1"/>
              <a:t>Ew</a:t>
            </a:r>
            <a:r>
              <a:rPr kumimoji="1" lang="en-US" altLang="zh-CN" b="1" dirty="0"/>
              <a:t>=0;		//</a:t>
            </a:r>
            <a:r>
              <a:rPr kumimoji="1" lang="zh-CN" altLang="en-US" b="1" dirty="0"/>
              <a:t>扩展结点所相应的载重量</a:t>
            </a:r>
          </a:p>
          <a:p>
            <a:r>
              <a:rPr kumimoji="1" lang="zh-CN" altLang="en-US" b="1" dirty="0"/>
              <a:t>	</a:t>
            </a:r>
            <a:r>
              <a:rPr kumimoji="1" lang="en-US" altLang="zh-CN" b="1" dirty="0" err="1"/>
              <a:t>bestw</a:t>
            </a:r>
            <a:r>
              <a:rPr kumimoji="1" lang="en-US" altLang="zh-CN" b="1" dirty="0"/>
              <a:t>=0;		//</a:t>
            </a:r>
            <a:r>
              <a:rPr kumimoji="1" lang="zh-CN" altLang="en-US" b="1" dirty="0"/>
              <a:t>当前最优载重量</a:t>
            </a:r>
          </a:p>
          <a:p>
            <a:r>
              <a:rPr kumimoji="1" lang="zh-CN" altLang="en-US" b="1" dirty="0"/>
              <a:t>	</a:t>
            </a:r>
            <a:r>
              <a:rPr kumimoji="1" lang="en-US" altLang="zh-CN" b="1" dirty="0"/>
              <a:t>//</a:t>
            </a:r>
            <a:r>
              <a:rPr kumimoji="1" lang="zh-CN" altLang="en-US" b="1" dirty="0"/>
              <a:t>搜索子集空间树</a:t>
            </a:r>
          </a:p>
        </p:txBody>
      </p:sp>
      <p:sp>
        <p:nvSpPr>
          <p:cNvPr id="317447" name="Text Box 7"/>
          <p:cNvSpPr txBox="1">
            <a:spLocks noChangeArrowheads="1"/>
          </p:cNvSpPr>
          <p:nvPr/>
        </p:nvSpPr>
        <p:spPr bwMode="auto">
          <a:xfrm>
            <a:off x="6503015" y="677377"/>
            <a:ext cx="5688985" cy="4893647"/>
          </a:xfrm>
          <a:prstGeom prst="rect">
            <a:avLst/>
          </a:prstGeom>
          <a:solidFill>
            <a:srgbClr val="CCFFCC"/>
          </a:solidFill>
          <a:ln w="6350">
            <a:solidFill>
              <a:srgbClr val="99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20000"/>
              </a:lnSpc>
            </a:pPr>
            <a:r>
              <a:rPr kumimoji="1" lang="en-US" altLang="zh-CN" sz="2000" b="1">
                <a:solidFill>
                  <a:schemeClr val="tx2"/>
                </a:solidFill>
              </a:rPr>
              <a:t>while (true) </a:t>
            </a:r>
            <a:r>
              <a:rPr kumimoji="1" lang="en-US" altLang="zh-CN" sz="2000" b="1">
                <a:solidFill>
                  <a:srgbClr val="9900FF"/>
                </a:solidFill>
                <a:effectLst>
                  <a:outerShdw blurRad="38100" dist="38100" dir="2700000" algn="tl">
                    <a:srgbClr val="000000"/>
                  </a:outerShdw>
                </a:effectLst>
              </a:rPr>
              <a:t>{</a:t>
            </a:r>
          </a:p>
          <a:p>
            <a:pPr>
              <a:lnSpc>
                <a:spcPct val="120000"/>
              </a:lnSpc>
            </a:pPr>
            <a:r>
              <a:rPr kumimoji="1" lang="en-US" altLang="zh-CN" sz="2000" b="1">
                <a:solidFill>
                  <a:schemeClr val="tx2"/>
                </a:solidFill>
              </a:rPr>
              <a:t>      // </a:t>
            </a:r>
            <a:r>
              <a:rPr kumimoji="1" lang="zh-CN" altLang="en-US" sz="2000" b="1">
                <a:solidFill>
                  <a:schemeClr val="tx2"/>
                </a:solidFill>
              </a:rPr>
              <a:t>检查左儿子结点</a:t>
            </a:r>
          </a:p>
          <a:p>
            <a:pPr>
              <a:lnSpc>
                <a:spcPct val="120000"/>
              </a:lnSpc>
            </a:pPr>
            <a:r>
              <a:rPr kumimoji="1" lang="zh-CN" altLang="en-US" sz="2000" b="1">
                <a:solidFill>
                  <a:schemeClr val="tx2"/>
                </a:solidFill>
              </a:rPr>
              <a:t>      </a:t>
            </a:r>
            <a:r>
              <a:rPr kumimoji="1" lang="en-US" altLang="zh-CN" sz="2000" b="1">
                <a:solidFill>
                  <a:schemeClr val="tx2"/>
                </a:solidFill>
              </a:rPr>
              <a:t>if (Ew + w[i] &lt;= c) // x[i] = 1</a:t>
            </a:r>
          </a:p>
          <a:p>
            <a:pPr>
              <a:lnSpc>
                <a:spcPct val="120000"/>
              </a:lnSpc>
            </a:pPr>
            <a:r>
              <a:rPr kumimoji="1" lang="en-US" altLang="zh-CN" sz="2000" b="1">
                <a:solidFill>
                  <a:schemeClr val="tx2"/>
                </a:solidFill>
              </a:rPr>
              <a:t>	         EnQueue(Q, Ew + w[i], bestw, i, n);</a:t>
            </a:r>
          </a:p>
          <a:p>
            <a:pPr>
              <a:lnSpc>
                <a:spcPct val="120000"/>
              </a:lnSpc>
            </a:pPr>
            <a:r>
              <a:rPr kumimoji="1" lang="en-US" altLang="zh-CN" sz="2000" b="1">
                <a:solidFill>
                  <a:schemeClr val="tx2"/>
                </a:solidFill>
              </a:rPr>
              <a:t>      // </a:t>
            </a:r>
            <a:r>
              <a:rPr kumimoji="1" lang="zh-CN" altLang="en-US" sz="2000" b="1">
                <a:solidFill>
                  <a:schemeClr val="tx2"/>
                </a:solidFill>
              </a:rPr>
              <a:t>右儿子结点总是可行的</a:t>
            </a:r>
          </a:p>
          <a:p>
            <a:pPr>
              <a:lnSpc>
                <a:spcPct val="120000"/>
              </a:lnSpc>
            </a:pPr>
            <a:r>
              <a:rPr kumimoji="1" lang="zh-CN" altLang="en-US" sz="2000" b="1">
                <a:solidFill>
                  <a:schemeClr val="tx2"/>
                </a:solidFill>
              </a:rPr>
              <a:t>      </a:t>
            </a:r>
            <a:r>
              <a:rPr kumimoji="1" lang="en-US" altLang="zh-CN" sz="2000" b="1">
                <a:solidFill>
                  <a:schemeClr val="tx2"/>
                </a:solidFill>
              </a:rPr>
              <a:t>EnQueue(Q, Ew, bestw, i, n); // x[i] = 0</a:t>
            </a:r>
          </a:p>
          <a:p>
            <a:pPr>
              <a:lnSpc>
                <a:spcPct val="120000"/>
              </a:lnSpc>
            </a:pPr>
            <a:r>
              <a:rPr kumimoji="1" lang="en-US" altLang="zh-CN" sz="2000" b="1">
                <a:solidFill>
                  <a:schemeClr val="tx2"/>
                </a:solidFill>
              </a:rPr>
              <a:t>      Q.Delete(Ew);     // </a:t>
            </a:r>
            <a:r>
              <a:rPr kumimoji="1" lang="zh-CN" altLang="en-US" sz="2000" b="1">
                <a:solidFill>
                  <a:schemeClr val="tx2"/>
                </a:solidFill>
              </a:rPr>
              <a:t>取下一扩展结点</a:t>
            </a:r>
          </a:p>
          <a:p>
            <a:pPr>
              <a:lnSpc>
                <a:spcPct val="120000"/>
              </a:lnSpc>
            </a:pPr>
            <a:r>
              <a:rPr kumimoji="1" lang="zh-CN" altLang="en-US" sz="2000" b="1">
                <a:solidFill>
                  <a:srgbClr val="CC0000"/>
                </a:solidFill>
              </a:rPr>
              <a:t>      </a:t>
            </a:r>
            <a:r>
              <a:rPr kumimoji="1" lang="en-US" altLang="zh-CN" sz="2000" b="1">
                <a:solidFill>
                  <a:srgbClr val="CC0000"/>
                </a:solidFill>
              </a:rPr>
              <a:t>if (Ew == -1) {      // </a:t>
            </a:r>
            <a:r>
              <a:rPr kumimoji="1" lang="zh-CN" altLang="en-US" sz="2000" b="1">
                <a:solidFill>
                  <a:srgbClr val="CC0000"/>
                </a:solidFill>
              </a:rPr>
              <a:t>同层结点尾部</a:t>
            </a:r>
          </a:p>
          <a:p>
            <a:pPr>
              <a:lnSpc>
                <a:spcPct val="120000"/>
              </a:lnSpc>
            </a:pPr>
            <a:r>
              <a:rPr kumimoji="1" lang="zh-CN" altLang="en-US" sz="2000" b="1">
                <a:solidFill>
                  <a:srgbClr val="CC0000"/>
                </a:solidFill>
              </a:rPr>
              <a:t>     	</a:t>
            </a:r>
            <a:r>
              <a:rPr kumimoji="1" lang="en-US" altLang="zh-CN" sz="2000" b="1">
                <a:solidFill>
                  <a:srgbClr val="CC0000"/>
                </a:solidFill>
              </a:rPr>
              <a:t>if (Q.IsEmpty()) return bestw;</a:t>
            </a:r>
          </a:p>
          <a:p>
            <a:pPr>
              <a:lnSpc>
                <a:spcPct val="120000"/>
              </a:lnSpc>
            </a:pPr>
            <a:r>
              <a:rPr kumimoji="1" lang="en-US" altLang="zh-CN" sz="2000" b="1">
                <a:solidFill>
                  <a:srgbClr val="CC0000"/>
                </a:solidFill>
              </a:rPr>
              <a:t>     	Q.Add(-1);        // </a:t>
            </a:r>
            <a:r>
              <a:rPr kumimoji="1" lang="zh-CN" altLang="en-US" sz="2000" b="1">
                <a:solidFill>
                  <a:srgbClr val="CC0000"/>
                </a:solidFill>
              </a:rPr>
              <a:t>同层结点尾部标志</a:t>
            </a:r>
          </a:p>
          <a:p>
            <a:pPr>
              <a:lnSpc>
                <a:spcPct val="120000"/>
              </a:lnSpc>
            </a:pPr>
            <a:r>
              <a:rPr kumimoji="1" lang="zh-CN" altLang="en-US" sz="2000" b="1">
                <a:solidFill>
                  <a:srgbClr val="CC0000"/>
                </a:solidFill>
              </a:rPr>
              <a:t>      	</a:t>
            </a:r>
            <a:r>
              <a:rPr kumimoji="1" lang="en-US" altLang="zh-CN" sz="2000" b="1">
                <a:solidFill>
                  <a:srgbClr val="CC0000"/>
                </a:solidFill>
              </a:rPr>
              <a:t>Q.Delete(Ew);  // </a:t>
            </a:r>
            <a:r>
              <a:rPr kumimoji="1" lang="zh-CN" altLang="en-US" sz="2000" b="1">
                <a:solidFill>
                  <a:srgbClr val="CC0000"/>
                </a:solidFill>
              </a:rPr>
              <a:t>取下一扩展结点</a:t>
            </a:r>
          </a:p>
          <a:p>
            <a:pPr>
              <a:lnSpc>
                <a:spcPct val="120000"/>
              </a:lnSpc>
            </a:pPr>
            <a:r>
              <a:rPr kumimoji="1" lang="zh-CN" altLang="en-US" sz="2000" b="1">
                <a:solidFill>
                  <a:srgbClr val="CC0000"/>
                </a:solidFill>
              </a:rPr>
              <a:t>      	 </a:t>
            </a:r>
            <a:r>
              <a:rPr kumimoji="1" lang="en-US" altLang="zh-CN" sz="2000" b="1">
                <a:solidFill>
                  <a:srgbClr val="CC0000"/>
                </a:solidFill>
              </a:rPr>
              <a:t>i++;}                 // </a:t>
            </a:r>
            <a:r>
              <a:rPr kumimoji="1" lang="zh-CN" altLang="en-US" sz="2000" b="1">
                <a:solidFill>
                  <a:srgbClr val="CC0000"/>
                </a:solidFill>
              </a:rPr>
              <a:t>进入下一层     </a:t>
            </a:r>
          </a:p>
          <a:p>
            <a:pPr>
              <a:lnSpc>
                <a:spcPct val="120000"/>
              </a:lnSpc>
            </a:pPr>
            <a:r>
              <a:rPr kumimoji="1" lang="en-US" altLang="zh-CN" sz="2000" b="1">
                <a:solidFill>
                  <a:srgbClr val="9900FF"/>
                </a:solidFill>
                <a:effectLst>
                  <a:outerShdw blurRad="38100" dist="38100" dir="2700000" algn="tl">
                    <a:srgbClr val="000000"/>
                  </a:outerShdw>
                </a:effectLst>
              </a:rPr>
              <a:t>}</a:t>
            </a:r>
            <a:endParaRPr kumimoji="1" lang="en-US" altLang="zh-CN" sz="2000" b="1">
              <a:solidFill>
                <a:schemeClr val="tx2"/>
              </a:solidFill>
              <a:effectLst>
                <a:outerShdw blurRad="38100" dist="38100" dir="2700000" algn="tl">
                  <a:srgbClr val="000000"/>
                </a:outerShdw>
              </a:effectLst>
            </a:endParaRPr>
          </a:p>
        </p:txBody>
      </p:sp>
    </p:spTree>
    <p:extLst>
      <p:ext uri="{BB962C8B-B14F-4D97-AF65-F5344CB8AC3E}">
        <p14:creationId xmlns:p14="http://schemas.microsoft.com/office/powerpoint/2010/main" val="240744186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7447"/>
                                        </p:tgtEl>
                                        <p:attrNameLst>
                                          <p:attrName>style.visibility</p:attrName>
                                        </p:attrNameLst>
                                      </p:cBhvr>
                                      <p:to>
                                        <p:strVal val="visible"/>
                                      </p:to>
                                    </p:set>
                                    <p:animEffect transition="in" filter="box(in)">
                                      <p:cBhvr>
                                        <p:cTn id="7" dur="500"/>
                                        <p:tgtEl>
                                          <p:spTgt spid="3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4294967295"/>
          </p:nvPr>
        </p:nvSpPr>
        <p:spPr/>
        <p:txBody>
          <a:bodyPr/>
          <a:lstStyle/>
          <a:p>
            <a:fld id="{8CCCAF96-18E1-43AB-B343-4306D4519980}" type="slidenum">
              <a:rPr lang="zh-CN" altLang="en-US"/>
              <a:pPr/>
              <a:t>65</a:t>
            </a:fld>
            <a:endParaRPr lang="en-US" altLang="zh-CN"/>
          </a:p>
        </p:txBody>
      </p:sp>
      <p:sp>
        <p:nvSpPr>
          <p:cNvPr id="291844" name="Text Box 4"/>
          <p:cNvSpPr txBox="1">
            <a:spLocks noChangeArrowheads="1"/>
          </p:cNvSpPr>
          <p:nvPr/>
        </p:nvSpPr>
        <p:spPr bwMode="auto">
          <a:xfrm>
            <a:off x="1847850" y="476250"/>
            <a:ext cx="632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3. 算法的改进</a:t>
            </a:r>
            <a:endParaRPr lang="zh-CN" altLang="en-US">
              <a:solidFill>
                <a:schemeClr val="accent2"/>
              </a:solidFill>
              <a:ea typeface="华文行楷" panose="02010800040101010101" pitchFamily="2" charset="-122"/>
            </a:endParaRPr>
          </a:p>
        </p:txBody>
      </p:sp>
      <p:sp>
        <p:nvSpPr>
          <p:cNvPr id="291845" name="Text Box 5"/>
          <p:cNvSpPr txBox="1">
            <a:spLocks noChangeArrowheads="1"/>
          </p:cNvSpPr>
          <p:nvPr/>
        </p:nvSpPr>
        <p:spPr bwMode="auto">
          <a:xfrm>
            <a:off x="1847850" y="1341438"/>
            <a:ext cx="8751726"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30000"/>
              </a:lnSpc>
              <a:spcBef>
                <a:spcPct val="50000"/>
              </a:spcBef>
            </a:pPr>
            <a:r>
              <a:rPr lang="zh-CN" altLang="en-US" sz="2000" dirty="0">
                <a:solidFill>
                  <a:schemeClr val="tx2"/>
                </a:solidFill>
                <a:latin typeface="楷体_GB2312" pitchFamily="49" charset="-122"/>
                <a:ea typeface="楷体_GB2312" pitchFamily="49" charset="-122"/>
              </a:rPr>
              <a:t>    节点的左子树表示将此集装箱装上船，右子树表示不将此集装箱装上船。设</a:t>
            </a:r>
            <a:r>
              <a:rPr lang="en-US" altLang="zh-CN" sz="2000" dirty="0" err="1">
                <a:solidFill>
                  <a:schemeClr val="tx2"/>
                </a:solidFill>
                <a:latin typeface="楷体_GB2312" pitchFamily="49" charset="-122"/>
                <a:ea typeface="楷体_GB2312" pitchFamily="49" charset="-122"/>
              </a:rPr>
              <a:t>bestw</a:t>
            </a:r>
            <a:r>
              <a:rPr lang="zh-CN" altLang="en-US" sz="2000" dirty="0">
                <a:solidFill>
                  <a:schemeClr val="tx2"/>
                </a:solidFill>
                <a:latin typeface="楷体_GB2312" pitchFamily="49" charset="-122"/>
                <a:ea typeface="楷体_GB2312" pitchFamily="49" charset="-122"/>
              </a:rPr>
              <a:t>是当前最优解；</a:t>
            </a:r>
            <a:r>
              <a:rPr lang="en-US" altLang="zh-CN" sz="2000" dirty="0" err="1">
                <a:solidFill>
                  <a:schemeClr val="tx2"/>
                </a:solidFill>
                <a:latin typeface="楷体_GB2312" pitchFamily="49" charset="-122"/>
                <a:ea typeface="楷体_GB2312" pitchFamily="49" charset="-122"/>
              </a:rPr>
              <a:t>ew</a:t>
            </a:r>
            <a:r>
              <a:rPr lang="zh-CN" altLang="en-US" sz="2000" dirty="0">
                <a:solidFill>
                  <a:schemeClr val="tx2"/>
                </a:solidFill>
                <a:latin typeface="楷体_GB2312" pitchFamily="49" charset="-122"/>
                <a:ea typeface="楷体_GB2312" pitchFamily="49" charset="-122"/>
              </a:rPr>
              <a:t>是当前扩展结点所相应的重量；</a:t>
            </a:r>
            <a:r>
              <a:rPr lang="en-US" altLang="zh-CN" sz="2000" dirty="0">
                <a:solidFill>
                  <a:schemeClr val="tx2"/>
                </a:solidFill>
                <a:latin typeface="楷体_GB2312" pitchFamily="49" charset="-122"/>
                <a:ea typeface="楷体_GB2312" pitchFamily="49" charset="-122"/>
              </a:rPr>
              <a:t>r</a:t>
            </a:r>
            <a:r>
              <a:rPr lang="zh-CN" altLang="en-US" sz="2000" dirty="0">
                <a:solidFill>
                  <a:schemeClr val="tx2"/>
                </a:solidFill>
                <a:latin typeface="楷体_GB2312" pitchFamily="49" charset="-122"/>
                <a:ea typeface="楷体_GB2312" pitchFamily="49" charset="-122"/>
              </a:rPr>
              <a:t>是剩余集装箱的重量。则当</a:t>
            </a:r>
            <a:r>
              <a:rPr lang="en-US" altLang="zh-CN" sz="2000" dirty="0" err="1">
                <a:solidFill>
                  <a:schemeClr val="tx2"/>
                </a:solidFill>
                <a:latin typeface="楷体_GB2312" pitchFamily="49" charset="-122"/>
                <a:ea typeface="楷体_GB2312" pitchFamily="49" charset="-122"/>
              </a:rPr>
              <a:t>ew+r</a:t>
            </a:r>
            <a:r>
              <a:rPr lang="en-US" altLang="zh-CN" sz="2000" dirty="0" err="1">
                <a:solidFill>
                  <a:schemeClr val="tx2"/>
                </a:solidFill>
                <a:latin typeface="楷体_GB2312" pitchFamily="49" charset="-122"/>
                <a:ea typeface="楷体_GB2312" pitchFamily="49" charset="-122"/>
                <a:sym typeface="Symbol" panose="05050102010706020507" pitchFamily="18" charset="2"/>
              </a:rPr>
              <a:t></a:t>
            </a:r>
            <a:r>
              <a:rPr lang="en-US" altLang="zh-CN" sz="2000" dirty="0" err="1">
                <a:solidFill>
                  <a:schemeClr val="tx2"/>
                </a:solidFill>
                <a:latin typeface="楷体_GB2312" pitchFamily="49" charset="-122"/>
                <a:ea typeface="楷体_GB2312" pitchFamily="49" charset="-122"/>
              </a:rPr>
              <a:t>bestw</a:t>
            </a:r>
            <a:r>
              <a:rPr lang="zh-CN" altLang="en-US" sz="2000" dirty="0">
                <a:solidFill>
                  <a:schemeClr val="tx2"/>
                </a:solidFill>
                <a:latin typeface="楷体_GB2312" pitchFamily="49" charset="-122"/>
                <a:ea typeface="楷体_GB2312" pitchFamily="49" charset="-122"/>
              </a:rPr>
              <a:t>时，可将其右子树剪去，因为此时若要船装最多集装箱，就应该把此箱装上船。</a:t>
            </a:r>
          </a:p>
        </p:txBody>
      </p:sp>
      <p:sp>
        <p:nvSpPr>
          <p:cNvPr id="291846" name="Text Box 6"/>
          <p:cNvSpPr txBox="1">
            <a:spLocks noChangeArrowheads="1"/>
          </p:cNvSpPr>
          <p:nvPr/>
        </p:nvSpPr>
        <p:spPr bwMode="auto">
          <a:xfrm>
            <a:off x="2117726" y="4937126"/>
            <a:ext cx="687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a:endParaRPr lang="zh-CN" altLang="en-US">
              <a:solidFill>
                <a:schemeClr val="accent2"/>
              </a:solidFill>
              <a:ea typeface="华文行楷" panose="02010800040101010101" pitchFamily="2" charset="-122"/>
            </a:endParaRPr>
          </a:p>
        </p:txBody>
      </p:sp>
      <p:sp>
        <p:nvSpPr>
          <p:cNvPr id="291847" name="Text Box 7"/>
          <p:cNvSpPr txBox="1">
            <a:spLocks noChangeArrowheads="1"/>
          </p:cNvSpPr>
          <p:nvPr/>
        </p:nvSpPr>
        <p:spPr bwMode="auto">
          <a:xfrm>
            <a:off x="2117726" y="3429000"/>
            <a:ext cx="82112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35000"/>
              </a:lnSpc>
              <a:spcBef>
                <a:spcPct val="50000"/>
              </a:spcBef>
            </a:pPr>
            <a:r>
              <a:rPr lang="zh-CN" altLang="en-US" sz="2000" dirty="0">
                <a:solidFill>
                  <a:schemeClr val="tx2"/>
                </a:solidFill>
                <a:latin typeface="楷体_GB2312" pitchFamily="49" charset="-122"/>
                <a:ea typeface="楷体_GB2312" pitchFamily="49" charset="-122"/>
              </a:rPr>
              <a:t>    另外，为了确保右子树成功剪枝，应该在算法每一次进入左子树的时候更新</a:t>
            </a:r>
            <a:r>
              <a:rPr lang="en-US" altLang="zh-CN" sz="2000" dirty="0" err="1">
                <a:solidFill>
                  <a:schemeClr val="tx2"/>
                </a:solidFill>
                <a:latin typeface="楷体_GB2312" pitchFamily="49" charset="-122"/>
                <a:ea typeface="楷体_GB2312" pitchFamily="49" charset="-122"/>
              </a:rPr>
              <a:t>bestw</a:t>
            </a:r>
            <a:r>
              <a:rPr lang="zh-CN" altLang="en-US" sz="2000" dirty="0">
                <a:solidFill>
                  <a:schemeClr val="tx2"/>
                </a:solidFill>
                <a:latin typeface="楷体_GB2312" pitchFamily="49" charset="-122"/>
                <a:ea typeface="楷体_GB2312" pitchFamily="49" charset="-122"/>
              </a:rPr>
              <a:t>的值。</a:t>
            </a:r>
          </a:p>
        </p:txBody>
      </p:sp>
      <p:pic>
        <p:nvPicPr>
          <p:cNvPr id="291849" name="Picture 9"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4508501"/>
            <a:ext cx="367188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302453"/>
      </p:ext>
    </p:extLst>
  </p:cSld>
  <p:clrMapOvr>
    <a:masterClrMapping/>
  </p:clrMapOvr>
  <p:transition>
    <p:dissolv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Grp="1" noChangeArrowheads="1"/>
          </p:cNvSpPr>
          <p:nvPr>
            <p:ph type="sldNum" sz="quarter" idx="4294967295"/>
          </p:nvPr>
        </p:nvSpPr>
        <p:spPr/>
        <p:txBody>
          <a:bodyPr/>
          <a:lstStyle/>
          <a:p>
            <a:fld id="{DD590D42-E2EF-4FEE-BD21-E83B1221E114}" type="slidenum">
              <a:rPr lang="zh-CN" altLang="en-US"/>
              <a:pPr/>
              <a:t>66</a:t>
            </a:fld>
            <a:endParaRPr lang="en-US" altLang="zh-CN"/>
          </a:p>
        </p:txBody>
      </p:sp>
      <p:sp>
        <p:nvSpPr>
          <p:cNvPr id="318468" name="Text Box 4"/>
          <p:cNvSpPr txBox="1">
            <a:spLocks noChangeArrowheads="1"/>
          </p:cNvSpPr>
          <p:nvPr/>
        </p:nvSpPr>
        <p:spPr bwMode="auto">
          <a:xfrm>
            <a:off x="1847850" y="692150"/>
            <a:ext cx="632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3. 算法的改进</a:t>
            </a:r>
            <a:endParaRPr lang="zh-CN" altLang="en-US">
              <a:solidFill>
                <a:schemeClr val="accent2"/>
              </a:solidFill>
              <a:ea typeface="华文行楷" panose="02010800040101010101" pitchFamily="2" charset="-122"/>
            </a:endParaRPr>
          </a:p>
        </p:txBody>
      </p:sp>
      <p:sp>
        <p:nvSpPr>
          <p:cNvPr id="318470" name="Text Box 6"/>
          <p:cNvSpPr txBox="1">
            <a:spLocks noChangeArrowheads="1"/>
          </p:cNvSpPr>
          <p:nvPr/>
        </p:nvSpPr>
        <p:spPr bwMode="auto">
          <a:xfrm>
            <a:off x="1919288" y="1557339"/>
            <a:ext cx="4114800" cy="411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65000"/>
              </a:lnSpc>
            </a:pPr>
            <a:r>
              <a:rPr kumimoji="1" lang="en-US" altLang="zh-CN" sz="2000" dirty="0">
                <a:solidFill>
                  <a:schemeClr val="tx2"/>
                </a:solidFill>
              </a:rPr>
              <a:t>// </a:t>
            </a:r>
            <a:r>
              <a:rPr kumimoji="1" lang="zh-CN" altLang="en-US" sz="2000" dirty="0">
                <a:solidFill>
                  <a:schemeClr val="tx2"/>
                </a:solidFill>
              </a:rPr>
              <a:t>检查左儿子结点</a:t>
            </a:r>
          </a:p>
          <a:p>
            <a:pPr>
              <a:lnSpc>
                <a:spcPct val="165000"/>
              </a:lnSpc>
            </a:pPr>
            <a:r>
              <a:rPr kumimoji="1" lang="zh-CN" altLang="en-US" sz="2000" dirty="0">
                <a:solidFill>
                  <a:schemeClr val="tx2"/>
                </a:solidFill>
              </a:rPr>
              <a:t>  </a:t>
            </a:r>
            <a:r>
              <a:rPr kumimoji="1" lang="en-US" altLang="zh-CN" sz="2000" dirty="0">
                <a:solidFill>
                  <a:schemeClr val="tx2"/>
                </a:solidFill>
              </a:rPr>
              <a:t>Type </a:t>
            </a:r>
            <a:r>
              <a:rPr kumimoji="1" lang="en-US" altLang="zh-CN" sz="2000" dirty="0" err="1">
                <a:solidFill>
                  <a:schemeClr val="tx2"/>
                </a:solidFill>
              </a:rPr>
              <a:t>wt</a:t>
            </a:r>
            <a:r>
              <a:rPr kumimoji="1" lang="en-US" altLang="zh-CN" sz="2000" dirty="0">
                <a:solidFill>
                  <a:schemeClr val="tx2"/>
                </a:solidFill>
              </a:rPr>
              <a:t> = </a:t>
            </a:r>
            <a:r>
              <a:rPr kumimoji="1" lang="en-US" altLang="zh-CN" sz="2000" dirty="0" err="1">
                <a:solidFill>
                  <a:schemeClr val="tx2"/>
                </a:solidFill>
              </a:rPr>
              <a:t>Ew</a:t>
            </a:r>
            <a:r>
              <a:rPr kumimoji="1" lang="en-US" altLang="zh-CN" sz="2000" dirty="0">
                <a:solidFill>
                  <a:schemeClr val="tx2"/>
                </a:solidFill>
              </a:rPr>
              <a:t> + w[</a:t>
            </a:r>
            <a:r>
              <a:rPr kumimoji="1" lang="en-US" altLang="zh-CN" sz="2000" dirty="0" err="1">
                <a:solidFill>
                  <a:schemeClr val="tx2"/>
                </a:solidFill>
              </a:rPr>
              <a:t>i</a:t>
            </a:r>
            <a:r>
              <a:rPr kumimoji="1" lang="en-US" altLang="zh-CN" sz="2000" dirty="0">
                <a:solidFill>
                  <a:schemeClr val="tx2"/>
                </a:solidFill>
              </a:rPr>
              <a:t>];   // </a:t>
            </a:r>
            <a:r>
              <a:rPr kumimoji="1" lang="zh-CN" altLang="en-US" sz="2000" dirty="0">
                <a:solidFill>
                  <a:schemeClr val="tx2"/>
                </a:solidFill>
              </a:rPr>
              <a:t>左儿子结点的重量</a:t>
            </a:r>
          </a:p>
          <a:p>
            <a:pPr>
              <a:lnSpc>
                <a:spcPct val="165000"/>
              </a:lnSpc>
            </a:pPr>
            <a:r>
              <a:rPr kumimoji="1" lang="zh-CN" altLang="en-US" sz="2000" dirty="0">
                <a:solidFill>
                  <a:schemeClr val="tx2"/>
                </a:solidFill>
              </a:rPr>
              <a:t>      </a:t>
            </a:r>
            <a:r>
              <a:rPr kumimoji="1" lang="en-US" altLang="zh-CN" sz="2000" dirty="0">
                <a:solidFill>
                  <a:schemeClr val="tx2"/>
                </a:solidFill>
              </a:rPr>
              <a:t>if (</a:t>
            </a:r>
            <a:r>
              <a:rPr kumimoji="1" lang="en-US" altLang="zh-CN" sz="2000" dirty="0" err="1">
                <a:solidFill>
                  <a:schemeClr val="tx2"/>
                </a:solidFill>
              </a:rPr>
              <a:t>wt</a:t>
            </a:r>
            <a:r>
              <a:rPr kumimoji="1" lang="en-US" altLang="zh-CN" sz="2000" dirty="0">
                <a:solidFill>
                  <a:schemeClr val="tx2"/>
                </a:solidFill>
              </a:rPr>
              <a:t> &lt;= c) {     // </a:t>
            </a:r>
            <a:r>
              <a:rPr kumimoji="1" lang="zh-CN" altLang="en-US" sz="2000" dirty="0">
                <a:solidFill>
                  <a:schemeClr val="tx2"/>
                </a:solidFill>
              </a:rPr>
              <a:t>可行结点</a:t>
            </a:r>
          </a:p>
          <a:p>
            <a:pPr>
              <a:lnSpc>
                <a:spcPct val="165000"/>
              </a:lnSpc>
            </a:pPr>
            <a:r>
              <a:rPr kumimoji="1" lang="zh-CN" altLang="en-US" sz="2000" dirty="0">
                <a:solidFill>
                  <a:schemeClr val="tx2"/>
                </a:solidFill>
              </a:rPr>
              <a:t>         </a:t>
            </a:r>
            <a:r>
              <a:rPr kumimoji="1" lang="en-US" altLang="zh-CN" sz="2000" dirty="0">
                <a:solidFill>
                  <a:schemeClr val="tx2"/>
                </a:solidFill>
              </a:rPr>
              <a:t>if (</a:t>
            </a:r>
            <a:r>
              <a:rPr kumimoji="1" lang="en-US" altLang="zh-CN" sz="2000" dirty="0" err="1">
                <a:solidFill>
                  <a:schemeClr val="tx2"/>
                </a:solidFill>
              </a:rPr>
              <a:t>wt</a:t>
            </a:r>
            <a:r>
              <a:rPr kumimoji="1" lang="en-US" altLang="zh-CN" sz="2000" dirty="0">
                <a:solidFill>
                  <a:schemeClr val="tx2"/>
                </a:solidFill>
              </a:rPr>
              <a:t> &gt; </a:t>
            </a:r>
            <a:r>
              <a:rPr kumimoji="1" lang="en-US" altLang="zh-CN" sz="2000" dirty="0" err="1">
                <a:solidFill>
                  <a:schemeClr val="tx2"/>
                </a:solidFill>
              </a:rPr>
              <a:t>bestw</a:t>
            </a:r>
            <a:r>
              <a:rPr kumimoji="1" lang="en-US" altLang="zh-CN" sz="2000" dirty="0">
                <a:solidFill>
                  <a:schemeClr val="tx2"/>
                </a:solidFill>
              </a:rPr>
              <a:t>) </a:t>
            </a:r>
            <a:r>
              <a:rPr kumimoji="1" lang="en-US" altLang="zh-CN" sz="2000" dirty="0" err="1">
                <a:solidFill>
                  <a:schemeClr val="tx2"/>
                </a:solidFill>
              </a:rPr>
              <a:t>bestw</a:t>
            </a:r>
            <a:r>
              <a:rPr kumimoji="1" lang="en-US" altLang="zh-CN" sz="2000" dirty="0">
                <a:solidFill>
                  <a:schemeClr val="tx2"/>
                </a:solidFill>
              </a:rPr>
              <a:t> = </a:t>
            </a:r>
            <a:r>
              <a:rPr kumimoji="1" lang="en-US" altLang="zh-CN" sz="2000" dirty="0" err="1">
                <a:solidFill>
                  <a:schemeClr val="tx2"/>
                </a:solidFill>
              </a:rPr>
              <a:t>wt</a:t>
            </a:r>
            <a:r>
              <a:rPr kumimoji="1" lang="en-US" altLang="zh-CN" sz="2000" dirty="0">
                <a:solidFill>
                  <a:schemeClr val="tx2"/>
                </a:solidFill>
              </a:rPr>
              <a:t>;</a:t>
            </a:r>
          </a:p>
          <a:p>
            <a:pPr>
              <a:lnSpc>
                <a:spcPct val="165000"/>
              </a:lnSpc>
            </a:pPr>
            <a:r>
              <a:rPr kumimoji="1" lang="en-US" altLang="zh-CN" sz="2000" dirty="0">
                <a:solidFill>
                  <a:schemeClr val="tx2"/>
                </a:solidFill>
              </a:rPr>
              <a:t>         // </a:t>
            </a:r>
            <a:r>
              <a:rPr kumimoji="1" lang="zh-CN" altLang="en-US" sz="2000" dirty="0">
                <a:solidFill>
                  <a:schemeClr val="tx2"/>
                </a:solidFill>
              </a:rPr>
              <a:t>加入活结点队列</a:t>
            </a:r>
          </a:p>
          <a:p>
            <a:pPr>
              <a:lnSpc>
                <a:spcPct val="165000"/>
              </a:lnSpc>
            </a:pPr>
            <a:r>
              <a:rPr kumimoji="1" lang="zh-CN" altLang="en-US" sz="2000" dirty="0">
                <a:solidFill>
                  <a:schemeClr val="tx2"/>
                </a:solidFill>
              </a:rPr>
              <a:t>         </a:t>
            </a:r>
            <a:r>
              <a:rPr kumimoji="1" lang="en-US" altLang="zh-CN" sz="2000" dirty="0">
                <a:solidFill>
                  <a:schemeClr val="tx2"/>
                </a:solidFill>
              </a:rPr>
              <a:t>if (</a:t>
            </a:r>
            <a:r>
              <a:rPr kumimoji="1" lang="en-US" altLang="zh-CN" sz="2000" dirty="0" err="1">
                <a:solidFill>
                  <a:schemeClr val="tx2"/>
                </a:solidFill>
              </a:rPr>
              <a:t>i</a:t>
            </a:r>
            <a:r>
              <a:rPr kumimoji="1" lang="en-US" altLang="zh-CN" sz="2000" dirty="0">
                <a:solidFill>
                  <a:schemeClr val="tx2"/>
                </a:solidFill>
              </a:rPr>
              <a:t> &lt; n) </a:t>
            </a:r>
            <a:r>
              <a:rPr kumimoji="1" lang="en-US" altLang="zh-CN" sz="2000" dirty="0" err="1">
                <a:solidFill>
                  <a:schemeClr val="tx2"/>
                </a:solidFill>
              </a:rPr>
              <a:t>Q.Add</a:t>
            </a:r>
            <a:r>
              <a:rPr kumimoji="1" lang="en-US" altLang="zh-CN" sz="2000" dirty="0">
                <a:solidFill>
                  <a:schemeClr val="tx2"/>
                </a:solidFill>
              </a:rPr>
              <a:t>(</a:t>
            </a:r>
            <a:r>
              <a:rPr kumimoji="1" lang="en-US" altLang="zh-CN" sz="2000" dirty="0" err="1">
                <a:solidFill>
                  <a:schemeClr val="tx2"/>
                </a:solidFill>
              </a:rPr>
              <a:t>wt</a:t>
            </a:r>
            <a:r>
              <a:rPr kumimoji="1" lang="en-US" altLang="zh-CN" sz="2000" dirty="0">
                <a:solidFill>
                  <a:schemeClr val="tx2"/>
                </a:solidFill>
              </a:rPr>
              <a:t>);</a:t>
            </a:r>
          </a:p>
          <a:p>
            <a:pPr>
              <a:lnSpc>
                <a:spcPct val="165000"/>
              </a:lnSpc>
            </a:pPr>
            <a:r>
              <a:rPr kumimoji="1" lang="en-US" altLang="zh-CN" sz="2000" dirty="0">
                <a:solidFill>
                  <a:schemeClr val="tx2"/>
                </a:solidFill>
              </a:rPr>
              <a:t>}</a:t>
            </a:r>
          </a:p>
        </p:txBody>
      </p:sp>
      <p:sp>
        <p:nvSpPr>
          <p:cNvPr id="318471" name="AutoShape 7"/>
          <p:cNvSpPr>
            <a:spLocks noChangeArrowheads="1"/>
          </p:cNvSpPr>
          <p:nvPr/>
        </p:nvSpPr>
        <p:spPr bwMode="auto">
          <a:xfrm>
            <a:off x="4727575" y="2060575"/>
            <a:ext cx="1676400" cy="762000"/>
          </a:xfrm>
          <a:prstGeom prst="wedgeRoundRectCallout">
            <a:avLst>
              <a:gd name="adj1" fmla="val -64394"/>
              <a:gd name="adj2" fmla="val 186042"/>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000" b="1">
                <a:solidFill>
                  <a:schemeClr val="accent2"/>
                </a:solidFill>
                <a:latin typeface="楷体_GB2312" pitchFamily="49" charset="-122"/>
                <a:ea typeface="楷体_GB2312" pitchFamily="49" charset="-122"/>
              </a:rPr>
              <a:t>提前更新</a:t>
            </a:r>
            <a:r>
              <a:rPr lang="en-US" altLang="zh-CN" sz="2000" b="1">
                <a:solidFill>
                  <a:schemeClr val="accent2"/>
                </a:solidFill>
                <a:latin typeface="楷体_GB2312" pitchFamily="49" charset="-122"/>
                <a:ea typeface="楷体_GB2312" pitchFamily="49" charset="-122"/>
              </a:rPr>
              <a:t>bestw </a:t>
            </a:r>
          </a:p>
        </p:txBody>
      </p:sp>
      <p:sp>
        <p:nvSpPr>
          <p:cNvPr id="318472" name="Text Box 8"/>
          <p:cNvSpPr txBox="1">
            <a:spLocks noChangeArrowheads="1"/>
          </p:cNvSpPr>
          <p:nvPr/>
        </p:nvSpPr>
        <p:spPr bwMode="auto">
          <a:xfrm>
            <a:off x="6167439" y="1700214"/>
            <a:ext cx="4249737"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200000"/>
              </a:lnSpc>
            </a:pPr>
            <a:r>
              <a:rPr kumimoji="1" lang="en-US" altLang="zh-CN" sz="2000">
                <a:solidFill>
                  <a:schemeClr val="tx2"/>
                </a:solidFill>
              </a:rPr>
              <a:t>// </a:t>
            </a:r>
            <a:r>
              <a:rPr kumimoji="1" lang="zh-CN" altLang="en-US" sz="2000">
                <a:solidFill>
                  <a:schemeClr val="tx2"/>
                </a:solidFill>
              </a:rPr>
              <a:t>检查右儿子结点</a:t>
            </a:r>
          </a:p>
          <a:p>
            <a:pPr>
              <a:lnSpc>
                <a:spcPct val="200000"/>
              </a:lnSpc>
            </a:pPr>
            <a:r>
              <a:rPr kumimoji="1" lang="zh-CN" altLang="en-US" sz="2000">
                <a:solidFill>
                  <a:schemeClr val="tx2"/>
                </a:solidFill>
              </a:rPr>
              <a:t>  </a:t>
            </a:r>
            <a:r>
              <a:rPr kumimoji="1" lang="en-US" altLang="zh-CN" sz="2000">
                <a:solidFill>
                  <a:schemeClr val="tx2"/>
                </a:solidFill>
              </a:rPr>
              <a:t>if (Ew + r &gt; bestw &amp;&amp; i &lt; n)</a:t>
            </a:r>
          </a:p>
          <a:p>
            <a:pPr>
              <a:lnSpc>
                <a:spcPct val="200000"/>
              </a:lnSpc>
            </a:pPr>
            <a:r>
              <a:rPr kumimoji="1" lang="en-US" altLang="zh-CN" sz="2000">
                <a:solidFill>
                  <a:schemeClr val="tx2"/>
                </a:solidFill>
              </a:rPr>
              <a:t>  Q.Add(Ew);     // </a:t>
            </a:r>
            <a:r>
              <a:rPr kumimoji="1" lang="zh-CN" altLang="en-US" sz="2000">
                <a:solidFill>
                  <a:schemeClr val="tx2"/>
                </a:solidFill>
              </a:rPr>
              <a:t>可能含最优解</a:t>
            </a:r>
          </a:p>
          <a:p>
            <a:pPr>
              <a:lnSpc>
                <a:spcPct val="200000"/>
              </a:lnSpc>
            </a:pPr>
            <a:r>
              <a:rPr kumimoji="1" lang="zh-CN" altLang="en-US" sz="2000">
                <a:solidFill>
                  <a:schemeClr val="tx2"/>
                </a:solidFill>
              </a:rPr>
              <a:t>  </a:t>
            </a:r>
            <a:r>
              <a:rPr kumimoji="1" lang="en-US" altLang="zh-CN" sz="2000">
                <a:solidFill>
                  <a:schemeClr val="tx2"/>
                </a:solidFill>
              </a:rPr>
              <a:t>Q.Delete(Ew); // </a:t>
            </a:r>
            <a:r>
              <a:rPr kumimoji="1" lang="zh-CN" altLang="en-US" sz="2000">
                <a:solidFill>
                  <a:schemeClr val="tx2"/>
                </a:solidFill>
              </a:rPr>
              <a:t>取下一扩展结点</a:t>
            </a:r>
          </a:p>
        </p:txBody>
      </p:sp>
      <p:sp>
        <p:nvSpPr>
          <p:cNvPr id="318473" name="AutoShape 9"/>
          <p:cNvSpPr>
            <a:spLocks noChangeArrowheads="1"/>
          </p:cNvSpPr>
          <p:nvPr/>
        </p:nvSpPr>
        <p:spPr bwMode="auto">
          <a:xfrm>
            <a:off x="8688388" y="981075"/>
            <a:ext cx="1676400" cy="762000"/>
          </a:xfrm>
          <a:prstGeom prst="wedgeRoundRectCallout">
            <a:avLst>
              <a:gd name="adj1" fmla="val -68468"/>
              <a:gd name="adj2" fmla="val 179583"/>
              <a:gd name="adj3" fmla="val 16667"/>
            </a:avLst>
          </a:prstGeom>
          <a:solidFill>
            <a:schemeClr val="accent3">
              <a:lumMod val="20000"/>
              <a:lumOff val="80000"/>
            </a:schemeClr>
          </a:solidFill>
          <a:ln w="6350">
            <a:solidFill>
              <a:schemeClr val="hlink"/>
            </a:solidFill>
            <a:miter lim="800000"/>
            <a:headEnd/>
            <a:tailEnd/>
          </a:ln>
          <a:effectLst/>
        </p:spPr>
        <p:txBody>
          <a:bodyPr anchor="ctr"/>
          <a:lstStyle/>
          <a:p>
            <a:pPr algn="ctr"/>
            <a:r>
              <a:rPr lang="zh-CN" altLang="en-US" sz="2000" b="1" dirty="0">
                <a:solidFill>
                  <a:schemeClr val="accent2"/>
                </a:solidFill>
                <a:latin typeface="楷体_GB2312" pitchFamily="49" charset="-122"/>
                <a:ea typeface="楷体_GB2312" pitchFamily="49" charset="-122"/>
              </a:rPr>
              <a:t>右儿子剪枝</a:t>
            </a:r>
            <a:r>
              <a:rPr lang="en-US" altLang="zh-CN" sz="2000" b="1" dirty="0">
                <a:solidFill>
                  <a:schemeClr val="accent2"/>
                </a:solidFill>
                <a:latin typeface="楷体_GB2312" pitchFamily="49" charset="-122"/>
                <a:ea typeface="楷体_GB2312" pitchFamily="49" charset="-122"/>
              </a:rPr>
              <a:t> </a:t>
            </a:r>
          </a:p>
        </p:txBody>
      </p:sp>
      <p:pic>
        <p:nvPicPr>
          <p:cNvPr id="318475" name="Picture 11"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9" y="4508501"/>
            <a:ext cx="36718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76" name="Text Box 12"/>
          <p:cNvSpPr txBox="1">
            <a:spLocks noChangeArrowheads="1"/>
          </p:cNvSpPr>
          <p:nvPr/>
        </p:nvSpPr>
        <p:spPr bwMode="auto">
          <a:xfrm>
            <a:off x="-23813" y="0"/>
            <a:ext cx="6048375" cy="3117850"/>
          </a:xfrm>
          <a:prstGeom prst="rect">
            <a:avLst/>
          </a:prstGeom>
          <a:solidFill>
            <a:srgbClr val="CCFFCC"/>
          </a:solidFill>
          <a:ln w="6350">
            <a:solidFill>
              <a:srgbClr val="99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65000"/>
              </a:lnSpc>
            </a:pPr>
            <a:r>
              <a:rPr kumimoji="1" lang="en-US" altLang="en-US" sz="2000" b="1">
                <a:solidFill>
                  <a:schemeClr val="tx2"/>
                </a:solidFill>
              </a:rPr>
              <a:t>if(Ew==-1){</a:t>
            </a:r>
          </a:p>
          <a:p>
            <a:pPr>
              <a:lnSpc>
                <a:spcPct val="165000"/>
              </a:lnSpc>
            </a:pPr>
            <a:r>
              <a:rPr kumimoji="1" lang="en-US" altLang="en-US" sz="2000" b="1">
                <a:solidFill>
                  <a:schemeClr val="tx2"/>
                </a:solidFill>
              </a:rPr>
              <a:t>	if(Q.IsEmpty()) return bestw;</a:t>
            </a:r>
          </a:p>
          <a:p>
            <a:pPr>
              <a:lnSpc>
                <a:spcPct val="165000"/>
              </a:lnSpc>
            </a:pPr>
            <a:r>
              <a:rPr kumimoji="1" lang="en-US" altLang="en-US" sz="2000" b="1">
                <a:solidFill>
                  <a:schemeClr val="tx2"/>
                </a:solidFill>
              </a:rPr>
              <a:t>	Q.Add(-1);</a:t>
            </a:r>
            <a:r>
              <a:rPr kumimoji="1" lang="en-US" altLang="zh-CN" sz="2000" b="1">
                <a:solidFill>
                  <a:schemeClr val="tx2"/>
                </a:solidFill>
              </a:rPr>
              <a:t>	//</a:t>
            </a:r>
            <a:r>
              <a:rPr kumimoji="1" lang="zh-CN" altLang="en-US" sz="2000" b="1">
                <a:solidFill>
                  <a:schemeClr val="tx2"/>
                </a:solidFill>
              </a:rPr>
              <a:t>同层结点尾部标志</a:t>
            </a:r>
            <a:endParaRPr kumimoji="1" lang="en-US" altLang="en-US" sz="2000" b="1">
              <a:solidFill>
                <a:schemeClr val="tx2"/>
              </a:solidFill>
            </a:endParaRPr>
          </a:p>
          <a:p>
            <a:pPr>
              <a:lnSpc>
                <a:spcPct val="165000"/>
              </a:lnSpc>
            </a:pPr>
            <a:r>
              <a:rPr kumimoji="1" lang="en-US" altLang="en-US" sz="2000" b="1">
                <a:solidFill>
                  <a:schemeClr val="tx2"/>
                </a:solidFill>
              </a:rPr>
              <a:t>	Q.Delete(Ew);</a:t>
            </a:r>
            <a:r>
              <a:rPr kumimoji="1" lang="en-US" altLang="zh-CN" sz="2000" b="1">
                <a:solidFill>
                  <a:schemeClr val="tx2"/>
                </a:solidFill>
              </a:rPr>
              <a:t>	//</a:t>
            </a:r>
            <a:r>
              <a:rPr kumimoji="1" lang="zh-CN" altLang="en-US" sz="2000" b="1">
                <a:solidFill>
                  <a:schemeClr val="tx2"/>
                </a:solidFill>
              </a:rPr>
              <a:t>取下一扩展结点</a:t>
            </a:r>
            <a:endParaRPr kumimoji="1" lang="en-US" altLang="en-US" sz="2000" b="1">
              <a:solidFill>
                <a:schemeClr val="tx2"/>
              </a:solidFill>
            </a:endParaRPr>
          </a:p>
          <a:p>
            <a:pPr>
              <a:lnSpc>
                <a:spcPct val="165000"/>
              </a:lnSpc>
            </a:pPr>
            <a:r>
              <a:rPr kumimoji="1" lang="en-US" altLang="en-US" sz="2000" b="1">
                <a:solidFill>
                  <a:schemeClr val="tx2"/>
                </a:solidFill>
              </a:rPr>
              <a:t>	i++;</a:t>
            </a:r>
            <a:r>
              <a:rPr kumimoji="1" lang="en-US" altLang="zh-CN" sz="2000" b="1">
                <a:solidFill>
                  <a:schemeClr val="tx2"/>
                </a:solidFill>
              </a:rPr>
              <a:t>		//</a:t>
            </a:r>
            <a:r>
              <a:rPr kumimoji="1" lang="zh-CN" altLang="en-US" sz="2000" b="1">
                <a:solidFill>
                  <a:schemeClr val="tx2"/>
                </a:solidFill>
              </a:rPr>
              <a:t>进入下一层</a:t>
            </a:r>
            <a:endParaRPr kumimoji="1" lang="en-US" altLang="en-US" sz="2000" b="1">
              <a:solidFill>
                <a:schemeClr val="tx2"/>
              </a:solidFill>
            </a:endParaRPr>
          </a:p>
          <a:p>
            <a:pPr>
              <a:lnSpc>
                <a:spcPct val="165000"/>
              </a:lnSpc>
            </a:pPr>
            <a:r>
              <a:rPr kumimoji="1" lang="en-US" altLang="en-US" sz="2000" b="1">
                <a:solidFill>
                  <a:schemeClr val="tx2"/>
                </a:solidFill>
              </a:rPr>
              <a:t>	r-=w[i];}</a:t>
            </a:r>
            <a:r>
              <a:rPr kumimoji="1" lang="en-US" altLang="zh-CN" sz="2000" b="1">
                <a:solidFill>
                  <a:schemeClr val="tx2"/>
                </a:solidFill>
              </a:rPr>
              <a:t>	//</a:t>
            </a:r>
            <a:r>
              <a:rPr kumimoji="1" lang="zh-CN" altLang="en-US" sz="2000" b="1">
                <a:solidFill>
                  <a:schemeClr val="tx2"/>
                </a:solidFill>
              </a:rPr>
              <a:t>剩余集装箱重量</a:t>
            </a:r>
            <a:endParaRPr kumimoji="1" lang="en-US" altLang="en-US" sz="2000" b="1">
              <a:solidFill>
                <a:schemeClr val="tx2"/>
              </a:solidFill>
            </a:endParaRPr>
          </a:p>
        </p:txBody>
      </p:sp>
    </p:spTree>
    <p:extLst>
      <p:ext uri="{BB962C8B-B14F-4D97-AF65-F5344CB8AC3E}">
        <p14:creationId xmlns:p14="http://schemas.microsoft.com/office/powerpoint/2010/main" val="392104266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8471"/>
                                        </p:tgtEl>
                                        <p:attrNameLst>
                                          <p:attrName>style.visibility</p:attrName>
                                        </p:attrNameLst>
                                      </p:cBhvr>
                                      <p:to>
                                        <p:strVal val="visible"/>
                                      </p:to>
                                    </p:set>
                                    <p:anim calcmode="lin" valueType="num">
                                      <p:cBhvr additive="base">
                                        <p:cTn id="7" dur="500" fill="hold"/>
                                        <p:tgtEl>
                                          <p:spTgt spid="318471"/>
                                        </p:tgtEl>
                                        <p:attrNameLst>
                                          <p:attrName>ppt_x</p:attrName>
                                        </p:attrNameLst>
                                      </p:cBhvr>
                                      <p:tavLst>
                                        <p:tav tm="0">
                                          <p:val>
                                            <p:strVal val="0-#ppt_w/2"/>
                                          </p:val>
                                        </p:tav>
                                        <p:tav tm="100000">
                                          <p:val>
                                            <p:strVal val="#ppt_x"/>
                                          </p:val>
                                        </p:tav>
                                      </p:tavLst>
                                    </p:anim>
                                    <p:anim calcmode="lin" valueType="num">
                                      <p:cBhvr additive="base">
                                        <p:cTn id="8" dur="500" fill="hold"/>
                                        <p:tgtEl>
                                          <p:spTgt spid="3184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18472"/>
                                        </p:tgtEl>
                                        <p:attrNameLst>
                                          <p:attrName>style.visibility</p:attrName>
                                        </p:attrNameLst>
                                      </p:cBhvr>
                                      <p:to>
                                        <p:strVal val="visible"/>
                                      </p:to>
                                    </p:set>
                                    <p:anim calcmode="lin" valueType="num">
                                      <p:cBhvr additive="base">
                                        <p:cTn id="13" dur="500" fill="hold"/>
                                        <p:tgtEl>
                                          <p:spTgt spid="318472"/>
                                        </p:tgtEl>
                                        <p:attrNameLst>
                                          <p:attrName>ppt_x</p:attrName>
                                        </p:attrNameLst>
                                      </p:cBhvr>
                                      <p:tavLst>
                                        <p:tav tm="0">
                                          <p:val>
                                            <p:strVal val="1+#ppt_w/2"/>
                                          </p:val>
                                        </p:tav>
                                        <p:tav tm="100000">
                                          <p:val>
                                            <p:strVal val="#ppt_x"/>
                                          </p:val>
                                        </p:tav>
                                      </p:tavLst>
                                    </p:anim>
                                    <p:anim calcmode="lin" valueType="num">
                                      <p:cBhvr additive="base">
                                        <p:cTn id="14" dur="500" fill="hold"/>
                                        <p:tgtEl>
                                          <p:spTgt spid="3184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18473"/>
                                        </p:tgtEl>
                                        <p:attrNameLst>
                                          <p:attrName>style.visibility</p:attrName>
                                        </p:attrNameLst>
                                      </p:cBhvr>
                                      <p:to>
                                        <p:strVal val="visible"/>
                                      </p:to>
                                    </p:set>
                                    <p:anim calcmode="lin" valueType="num">
                                      <p:cBhvr additive="base">
                                        <p:cTn id="19" dur="500" fill="hold"/>
                                        <p:tgtEl>
                                          <p:spTgt spid="318473"/>
                                        </p:tgtEl>
                                        <p:attrNameLst>
                                          <p:attrName>ppt_x</p:attrName>
                                        </p:attrNameLst>
                                      </p:cBhvr>
                                      <p:tavLst>
                                        <p:tav tm="0">
                                          <p:val>
                                            <p:strVal val="1+#ppt_w/2"/>
                                          </p:val>
                                        </p:tav>
                                        <p:tav tm="100000">
                                          <p:val>
                                            <p:strVal val="#ppt_x"/>
                                          </p:val>
                                        </p:tav>
                                      </p:tavLst>
                                    </p:anim>
                                    <p:anim calcmode="lin" valueType="num">
                                      <p:cBhvr additive="base">
                                        <p:cTn id="20" dur="500" fill="hold"/>
                                        <p:tgtEl>
                                          <p:spTgt spid="3184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318476"/>
                                        </p:tgtEl>
                                        <p:attrNameLst>
                                          <p:attrName>style.visibility</p:attrName>
                                        </p:attrNameLst>
                                      </p:cBhvr>
                                      <p:to>
                                        <p:strVal val="visible"/>
                                      </p:to>
                                    </p:set>
                                    <p:animEffect transition="in" filter="checkerboard(across)">
                                      <p:cBhvr>
                                        <p:cTn id="25" dur="500"/>
                                        <p:tgtEl>
                                          <p:spTgt spid="318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1" grpId="0" animBg="1" autoUpdateAnimBg="0"/>
      <p:bldP spid="318472" grpId="0" autoUpdateAnimBg="0"/>
      <p:bldP spid="318473" grpId="0" animBg="1" autoUpdateAnimBg="0"/>
      <p:bldP spid="3184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4294967295"/>
          </p:nvPr>
        </p:nvSpPr>
        <p:spPr/>
        <p:txBody>
          <a:bodyPr/>
          <a:lstStyle/>
          <a:p>
            <a:fld id="{4D8F9926-13B0-4322-987A-BA36807DC511}" type="slidenum">
              <a:rPr lang="zh-CN" altLang="en-US"/>
              <a:pPr/>
              <a:t>67</a:t>
            </a:fld>
            <a:endParaRPr lang="en-US" altLang="zh-CN"/>
          </a:p>
        </p:txBody>
      </p:sp>
      <p:sp>
        <p:nvSpPr>
          <p:cNvPr id="292868" name="Text Box 4"/>
          <p:cNvSpPr txBox="1">
            <a:spLocks noChangeArrowheads="1"/>
          </p:cNvSpPr>
          <p:nvPr/>
        </p:nvSpPr>
        <p:spPr bwMode="auto">
          <a:xfrm>
            <a:off x="2057400" y="2133601"/>
            <a:ext cx="731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a:spcBef>
                <a:spcPct val="50000"/>
              </a:spcBef>
            </a:pPr>
            <a:endParaRPr lang="zh-CN" altLang="en-US">
              <a:solidFill>
                <a:schemeClr val="accent2"/>
              </a:solidFill>
              <a:ea typeface="华文行楷" panose="02010800040101010101" pitchFamily="2" charset="-122"/>
            </a:endParaRPr>
          </a:p>
        </p:txBody>
      </p:sp>
      <p:sp>
        <p:nvSpPr>
          <p:cNvPr id="292869" name="Text Box 5"/>
          <p:cNvSpPr txBox="1">
            <a:spLocks noChangeArrowheads="1"/>
          </p:cNvSpPr>
          <p:nvPr/>
        </p:nvSpPr>
        <p:spPr bwMode="auto">
          <a:xfrm>
            <a:off x="1847850" y="620714"/>
            <a:ext cx="6705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4. </a:t>
            </a:r>
            <a:r>
              <a:rPr lang="zh-CN" altLang="en-US" sz="3200">
                <a:solidFill>
                  <a:schemeClr val="accent2"/>
                </a:solidFill>
                <a:latin typeface="Times New Roman" panose="02020603050405020304" pitchFamily="18" charset="0"/>
                <a:ea typeface="黑体" panose="02010609060101010101" pitchFamily="49" charset="-122"/>
              </a:rPr>
              <a:t>构造最优解</a:t>
            </a:r>
            <a:endParaRPr lang="zh-CN" altLang="en-US">
              <a:solidFill>
                <a:schemeClr val="accent2"/>
              </a:solidFill>
              <a:ea typeface="华文行楷" panose="02010800040101010101" pitchFamily="2" charset="-122"/>
            </a:endParaRPr>
          </a:p>
        </p:txBody>
      </p:sp>
      <p:sp>
        <p:nvSpPr>
          <p:cNvPr id="292870" name="Text Box 6"/>
          <p:cNvSpPr txBox="1">
            <a:spLocks noChangeArrowheads="1"/>
          </p:cNvSpPr>
          <p:nvPr/>
        </p:nvSpPr>
        <p:spPr bwMode="auto">
          <a:xfrm>
            <a:off x="2351088" y="1268414"/>
            <a:ext cx="6934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2000">
                <a:solidFill>
                  <a:schemeClr val="tx2"/>
                </a:solidFill>
                <a:latin typeface="楷体_GB2312" pitchFamily="49" charset="-122"/>
                <a:ea typeface="楷体_GB2312" pitchFamily="49" charset="-122"/>
              </a:rPr>
              <a:t>    为了在算法结束后能方便地构造出与最优值相应的最优解，算法必须存储相应子集树中从活结点到根结点的路径。为此目的，可在每个结点处设置指向其父结点的指针，并设置左、右儿子标志。</a:t>
            </a:r>
            <a:r>
              <a:rPr lang="zh-CN" altLang="en-US">
                <a:solidFill>
                  <a:schemeClr val="tx2"/>
                </a:solidFill>
                <a:ea typeface="华文行楷" panose="02010800040101010101" pitchFamily="2" charset="-122"/>
              </a:rPr>
              <a:t> </a:t>
            </a:r>
          </a:p>
        </p:txBody>
      </p:sp>
      <p:sp>
        <p:nvSpPr>
          <p:cNvPr id="292871" name="Text Box 7"/>
          <p:cNvSpPr txBox="1">
            <a:spLocks noChangeArrowheads="1"/>
          </p:cNvSpPr>
          <p:nvPr/>
        </p:nvSpPr>
        <p:spPr bwMode="auto">
          <a:xfrm>
            <a:off x="2424113" y="2781301"/>
            <a:ext cx="6324600"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just"/>
            <a:r>
              <a:rPr kumimoji="1" lang="en-US" altLang="zh-CN" b="1">
                <a:solidFill>
                  <a:schemeClr val="tx2"/>
                </a:solidFill>
              </a:rPr>
              <a:t>class QNode</a:t>
            </a:r>
          </a:p>
          <a:p>
            <a:pPr algn="just"/>
            <a:r>
              <a:rPr kumimoji="1" lang="en-US" altLang="zh-CN" b="1">
                <a:solidFill>
                  <a:schemeClr val="tx2"/>
                </a:solidFill>
              </a:rPr>
              <a:t>{</a:t>
            </a:r>
          </a:p>
          <a:p>
            <a:pPr algn="just"/>
            <a:r>
              <a:rPr kumimoji="1" lang="en-US" altLang="zh-CN" b="1">
                <a:solidFill>
                  <a:schemeClr val="tx2"/>
                </a:solidFill>
              </a:rPr>
              <a:t>	friend void EnQueue(...);</a:t>
            </a:r>
          </a:p>
          <a:p>
            <a:pPr algn="just"/>
            <a:r>
              <a:rPr kumimoji="1" lang="en-US" altLang="zh-CN" b="1">
                <a:solidFill>
                  <a:schemeClr val="tx2"/>
                </a:solidFill>
              </a:rPr>
              <a:t>	friend Type Maxloading(...);</a:t>
            </a:r>
          </a:p>
          <a:p>
            <a:pPr algn="just"/>
            <a:r>
              <a:rPr kumimoji="1" lang="en-US" altLang="zh-CN" b="1">
                <a:solidFill>
                  <a:schemeClr val="tx2"/>
                </a:solidFill>
              </a:rPr>
              <a:t>private:</a:t>
            </a:r>
          </a:p>
          <a:p>
            <a:pPr algn="just"/>
            <a:r>
              <a:rPr kumimoji="1" lang="en-US" altLang="zh-CN" b="1">
                <a:solidFill>
                  <a:schemeClr val="tx2"/>
                </a:solidFill>
              </a:rPr>
              <a:t>	QNode *parent;  // </a:t>
            </a:r>
            <a:r>
              <a:rPr kumimoji="1" lang="zh-CN" altLang="en-US" b="1">
                <a:solidFill>
                  <a:schemeClr val="tx2"/>
                </a:solidFill>
              </a:rPr>
              <a:t>指向父结点的指针</a:t>
            </a:r>
          </a:p>
          <a:p>
            <a:pPr algn="just"/>
            <a:r>
              <a:rPr kumimoji="1" lang="zh-CN" altLang="en-US" b="1">
                <a:solidFill>
                  <a:schemeClr val="tx2"/>
                </a:solidFill>
              </a:rPr>
              <a:t>	</a:t>
            </a:r>
            <a:r>
              <a:rPr kumimoji="1" lang="en-US" altLang="zh-CN" b="1">
                <a:solidFill>
                  <a:schemeClr val="tx2"/>
                </a:solidFill>
              </a:rPr>
              <a:t>bool LChild;        // </a:t>
            </a:r>
            <a:r>
              <a:rPr kumimoji="1" lang="zh-CN" altLang="en-US" b="1">
                <a:solidFill>
                  <a:schemeClr val="tx2"/>
                </a:solidFill>
              </a:rPr>
              <a:t>左儿子标志</a:t>
            </a:r>
          </a:p>
          <a:p>
            <a:pPr algn="just"/>
            <a:r>
              <a:rPr kumimoji="1" lang="zh-CN" altLang="en-US" b="1">
                <a:solidFill>
                  <a:schemeClr val="tx2"/>
                </a:solidFill>
              </a:rPr>
              <a:t>	</a:t>
            </a:r>
            <a:r>
              <a:rPr kumimoji="1" lang="en-US" altLang="zh-CN" b="1">
                <a:solidFill>
                  <a:schemeClr val="tx2"/>
                </a:solidFill>
              </a:rPr>
              <a:t>Type weight;       // </a:t>
            </a:r>
            <a:r>
              <a:rPr kumimoji="1" lang="zh-CN" altLang="en-US" b="1">
                <a:solidFill>
                  <a:schemeClr val="tx2"/>
                </a:solidFill>
              </a:rPr>
              <a:t>结点所相应的载重量</a:t>
            </a:r>
          </a:p>
          <a:p>
            <a:pPr algn="just"/>
            <a:r>
              <a:rPr kumimoji="1" lang="en-US" altLang="zh-CN" b="1">
                <a:solidFill>
                  <a:schemeClr val="tx2"/>
                </a:solidFill>
              </a:rPr>
              <a:t>};</a:t>
            </a:r>
            <a:endParaRPr kumimoji="1" lang="zh-CN" altLang="en-US" b="1">
              <a:solidFill>
                <a:schemeClr val="tx2"/>
              </a:solidFill>
            </a:endParaRPr>
          </a:p>
        </p:txBody>
      </p:sp>
    </p:spTree>
    <p:extLst>
      <p:ext uri="{BB962C8B-B14F-4D97-AF65-F5344CB8AC3E}">
        <p14:creationId xmlns:p14="http://schemas.microsoft.com/office/powerpoint/2010/main" val="1806963946"/>
      </p:ext>
    </p:extLst>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4294967295"/>
          </p:nvPr>
        </p:nvSpPr>
        <p:spPr/>
        <p:txBody>
          <a:bodyPr/>
          <a:lstStyle/>
          <a:p>
            <a:fld id="{76EE3A7C-E400-4D1C-A027-FA072559C9D8}" type="slidenum">
              <a:rPr lang="zh-CN" altLang="en-US"/>
              <a:pPr/>
              <a:t>68</a:t>
            </a:fld>
            <a:endParaRPr lang="en-US" altLang="zh-CN"/>
          </a:p>
        </p:txBody>
      </p:sp>
      <p:sp>
        <p:nvSpPr>
          <p:cNvPr id="319496" name="Text Box 8"/>
          <p:cNvSpPr txBox="1">
            <a:spLocks noChangeArrowheads="1"/>
          </p:cNvSpPr>
          <p:nvPr/>
        </p:nvSpPr>
        <p:spPr bwMode="auto">
          <a:xfrm>
            <a:off x="3827464" y="0"/>
            <a:ext cx="6840537" cy="5784850"/>
          </a:xfrm>
          <a:prstGeom prst="rect">
            <a:avLst/>
          </a:prstGeom>
          <a:solidFill>
            <a:srgbClr val="CCFFFF"/>
          </a:solidFill>
          <a:ln w="6350">
            <a:solidFill>
              <a:srgbClr val="99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15000"/>
              </a:lnSpc>
            </a:pPr>
            <a:r>
              <a:rPr lang="en-US" altLang="zh-CN" b="1"/>
              <a:t>template&lt;class Type&gt;</a:t>
            </a:r>
          </a:p>
          <a:p>
            <a:pPr>
              <a:lnSpc>
                <a:spcPct val="115000"/>
              </a:lnSpc>
            </a:pPr>
            <a:r>
              <a:rPr lang="en-US" altLang="zh-CN" b="1"/>
              <a:t>void EnQueue(...,Queue&lt;Type&gt; *E,QNode&lt;Type&gt;* &amp;bestE,int bestx[],bool ch)</a:t>
            </a:r>
          </a:p>
          <a:p>
            <a:pPr>
              <a:lnSpc>
                <a:spcPct val="115000"/>
              </a:lnSpc>
            </a:pPr>
            <a:r>
              <a:rPr lang="en-US" altLang="zh-CN" b="1"/>
              <a:t>{//</a:t>
            </a:r>
            <a:r>
              <a:rPr lang="zh-CN" altLang="en-US" b="1"/>
              <a:t>将活结点加入到活结点队列</a:t>
            </a:r>
            <a:r>
              <a:rPr lang="en-US" altLang="zh-CN" b="1"/>
              <a:t>Q</a:t>
            </a:r>
            <a:r>
              <a:rPr lang="zh-CN" altLang="en-US" b="1"/>
              <a:t>中</a:t>
            </a:r>
          </a:p>
          <a:p>
            <a:pPr>
              <a:lnSpc>
                <a:spcPct val="115000"/>
              </a:lnSpc>
            </a:pPr>
            <a:r>
              <a:rPr lang="zh-CN" altLang="en-US" b="1"/>
              <a:t>	</a:t>
            </a:r>
            <a:r>
              <a:rPr lang="en-US" altLang="zh-CN" b="1"/>
              <a:t>if(i==n){//</a:t>
            </a:r>
            <a:r>
              <a:rPr lang="zh-CN" altLang="en-US" b="1"/>
              <a:t>可行叶结点</a:t>
            </a:r>
          </a:p>
          <a:p>
            <a:pPr>
              <a:lnSpc>
                <a:spcPct val="115000"/>
              </a:lnSpc>
            </a:pPr>
            <a:r>
              <a:rPr lang="zh-CN" altLang="en-US" b="1"/>
              <a:t>		</a:t>
            </a:r>
            <a:r>
              <a:rPr lang="en-US" altLang="zh-CN" b="1"/>
              <a:t>if(wt==bestw){</a:t>
            </a:r>
          </a:p>
          <a:p>
            <a:pPr>
              <a:lnSpc>
                <a:spcPct val="115000"/>
              </a:lnSpc>
            </a:pPr>
            <a:r>
              <a:rPr lang="en-US" altLang="zh-CN" b="1"/>
              <a:t>			//</a:t>
            </a:r>
            <a:r>
              <a:rPr lang="zh-CN" altLang="en-US" b="1"/>
              <a:t>当前最优载重量</a:t>
            </a:r>
          </a:p>
          <a:p>
            <a:pPr>
              <a:lnSpc>
                <a:spcPct val="115000"/>
              </a:lnSpc>
            </a:pPr>
            <a:r>
              <a:rPr lang="zh-CN" altLang="en-US" b="1"/>
              <a:t>			</a:t>
            </a:r>
            <a:r>
              <a:rPr lang="en-US" altLang="zh-CN" b="1"/>
              <a:t>bestE=E;</a:t>
            </a:r>
          </a:p>
          <a:p>
            <a:pPr>
              <a:lnSpc>
                <a:spcPct val="115000"/>
              </a:lnSpc>
            </a:pPr>
            <a:r>
              <a:rPr lang="en-US" altLang="zh-CN" b="1"/>
              <a:t>			bestx[n]=ch;}</a:t>
            </a:r>
          </a:p>
          <a:p>
            <a:pPr>
              <a:lnSpc>
                <a:spcPct val="115000"/>
              </a:lnSpc>
            </a:pPr>
            <a:r>
              <a:rPr lang="en-US" altLang="zh-CN" b="1"/>
              <a:t>		return;}</a:t>
            </a:r>
          </a:p>
          <a:p>
            <a:pPr>
              <a:lnSpc>
                <a:spcPct val="115000"/>
              </a:lnSpc>
            </a:pPr>
            <a:r>
              <a:rPr lang="en-US" altLang="zh-CN" b="1"/>
              <a:t>	//</a:t>
            </a:r>
            <a:r>
              <a:rPr lang="zh-CN" altLang="en-US" b="1"/>
              <a:t>非叶结点</a:t>
            </a:r>
          </a:p>
          <a:p>
            <a:pPr>
              <a:lnSpc>
                <a:spcPct val="115000"/>
              </a:lnSpc>
            </a:pPr>
            <a:r>
              <a:rPr lang="zh-CN" altLang="en-US" b="1"/>
              <a:t>	</a:t>
            </a:r>
            <a:r>
              <a:rPr lang="en-US" altLang="zh-CN" b="1"/>
              <a:t>QNode&lt;Type&gt; *b;</a:t>
            </a:r>
          </a:p>
          <a:p>
            <a:pPr>
              <a:lnSpc>
                <a:spcPct val="115000"/>
              </a:lnSpc>
            </a:pPr>
            <a:r>
              <a:rPr lang="en-US" altLang="zh-CN" b="1"/>
              <a:t>	b=new QNode&lt;Type&gt;;</a:t>
            </a:r>
          </a:p>
          <a:p>
            <a:pPr>
              <a:lnSpc>
                <a:spcPct val="115000"/>
              </a:lnSpc>
            </a:pPr>
            <a:r>
              <a:rPr lang="en-US" altLang="zh-CN" b="1"/>
              <a:t>	b-&gt;weight=wt;</a:t>
            </a:r>
          </a:p>
          <a:p>
            <a:pPr>
              <a:lnSpc>
                <a:spcPct val="115000"/>
              </a:lnSpc>
            </a:pPr>
            <a:r>
              <a:rPr lang="en-US" altLang="zh-CN" b="1"/>
              <a:t>	b-&gt;parent=E;</a:t>
            </a:r>
          </a:p>
          <a:p>
            <a:pPr>
              <a:lnSpc>
                <a:spcPct val="115000"/>
              </a:lnSpc>
            </a:pPr>
            <a:r>
              <a:rPr lang="en-US" altLang="zh-CN" b="1"/>
              <a:t>	b-&gt;Lchild=ch;</a:t>
            </a:r>
          </a:p>
          <a:p>
            <a:pPr>
              <a:lnSpc>
                <a:spcPct val="115000"/>
              </a:lnSpc>
            </a:pPr>
            <a:r>
              <a:rPr lang="en-US" altLang="zh-CN" b="1"/>
              <a:t>	Q.Add(b);</a:t>
            </a:r>
          </a:p>
          <a:p>
            <a:pPr>
              <a:lnSpc>
                <a:spcPct val="115000"/>
              </a:lnSpc>
            </a:pPr>
            <a:r>
              <a:rPr lang="en-US" altLang="zh-CN" b="1"/>
              <a:t>}</a:t>
            </a:r>
          </a:p>
        </p:txBody>
      </p:sp>
      <p:sp>
        <p:nvSpPr>
          <p:cNvPr id="319497" name="Text Box 9"/>
          <p:cNvSpPr txBox="1">
            <a:spLocks noChangeArrowheads="1"/>
          </p:cNvSpPr>
          <p:nvPr/>
        </p:nvSpPr>
        <p:spPr bwMode="auto">
          <a:xfrm>
            <a:off x="1693864" y="115888"/>
            <a:ext cx="6130925" cy="4913312"/>
          </a:xfrm>
          <a:prstGeom prst="rect">
            <a:avLst/>
          </a:prstGeom>
          <a:solidFill>
            <a:srgbClr val="CCFFCC"/>
          </a:solidFill>
          <a:ln w="6350">
            <a:solidFill>
              <a:srgbClr val="99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50000"/>
              </a:lnSpc>
            </a:pPr>
            <a:r>
              <a:rPr kumimoji="1" lang="en-US" altLang="zh-CN" b="1">
                <a:solidFill>
                  <a:schemeClr val="tx2"/>
                </a:solidFill>
              </a:rPr>
              <a:t>While(true){</a:t>
            </a:r>
          </a:p>
          <a:p>
            <a:pPr>
              <a:lnSpc>
                <a:spcPct val="150000"/>
              </a:lnSpc>
            </a:pPr>
            <a:r>
              <a:rPr kumimoji="1" lang="en-US" altLang="zh-CN" b="1">
                <a:solidFill>
                  <a:schemeClr val="tx2"/>
                </a:solidFill>
              </a:rPr>
              <a:t>// </a:t>
            </a:r>
            <a:r>
              <a:rPr kumimoji="1" lang="zh-CN" altLang="en-US" b="1">
                <a:solidFill>
                  <a:schemeClr val="tx2"/>
                </a:solidFill>
              </a:rPr>
              <a:t>检查左儿子结点</a:t>
            </a:r>
          </a:p>
          <a:p>
            <a:pPr>
              <a:lnSpc>
                <a:spcPct val="150000"/>
              </a:lnSpc>
            </a:pPr>
            <a:r>
              <a:rPr kumimoji="1" lang="zh-CN" altLang="en-US" b="1">
                <a:solidFill>
                  <a:schemeClr val="tx2"/>
                </a:solidFill>
              </a:rPr>
              <a:t>  </a:t>
            </a:r>
            <a:r>
              <a:rPr kumimoji="1" lang="en-US" altLang="zh-CN" b="1">
                <a:solidFill>
                  <a:schemeClr val="tx2"/>
                </a:solidFill>
              </a:rPr>
              <a:t>Type wt = Ew + w[i];   // </a:t>
            </a:r>
            <a:r>
              <a:rPr kumimoji="1" lang="zh-CN" altLang="en-US" b="1">
                <a:solidFill>
                  <a:schemeClr val="tx2"/>
                </a:solidFill>
              </a:rPr>
              <a:t>左儿子结点的重量</a:t>
            </a:r>
          </a:p>
          <a:p>
            <a:pPr>
              <a:lnSpc>
                <a:spcPct val="150000"/>
              </a:lnSpc>
            </a:pPr>
            <a:r>
              <a:rPr kumimoji="1" lang="zh-CN" altLang="en-US" b="1">
                <a:solidFill>
                  <a:schemeClr val="tx2"/>
                </a:solidFill>
              </a:rPr>
              <a:t>   </a:t>
            </a:r>
            <a:r>
              <a:rPr kumimoji="1" lang="en-US" altLang="zh-CN" b="1">
                <a:solidFill>
                  <a:schemeClr val="tx2"/>
                </a:solidFill>
              </a:rPr>
              <a:t>if (wt &lt;= c) {     // </a:t>
            </a:r>
            <a:r>
              <a:rPr kumimoji="1" lang="zh-CN" altLang="en-US" b="1">
                <a:solidFill>
                  <a:schemeClr val="tx2"/>
                </a:solidFill>
              </a:rPr>
              <a:t>可行结点</a:t>
            </a:r>
          </a:p>
          <a:p>
            <a:pPr>
              <a:lnSpc>
                <a:spcPct val="150000"/>
              </a:lnSpc>
            </a:pPr>
            <a:r>
              <a:rPr kumimoji="1" lang="zh-CN" altLang="en-US" b="1">
                <a:solidFill>
                  <a:schemeClr val="tx2"/>
                </a:solidFill>
              </a:rPr>
              <a:t>         </a:t>
            </a:r>
            <a:r>
              <a:rPr kumimoji="1" lang="en-US" altLang="zh-CN" b="1">
                <a:solidFill>
                  <a:schemeClr val="tx2"/>
                </a:solidFill>
              </a:rPr>
              <a:t>if (wt &gt; bestw) bestw = wt;</a:t>
            </a:r>
          </a:p>
          <a:p>
            <a:pPr>
              <a:lnSpc>
                <a:spcPct val="150000"/>
              </a:lnSpc>
            </a:pPr>
            <a:r>
              <a:rPr kumimoji="1" lang="en-US" altLang="zh-CN" b="1">
                <a:solidFill>
                  <a:schemeClr val="tx2"/>
                </a:solidFill>
              </a:rPr>
              <a:t>         // </a:t>
            </a:r>
            <a:r>
              <a:rPr kumimoji="1" lang="zh-CN" altLang="en-US" b="1">
                <a:solidFill>
                  <a:schemeClr val="tx2"/>
                </a:solidFill>
              </a:rPr>
              <a:t>加入活结点队列</a:t>
            </a:r>
          </a:p>
          <a:p>
            <a:pPr>
              <a:lnSpc>
                <a:spcPct val="150000"/>
              </a:lnSpc>
            </a:pPr>
            <a:r>
              <a:rPr kumimoji="1" lang="zh-CN" altLang="en-US" b="1">
                <a:solidFill>
                  <a:schemeClr val="tx2"/>
                </a:solidFill>
              </a:rPr>
              <a:t>         </a:t>
            </a:r>
            <a:r>
              <a:rPr kumimoji="1" lang="en-US" altLang="zh-CN" b="1">
                <a:solidFill>
                  <a:schemeClr val="tx2"/>
                </a:solidFill>
              </a:rPr>
              <a:t>EnQueue(Q,wt,I,n,bestw,E,bestE,bestx,true);}</a:t>
            </a:r>
          </a:p>
          <a:p>
            <a:pPr>
              <a:lnSpc>
                <a:spcPct val="150000"/>
              </a:lnSpc>
            </a:pPr>
            <a:r>
              <a:rPr kumimoji="1" lang="en-US" altLang="zh-CN" b="1">
                <a:solidFill>
                  <a:schemeClr val="tx2"/>
                </a:solidFill>
              </a:rPr>
              <a:t>// </a:t>
            </a:r>
            <a:r>
              <a:rPr kumimoji="1" lang="zh-CN" altLang="en-US" b="1">
                <a:solidFill>
                  <a:schemeClr val="tx2"/>
                </a:solidFill>
              </a:rPr>
              <a:t>检查右儿子结点</a:t>
            </a:r>
          </a:p>
          <a:p>
            <a:pPr>
              <a:lnSpc>
                <a:spcPct val="150000"/>
              </a:lnSpc>
            </a:pPr>
            <a:r>
              <a:rPr kumimoji="1" lang="zh-CN" altLang="en-US" b="1">
                <a:solidFill>
                  <a:schemeClr val="tx2"/>
                </a:solidFill>
              </a:rPr>
              <a:t>  </a:t>
            </a:r>
            <a:r>
              <a:rPr kumimoji="1" lang="en-US" altLang="zh-CN" b="1">
                <a:solidFill>
                  <a:schemeClr val="tx2"/>
                </a:solidFill>
              </a:rPr>
              <a:t>if (Ew + r &gt; bestwn)</a:t>
            </a:r>
          </a:p>
          <a:p>
            <a:pPr>
              <a:lnSpc>
                <a:spcPct val="150000"/>
              </a:lnSpc>
            </a:pPr>
            <a:r>
              <a:rPr kumimoji="1" lang="en-US" altLang="zh-CN" b="1">
                <a:solidFill>
                  <a:schemeClr val="tx2"/>
                </a:solidFill>
              </a:rPr>
              <a:t>  EnQueue(Q,wt,I,n,bestw,E,bestE,bestx,false);</a:t>
            </a:r>
            <a:endParaRPr kumimoji="1" lang="zh-CN" altLang="en-US" b="1">
              <a:solidFill>
                <a:schemeClr val="tx2"/>
              </a:solidFill>
            </a:endParaRPr>
          </a:p>
          <a:p>
            <a:pPr>
              <a:lnSpc>
                <a:spcPct val="150000"/>
              </a:lnSpc>
            </a:pPr>
            <a:r>
              <a:rPr kumimoji="1" lang="zh-CN" altLang="en-US" b="1">
                <a:solidFill>
                  <a:schemeClr val="tx2"/>
                </a:solidFill>
              </a:rPr>
              <a:t>  </a:t>
            </a:r>
            <a:r>
              <a:rPr kumimoji="1" lang="en-US" altLang="zh-CN" b="1">
                <a:solidFill>
                  <a:schemeClr val="tx2"/>
                </a:solidFill>
              </a:rPr>
              <a:t>Q.Delete(Ew); // </a:t>
            </a:r>
            <a:r>
              <a:rPr kumimoji="1" lang="zh-CN" altLang="en-US" b="1">
                <a:solidFill>
                  <a:schemeClr val="tx2"/>
                </a:solidFill>
              </a:rPr>
              <a:t>取下一扩展结点</a:t>
            </a:r>
          </a:p>
          <a:p>
            <a:endParaRPr kumimoji="1" lang="en-US" altLang="zh-CN" b="1">
              <a:solidFill>
                <a:schemeClr val="tx2"/>
              </a:solidFill>
            </a:endParaRPr>
          </a:p>
        </p:txBody>
      </p:sp>
      <p:sp>
        <p:nvSpPr>
          <p:cNvPr id="319494" name="Text Box 6"/>
          <p:cNvSpPr txBox="1">
            <a:spLocks noChangeArrowheads="1"/>
          </p:cNvSpPr>
          <p:nvPr/>
        </p:nvSpPr>
        <p:spPr bwMode="auto">
          <a:xfrm>
            <a:off x="6167439" y="4357689"/>
            <a:ext cx="4321175" cy="2384425"/>
          </a:xfrm>
          <a:prstGeom prst="rect">
            <a:avLst/>
          </a:prstGeom>
          <a:solidFill>
            <a:srgbClr val="CCFFCC"/>
          </a:solidFill>
          <a:ln w="6350">
            <a:solidFill>
              <a:srgbClr val="9900FF"/>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just">
              <a:lnSpc>
                <a:spcPct val="150000"/>
              </a:lnSpc>
              <a:spcBef>
                <a:spcPct val="50000"/>
              </a:spcBef>
            </a:pPr>
            <a:r>
              <a:rPr lang="zh-CN" altLang="en-US" sz="2000" b="1">
                <a:solidFill>
                  <a:schemeClr val="tx2"/>
                </a:solidFill>
                <a:latin typeface="Times New Roman" panose="02020603050405020304" pitchFamily="18" charset="0"/>
                <a:cs typeface="Times New Roman" panose="02020603050405020304" pitchFamily="18" charset="0"/>
              </a:rPr>
              <a:t>// </a:t>
            </a:r>
            <a:r>
              <a:rPr lang="zh-CN" altLang="en-US" sz="2000" b="1">
                <a:solidFill>
                  <a:schemeClr val="tx2"/>
                </a:solidFill>
                <a:latin typeface="宋体" panose="02010600030101010101" pitchFamily="2" charset="-122"/>
              </a:rPr>
              <a:t>构造当前最优解</a:t>
            </a:r>
            <a:endParaRPr lang="zh-CN" altLang="en-US" sz="2000" b="1">
              <a:solidFill>
                <a:schemeClr val="tx2"/>
              </a:solidFill>
              <a:latin typeface="Times New Roman" panose="02020603050405020304" pitchFamily="18" charset="0"/>
              <a:cs typeface="Times New Roman" panose="02020603050405020304" pitchFamily="18" charset="0"/>
            </a:endParaRPr>
          </a:p>
          <a:p>
            <a:pPr>
              <a:lnSpc>
                <a:spcPct val="150000"/>
              </a:lnSpc>
            </a:pPr>
            <a:r>
              <a:rPr kumimoji="1" lang="en-US" altLang="zh-CN" sz="2000" b="1">
                <a:solidFill>
                  <a:schemeClr val="tx2"/>
                </a:solidFill>
              </a:rPr>
              <a:t>for (int j = n - 1; j &gt; 0; j--) {</a:t>
            </a:r>
          </a:p>
          <a:p>
            <a:pPr>
              <a:lnSpc>
                <a:spcPct val="150000"/>
              </a:lnSpc>
            </a:pPr>
            <a:r>
              <a:rPr kumimoji="1" lang="en-US" altLang="zh-CN" sz="2000" b="1">
                <a:solidFill>
                  <a:schemeClr val="tx2"/>
                </a:solidFill>
              </a:rPr>
              <a:t>      bestx[j] = bestE-&gt;LChild; </a:t>
            </a:r>
          </a:p>
          <a:p>
            <a:pPr>
              <a:lnSpc>
                <a:spcPct val="150000"/>
              </a:lnSpc>
            </a:pPr>
            <a:r>
              <a:rPr kumimoji="1" lang="en-US" altLang="zh-CN" sz="2000" b="1">
                <a:solidFill>
                  <a:schemeClr val="tx2"/>
                </a:solidFill>
              </a:rPr>
              <a:t>      bestE = bestE-&gt;parent; </a:t>
            </a:r>
          </a:p>
          <a:p>
            <a:pPr>
              <a:lnSpc>
                <a:spcPct val="150000"/>
              </a:lnSpc>
            </a:pPr>
            <a:r>
              <a:rPr kumimoji="1" lang="en-US" altLang="zh-CN" sz="2000" b="1">
                <a:solidFill>
                  <a:schemeClr val="tx2"/>
                </a:solidFill>
              </a:rPr>
              <a:t>}</a:t>
            </a:r>
          </a:p>
        </p:txBody>
      </p:sp>
      <p:pic>
        <p:nvPicPr>
          <p:cNvPr id="319498" name="Picture 10" descr="t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5310188"/>
            <a:ext cx="3059113"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65643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9497"/>
                                        </p:tgtEl>
                                        <p:attrNameLst>
                                          <p:attrName>style.visibility</p:attrName>
                                        </p:attrNameLst>
                                      </p:cBhvr>
                                      <p:to>
                                        <p:strVal val="visible"/>
                                      </p:to>
                                    </p:set>
                                    <p:animEffect transition="in" filter="box(in)">
                                      <p:cBhvr>
                                        <p:cTn id="7" dur="500"/>
                                        <p:tgtEl>
                                          <p:spTgt spid="3194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19494"/>
                                        </p:tgtEl>
                                        <p:attrNameLst>
                                          <p:attrName>style.visibility</p:attrName>
                                        </p:attrNameLst>
                                      </p:cBhvr>
                                      <p:to>
                                        <p:strVal val="visible"/>
                                      </p:to>
                                    </p:set>
                                    <p:animEffect transition="in" filter="diamond(in)">
                                      <p:cBhvr>
                                        <p:cTn id="12" dur="2000"/>
                                        <p:tgtEl>
                                          <p:spTgt spid="319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7" grpId="0" animBg="1"/>
      <p:bldP spid="31949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4294967295"/>
          </p:nvPr>
        </p:nvSpPr>
        <p:spPr/>
        <p:txBody>
          <a:bodyPr/>
          <a:lstStyle/>
          <a:p>
            <a:fld id="{2E0A1369-8758-4C4B-A85C-DAF168BF1754}" type="slidenum">
              <a:rPr lang="zh-CN" altLang="en-US"/>
              <a:pPr/>
              <a:t>69</a:t>
            </a:fld>
            <a:endParaRPr lang="en-US" altLang="zh-CN"/>
          </a:p>
        </p:txBody>
      </p:sp>
      <p:sp>
        <p:nvSpPr>
          <p:cNvPr id="293892" name="Text Box 4"/>
          <p:cNvSpPr txBox="1">
            <a:spLocks noChangeArrowheads="1"/>
          </p:cNvSpPr>
          <p:nvPr/>
        </p:nvSpPr>
        <p:spPr bwMode="auto">
          <a:xfrm>
            <a:off x="1847850" y="549275"/>
            <a:ext cx="746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5. </a:t>
            </a:r>
            <a:r>
              <a:rPr lang="zh-CN" altLang="en-US" sz="3200">
                <a:solidFill>
                  <a:schemeClr val="accent2"/>
                </a:solidFill>
                <a:latin typeface="Times New Roman" panose="02020603050405020304" pitchFamily="18" charset="0"/>
                <a:ea typeface="黑体" panose="02010609060101010101" pitchFamily="49" charset="-122"/>
              </a:rPr>
              <a:t>优先队列式分支限界法</a:t>
            </a:r>
            <a:endParaRPr lang="zh-CN" altLang="en-US">
              <a:solidFill>
                <a:schemeClr val="accent2"/>
              </a:solidFill>
              <a:ea typeface="华文行楷" panose="02010800040101010101" pitchFamily="2" charset="-122"/>
            </a:endParaRPr>
          </a:p>
        </p:txBody>
      </p:sp>
      <p:sp>
        <p:nvSpPr>
          <p:cNvPr id="293893" name="Text Box 5"/>
          <p:cNvSpPr txBox="1">
            <a:spLocks noChangeArrowheads="1"/>
          </p:cNvSpPr>
          <p:nvPr/>
        </p:nvSpPr>
        <p:spPr bwMode="auto">
          <a:xfrm>
            <a:off x="1782147" y="1412875"/>
            <a:ext cx="8985379" cy="388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30000"/>
              </a:lnSpc>
              <a:spcBef>
                <a:spcPct val="50000"/>
              </a:spcBef>
            </a:pPr>
            <a:r>
              <a:rPr lang="zh-CN" altLang="en-US" sz="2200" b="1" dirty="0">
                <a:solidFill>
                  <a:schemeClr val="tx2"/>
                </a:solidFill>
                <a:latin typeface="楷体_GB2312" pitchFamily="49" charset="-122"/>
                <a:ea typeface="楷体_GB2312" pitchFamily="49" charset="-122"/>
              </a:rPr>
              <a:t>    解装载问题的优先队列式分支限界法用最大优先队列存储活结点表。活结点</a:t>
            </a:r>
            <a:r>
              <a:rPr lang="en-US" altLang="zh-CN" sz="2200" b="1" dirty="0">
                <a:solidFill>
                  <a:schemeClr val="tx2"/>
                </a:solidFill>
                <a:latin typeface="楷体_GB2312" pitchFamily="49" charset="-122"/>
                <a:ea typeface="楷体_GB2312" pitchFamily="49" charset="-122"/>
              </a:rPr>
              <a:t>x</a:t>
            </a:r>
            <a:r>
              <a:rPr lang="zh-CN" altLang="en-US" sz="2200" b="1" dirty="0">
                <a:solidFill>
                  <a:schemeClr val="tx2"/>
                </a:solidFill>
                <a:latin typeface="楷体_GB2312" pitchFamily="49" charset="-122"/>
                <a:ea typeface="楷体_GB2312" pitchFamily="49" charset="-122"/>
              </a:rPr>
              <a:t>在优先队列中的优先级定义为</a:t>
            </a:r>
            <a:r>
              <a:rPr lang="zh-CN" altLang="en-US" sz="2200" b="1" dirty="0">
                <a:solidFill>
                  <a:srgbClr val="660033"/>
                </a:solidFill>
                <a:latin typeface="楷体_GB2312" pitchFamily="49" charset="-122"/>
                <a:ea typeface="楷体_GB2312" pitchFamily="49" charset="-122"/>
              </a:rPr>
              <a:t>从根结点到结点</a:t>
            </a:r>
            <a:r>
              <a:rPr lang="en-US" altLang="zh-CN" sz="2200" b="1" dirty="0">
                <a:solidFill>
                  <a:srgbClr val="660033"/>
                </a:solidFill>
                <a:latin typeface="楷体_GB2312" pitchFamily="49" charset="-122"/>
                <a:ea typeface="楷体_GB2312" pitchFamily="49" charset="-122"/>
              </a:rPr>
              <a:t>x</a:t>
            </a:r>
            <a:r>
              <a:rPr lang="zh-CN" altLang="en-US" sz="2200" b="1" dirty="0">
                <a:solidFill>
                  <a:srgbClr val="660033"/>
                </a:solidFill>
                <a:latin typeface="楷体_GB2312" pitchFamily="49" charset="-122"/>
                <a:ea typeface="楷体_GB2312" pitchFamily="49" charset="-122"/>
              </a:rPr>
              <a:t>的路径所相应的载重量再</a:t>
            </a:r>
            <a:r>
              <a:rPr lang="zh-CN" altLang="en-US" sz="2200" b="1" dirty="0">
                <a:solidFill>
                  <a:srgbClr val="CC0000"/>
                </a:solidFill>
                <a:latin typeface="楷体_GB2312" pitchFamily="49" charset="-122"/>
                <a:ea typeface="楷体_GB2312" pitchFamily="49" charset="-122"/>
              </a:rPr>
              <a:t>加上剩余集装箱的重量之和</a:t>
            </a:r>
            <a:r>
              <a:rPr lang="zh-CN" altLang="en-US" sz="2200" b="1" dirty="0">
                <a:solidFill>
                  <a:schemeClr val="tx2"/>
                </a:solidFill>
                <a:latin typeface="楷体_GB2312" pitchFamily="49" charset="-122"/>
                <a:ea typeface="楷体_GB2312" pitchFamily="49" charset="-122"/>
              </a:rPr>
              <a:t>。</a:t>
            </a:r>
          </a:p>
          <a:p>
            <a:pPr>
              <a:lnSpc>
                <a:spcPct val="130000"/>
              </a:lnSpc>
              <a:spcBef>
                <a:spcPct val="50000"/>
              </a:spcBef>
            </a:pPr>
            <a:r>
              <a:rPr lang="zh-CN" altLang="en-US" sz="2200" b="1" dirty="0">
                <a:solidFill>
                  <a:schemeClr val="tx2"/>
                </a:solidFill>
                <a:latin typeface="楷体_GB2312" pitchFamily="49" charset="-122"/>
                <a:ea typeface="楷体_GB2312" pitchFamily="49" charset="-122"/>
              </a:rPr>
              <a:t>    优先队列中优先级最大的活结点成为下一个扩展结点。以结点</a:t>
            </a:r>
            <a:r>
              <a:rPr lang="en-US" altLang="zh-CN" sz="2200" b="1" dirty="0">
                <a:solidFill>
                  <a:schemeClr val="tx2"/>
                </a:solidFill>
                <a:latin typeface="楷体_GB2312" pitchFamily="49" charset="-122"/>
                <a:ea typeface="楷体_GB2312" pitchFamily="49" charset="-122"/>
              </a:rPr>
              <a:t>x</a:t>
            </a:r>
            <a:r>
              <a:rPr lang="zh-CN" altLang="en-US" sz="2200" b="1" dirty="0">
                <a:solidFill>
                  <a:schemeClr val="tx2"/>
                </a:solidFill>
                <a:latin typeface="楷体_GB2312" pitchFamily="49" charset="-122"/>
                <a:ea typeface="楷体_GB2312" pitchFamily="49" charset="-122"/>
              </a:rPr>
              <a:t>为根的子树中所有结点相应的路径的载重量不超过它的优先级。</a:t>
            </a:r>
            <a:r>
              <a:rPr lang="zh-CN" altLang="en-US" sz="2200" b="1" dirty="0">
                <a:solidFill>
                  <a:srgbClr val="CC0000"/>
                </a:solidFill>
                <a:latin typeface="楷体_GB2312" pitchFamily="49" charset="-122"/>
                <a:ea typeface="楷体_GB2312" pitchFamily="49" charset="-122"/>
              </a:rPr>
              <a:t>子集树中叶结点所相应的载重量与其优先级相同</a:t>
            </a:r>
            <a:r>
              <a:rPr lang="zh-CN" altLang="en-US" sz="2200" b="1" dirty="0">
                <a:solidFill>
                  <a:schemeClr val="tx2"/>
                </a:solidFill>
                <a:latin typeface="楷体_GB2312" pitchFamily="49" charset="-122"/>
                <a:ea typeface="楷体_GB2312" pitchFamily="49" charset="-122"/>
              </a:rPr>
              <a:t>。</a:t>
            </a:r>
          </a:p>
          <a:p>
            <a:pPr>
              <a:lnSpc>
                <a:spcPct val="130000"/>
              </a:lnSpc>
              <a:spcBef>
                <a:spcPct val="50000"/>
              </a:spcBef>
            </a:pPr>
            <a:r>
              <a:rPr lang="zh-CN" altLang="en-US" sz="2200" b="1" dirty="0">
                <a:solidFill>
                  <a:schemeClr val="tx2"/>
                </a:solidFill>
                <a:latin typeface="楷体_GB2312" pitchFamily="49" charset="-122"/>
                <a:ea typeface="楷体_GB2312" pitchFamily="49" charset="-122"/>
              </a:rPr>
              <a:t>    </a:t>
            </a:r>
            <a:r>
              <a:rPr lang="zh-CN" altLang="en-US" sz="2200" b="1" dirty="0">
                <a:effectLst>
                  <a:outerShdw blurRad="38100" dist="38100" dir="2700000" algn="tl">
                    <a:srgbClr val="C0C0C0"/>
                  </a:outerShdw>
                </a:effectLst>
                <a:latin typeface="楷体_GB2312" pitchFamily="49" charset="-122"/>
                <a:ea typeface="楷体_GB2312" pitchFamily="49" charset="-122"/>
              </a:rPr>
              <a:t>在优先队列式分支限界法中，一旦有一个叶结点成为当前扩展结点，则可以断言该叶结点所相应的解即为最优解。此时可终止算法。</a:t>
            </a:r>
            <a:r>
              <a:rPr lang="zh-CN" altLang="en-US" sz="2200" b="1" dirty="0">
                <a:solidFill>
                  <a:schemeClr val="tx2"/>
                </a:solidFill>
                <a:effectLst>
                  <a:outerShdw blurRad="38100" dist="38100" dir="2700000" algn="tl">
                    <a:srgbClr val="C0C0C0"/>
                  </a:outerShdw>
                </a:effectLst>
                <a:latin typeface="楷体_GB2312" pitchFamily="49" charset="-122"/>
                <a:ea typeface="楷体_GB2312" pitchFamily="49" charset="-122"/>
              </a:rPr>
              <a:t> </a:t>
            </a:r>
          </a:p>
        </p:txBody>
      </p:sp>
    </p:spTree>
    <p:extLst>
      <p:ext uri="{BB962C8B-B14F-4D97-AF65-F5344CB8AC3E}">
        <p14:creationId xmlns:p14="http://schemas.microsoft.com/office/powerpoint/2010/main" val="76557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61462" y="3209378"/>
            <a:ext cx="1005023" cy="1005023"/>
            <a:chOff x="1561462" y="3209378"/>
            <a:chExt cx="1065555" cy="1065555"/>
          </a:xfrm>
        </p:grpSpPr>
        <p:grpSp>
          <p:nvGrpSpPr>
            <p:cNvPr id="81" name="组合 80"/>
            <p:cNvGrpSpPr/>
            <p:nvPr/>
          </p:nvGrpSpPr>
          <p:grpSpPr>
            <a:xfrm>
              <a:off x="1561462" y="3209378"/>
              <a:ext cx="1065555" cy="1065555"/>
              <a:chOff x="603281" y="217863"/>
              <a:chExt cx="1784707" cy="1784707"/>
            </a:xfrm>
          </p:grpSpPr>
          <p:grpSp>
            <p:nvGrpSpPr>
              <p:cNvPr id="82" name="组合 81"/>
              <p:cNvGrpSpPr/>
              <p:nvPr/>
            </p:nvGrpSpPr>
            <p:grpSpPr>
              <a:xfrm>
                <a:off x="603281" y="217863"/>
                <a:ext cx="1784707" cy="1784707"/>
                <a:chOff x="1827622" y="1343919"/>
                <a:chExt cx="2304000" cy="2304000"/>
              </a:xfrm>
            </p:grpSpPr>
            <p:sp>
              <p:nvSpPr>
                <p:cNvPr id="84"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3" name="椭圆 77"/>
              <p:cNvSpPr>
                <a:spLocks noChangeAspect="1"/>
              </p:cNvSpPr>
              <p:nvPr/>
            </p:nvSpPr>
            <p:spPr>
              <a:xfrm>
                <a:off x="775634" y="390216"/>
                <a:ext cx="1440000" cy="1440000"/>
              </a:xfrm>
              <a:prstGeom prst="roundRect">
                <a:avLst/>
              </a:prstGeom>
              <a:gradFill>
                <a:gsLst>
                  <a:gs pos="0">
                    <a:schemeClr val="accent2">
                      <a:lumMod val="75000"/>
                    </a:schemeClr>
                  </a:gs>
                  <a:gs pos="100000">
                    <a:schemeClr val="accent2"/>
                  </a:gs>
                </a:gsLst>
                <a:lin ang="2700000" scaled="0"/>
              </a:gra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1" name="Group 59"/>
            <p:cNvGrpSpPr/>
            <p:nvPr/>
          </p:nvGrpSpPr>
          <p:grpSpPr>
            <a:xfrm>
              <a:off x="1862467" y="3521030"/>
              <a:ext cx="464344" cy="465138"/>
              <a:chOff x="9145588" y="4435475"/>
              <a:chExt cx="464344" cy="465138"/>
            </a:xfrm>
            <a:solidFill>
              <a:schemeClr val="bg1"/>
            </a:solidFill>
          </p:grpSpPr>
          <p:sp>
            <p:nvSpPr>
              <p:cNvPr id="122"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7" name="组合 6"/>
          <p:cNvGrpSpPr/>
          <p:nvPr/>
        </p:nvGrpSpPr>
        <p:grpSpPr>
          <a:xfrm>
            <a:off x="6587294" y="3196952"/>
            <a:ext cx="1005023" cy="1005023"/>
            <a:chOff x="6587294" y="3196952"/>
            <a:chExt cx="1065555" cy="1065555"/>
          </a:xfrm>
        </p:grpSpPr>
        <p:grpSp>
          <p:nvGrpSpPr>
            <p:cNvPr id="109" name="组合 108"/>
            <p:cNvGrpSpPr/>
            <p:nvPr/>
          </p:nvGrpSpPr>
          <p:grpSpPr>
            <a:xfrm>
              <a:off x="6587294" y="3196952"/>
              <a:ext cx="1065555" cy="1065555"/>
              <a:chOff x="603281" y="217863"/>
              <a:chExt cx="1784707" cy="1784707"/>
            </a:xfrm>
          </p:grpSpPr>
          <p:grpSp>
            <p:nvGrpSpPr>
              <p:cNvPr id="110" name="组合 109"/>
              <p:cNvGrpSpPr/>
              <p:nvPr/>
            </p:nvGrpSpPr>
            <p:grpSpPr>
              <a:xfrm>
                <a:off x="603281" y="217863"/>
                <a:ext cx="1784707" cy="1784707"/>
                <a:chOff x="1827622" y="1343919"/>
                <a:chExt cx="2304000" cy="2304000"/>
              </a:xfrm>
            </p:grpSpPr>
            <p:sp>
              <p:nvSpPr>
                <p:cNvPr id="112"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1" name="椭圆 77"/>
              <p:cNvSpPr>
                <a:spLocks noChangeAspect="1"/>
              </p:cNvSpPr>
              <p:nvPr/>
            </p:nvSpPr>
            <p:spPr>
              <a:xfrm>
                <a:off x="775634" y="390216"/>
                <a:ext cx="1440000" cy="1440000"/>
              </a:xfrm>
              <a:prstGeom prst="roundRect">
                <a:avLst/>
              </a:prstGeom>
              <a:gradFill>
                <a:gsLst>
                  <a:gs pos="0">
                    <a:schemeClr val="accent2">
                      <a:lumMod val="75000"/>
                    </a:schemeClr>
                  </a:gs>
                  <a:gs pos="100000">
                    <a:schemeClr val="accent2"/>
                  </a:gs>
                </a:gsLst>
                <a:lin ang="2700000" scaled="0"/>
              </a:gra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 name="Group 69"/>
            <p:cNvGrpSpPr/>
            <p:nvPr/>
          </p:nvGrpSpPr>
          <p:grpSpPr>
            <a:xfrm>
              <a:off x="6902951" y="3506346"/>
              <a:ext cx="464344" cy="465138"/>
              <a:chOff x="7287419" y="3505994"/>
              <a:chExt cx="464344" cy="465138"/>
            </a:xfrm>
            <a:solidFill>
              <a:schemeClr val="bg1"/>
            </a:solidFill>
          </p:grpSpPr>
          <p:sp>
            <p:nvSpPr>
              <p:cNvPr id="134"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5" name="组合 4"/>
          <p:cNvGrpSpPr/>
          <p:nvPr/>
        </p:nvGrpSpPr>
        <p:grpSpPr>
          <a:xfrm>
            <a:off x="6601057" y="4585584"/>
            <a:ext cx="1005023" cy="1005023"/>
            <a:chOff x="6601057" y="4585584"/>
            <a:chExt cx="1065555" cy="1065555"/>
          </a:xfrm>
        </p:grpSpPr>
        <p:grpSp>
          <p:nvGrpSpPr>
            <p:cNvPr id="99" name="组合 98"/>
            <p:cNvGrpSpPr/>
            <p:nvPr/>
          </p:nvGrpSpPr>
          <p:grpSpPr>
            <a:xfrm>
              <a:off x="6601057" y="4585584"/>
              <a:ext cx="1065555" cy="1065555"/>
              <a:chOff x="603281" y="217863"/>
              <a:chExt cx="1784707" cy="1784707"/>
            </a:xfrm>
          </p:grpSpPr>
          <p:grpSp>
            <p:nvGrpSpPr>
              <p:cNvPr id="100" name="组合 99"/>
              <p:cNvGrpSpPr/>
              <p:nvPr/>
            </p:nvGrpSpPr>
            <p:grpSpPr>
              <a:xfrm>
                <a:off x="603281" y="217863"/>
                <a:ext cx="1784707" cy="1784707"/>
                <a:chOff x="1827622" y="1343919"/>
                <a:chExt cx="2304000" cy="2304000"/>
              </a:xfrm>
            </p:grpSpPr>
            <p:sp>
              <p:nvSpPr>
                <p:cNvPr id="102"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1" name="椭圆 77"/>
              <p:cNvSpPr>
                <a:spLocks noChangeAspect="1"/>
              </p:cNvSpPr>
              <p:nvPr/>
            </p:nvSpPr>
            <p:spPr>
              <a:xfrm>
                <a:off x="775634" y="390216"/>
                <a:ext cx="1440000" cy="1440000"/>
              </a:xfrm>
              <a:prstGeom prst="roundRect">
                <a:avLst/>
              </a:prstGeom>
              <a:gradFill>
                <a:gsLst>
                  <a:gs pos="0">
                    <a:schemeClr val="accent3">
                      <a:lumMod val="75000"/>
                    </a:schemeClr>
                  </a:gs>
                  <a:gs pos="100000">
                    <a:schemeClr val="accent3"/>
                  </a:gs>
                </a:gsLst>
                <a:lin ang="2700000" scaled="0"/>
              </a:gra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Group 76"/>
            <p:cNvGrpSpPr/>
            <p:nvPr/>
          </p:nvGrpSpPr>
          <p:grpSpPr>
            <a:xfrm>
              <a:off x="6891579" y="4909249"/>
              <a:ext cx="464344" cy="464344"/>
              <a:chOff x="7287419" y="2577307"/>
              <a:chExt cx="464344" cy="464344"/>
            </a:xfrm>
            <a:solidFill>
              <a:schemeClr val="bg1"/>
            </a:solidFill>
          </p:grpSpPr>
          <p:sp>
            <p:nvSpPr>
              <p:cNvPr id="143"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 name="组合 1"/>
          <p:cNvGrpSpPr/>
          <p:nvPr/>
        </p:nvGrpSpPr>
        <p:grpSpPr>
          <a:xfrm>
            <a:off x="1576876" y="1819288"/>
            <a:ext cx="1005023" cy="1005023"/>
            <a:chOff x="1576876" y="1819288"/>
            <a:chExt cx="1065555" cy="1065555"/>
          </a:xfrm>
        </p:grpSpPr>
        <p:grpSp>
          <p:nvGrpSpPr>
            <p:cNvPr id="89" name="组合 88"/>
            <p:cNvGrpSpPr/>
            <p:nvPr/>
          </p:nvGrpSpPr>
          <p:grpSpPr>
            <a:xfrm>
              <a:off x="1576876" y="1819288"/>
              <a:ext cx="1065555" cy="1065555"/>
              <a:chOff x="603281" y="217863"/>
              <a:chExt cx="1784707" cy="1784707"/>
            </a:xfrm>
          </p:grpSpPr>
          <p:grpSp>
            <p:nvGrpSpPr>
              <p:cNvPr id="90" name="组合 89"/>
              <p:cNvGrpSpPr/>
              <p:nvPr/>
            </p:nvGrpSpPr>
            <p:grpSpPr>
              <a:xfrm>
                <a:off x="603281" y="217863"/>
                <a:ext cx="1784707" cy="1784707"/>
                <a:chOff x="1827622" y="1343919"/>
                <a:chExt cx="2304000" cy="2304000"/>
              </a:xfrm>
            </p:grpSpPr>
            <p:sp>
              <p:nvSpPr>
                <p:cNvPr id="92"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1" name="椭圆 77"/>
              <p:cNvSpPr>
                <a:spLocks noChangeAspect="1"/>
              </p:cNvSpPr>
              <p:nvPr/>
            </p:nvSpPr>
            <p:spPr>
              <a:xfrm>
                <a:off x="775634" y="390216"/>
                <a:ext cx="1440000" cy="1440000"/>
              </a:xfrm>
              <a:prstGeom prst="roundRect">
                <a:avLst/>
              </a:prstGeom>
              <a:gradFill>
                <a:gsLst>
                  <a:gs pos="0">
                    <a:schemeClr val="accent1">
                      <a:lumMod val="75000"/>
                    </a:schemeClr>
                  </a:gs>
                  <a:gs pos="100000">
                    <a:schemeClr val="accent1"/>
                  </a:gs>
                </a:gsLst>
                <a:lin ang="2700000" scaled="0"/>
              </a:gra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8" name="Group 80"/>
            <p:cNvGrpSpPr/>
            <p:nvPr/>
          </p:nvGrpSpPr>
          <p:grpSpPr>
            <a:xfrm>
              <a:off x="1935095" y="2110099"/>
              <a:ext cx="319088" cy="465138"/>
              <a:chOff x="3582988" y="3510757"/>
              <a:chExt cx="319088" cy="465138"/>
            </a:xfrm>
            <a:solidFill>
              <a:schemeClr val="bg1"/>
            </a:solidFill>
          </p:grpSpPr>
          <p:sp>
            <p:nvSpPr>
              <p:cNvPr id="149"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6" name="组合 5"/>
          <p:cNvGrpSpPr/>
          <p:nvPr/>
        </p:nvGrpSpPr>
        <p:grpSpPr>
          <a:xfrm>
            <a:off x="6602708" y="1806862"/>
            <a:ext cx="1005023" cy="1005023"/>
            <a:chOff x="6602708" y="1806862"/>
            <a:chExt cx="1065555" cy="1065555"/>
          </a:xfrm>
        </p:grpSpPr>
        <p:grpSp>
          <p:nvGrpSpPr>
            <p:cNvPr id="104" name="组合 103"/>
            <p:cNvGrpSpPr/>
            <p:nvPr/>
          </p:nvGrpSpPr>
          <p:grpSpPr>
            <a:xfrm>
              <a:off x="6602708" y="1806862"/>
              <a:ext cx="1065555" cy="1065555"/>
              <a:chOff x="603281" y="217863"/>
              <a:chExt cx="1784707" cy="1784707"/>
            </a:xfrm>
          </p:grpSpPr>
          <p:grpSp>
            <p:nvGrpSpPr>
              <p:cNvPr id="105" name="组合 104"/>
              <p:cNvGrpSpPr/>
              <p:nvPr/>
            </p:nvGrpSpPr>
            <p:grpSpPr>
              <a:xfrm>
                <a:off x="603281" y="217863"/>
                <a:ext cx="1784707" cy="1784707"/>
                <a:chOff x="1827622" y="1343919"/>
                <a:chExt cx="2304000" cy="2304000"/>
              </a:xfrm>
            </p:grpSpPr>
            <p:sp>
              <p:nvSpPr>
                <p:cNvPr id="107"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6" name="椭圆 77"/>
              <p:cNvSpPr>
                <a:spLocks noChangeAspect="1"/>
              </p:cNvSpPr>
              <p:nvPr/>
            </p:nvSpPr>
            <p:spPr>
              <a:xfrm>
                <a:off x="775634" y="390216"/>
                <a:ext cx="1440000" cy="1440000"/>
              </a:xfrm>
              <a:prstGeom prst="roundRect">
                <a:avLst/>
              </a:prstGeom>
              <a:gradFill>
                <a:gsLst>
                  <a:gs pos="0">
                    <a:schemeClr val="accent1">
                      <a:lumMod val="75000"/>
                    </a:schemeClr>
                  </a:gs>
                  <a:gs pos="100000">
                    <a:schemeClr val="accent1"/>
                  </a:gs>
                </a:gsLst>
                <a:lin ang="2700000" scaled="0"/>
              </a:gra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Group 83"/>
            <p:cNvGrpSpPr/>
            <p:nvPr/>
          </p:nvGrpSpPr>
          <p:grpSpPr>
            <a:xfrm>
              <a:off x="6902157" y="2110099"/>
              <a:ext cx="465138" cy="464344"/>
              <a:chOff x="2581275" y="2582069"/>
              <a:chExt cx="465138" cy="464344"/>
            </a:xfrm>
            <a:solidFill>
              <a:schemeClr val="bg1"/>
            </a:solidFill>
          </p:grpSpPr>
          <p:sp>
            <p:nvSpPr>
              <p:cNvPr id="154"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4" name="组合 3"/>
          <p:cNvGrpSpPr/>
          <p:nvPr/>
        </p:nvGrpSpPr>
        <p:grpSpPr>
          <a:xfrm>
            <a:off x="1575225" y="4598010"/>
            <a:ext cx="1005023" cy="1005023"/>
            <a:chOff x="1575225" y="4598010"/>
            <a:chExt cx="1065555" cy="1065555"/>
          </a:xfrm>
        </p:grpSpPr>
        <p:grpSp>
          <p:nvGrpSpPr>
            <p:cNvPr id="94" name="组合 93"/>
            <p:cNvGrpSpPr/>
            <p:nvPr/>
          </p:nvGrpSpPr>
          <p:grpSpPr>
            <a:xfrm>
              <a:off x="1575225" y="4598010"/>
              <a:ext cx="1065555" cy="1065555"/>
              <a:chOff x="603281" y="217863"/>
              <a:chExt cx="1784707" cy="1784707"/>
            </a:xfrm>
          </p:grpSpPr>
          <p:grpSp>
            <p:nvGrpSpPr>
              <p:cNvPr id="95" name="组合 94"/>
              <p:cNvGrpSpPr/>
              <p:nvPr/>
            </p:nvGrpSpPr>
            <p:grpSpPr>
              <a:xfrm>
                <a:off x="603281" y="217863"/>
                <a:ext cx="1784707" cy="1784707"/>
                <a:chOff x="1827622" y="1343919"/>
                <a:chExt cx="2304000" cy="2304000"/>
              </a:xfrm>
            </p:grpSpPr>
            <p:sp>
              <p:nvSpPr>
                <p:cNvPr id="97"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6" name="椭圆 77"/>
              <p:cNvSpPr>
                <a:spLocks noChangeAspect="1"/>
              </p:cNvSpPr>
              <p:nvPr/>
            </p:nvSpPr>
            <p:spPr>
              <a:xfrm>
                <a:off x="775634" y="390216"/>
                <a:ext cx="1440001" cy="1440001"/>
              </a:xfrm>
              <a:prstGeom prst="roundRect">
                <a:avLst/>
              </a:prstGeom>
              <a:gradFill>
                <a:gsLst>
                  <a:gs pos="0">
                    <a:schemeClr val="accent3">
                      <a:lumMod val="75000"/>
                    </a:schemeClr>
                  </a:gs>
                  <a:gs pos="100000">
                    <a:schemeClr val="accent3"/>
                  </a:gs>
                </a:gsLst>
                <a:lin ang="2700000" scaled="0"/>
              </a:gra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8" name="Group 86"/>
            <p:cNvGrpSpPr/>
            <p:nvPr/>
          </p:nvGrpSpPr>
          <p:grpSpPr>
            <a:xfrm>
              <a:off x="1869610" y="4909249"/>
              <a:ext cx="464344" cy="464344"/>
              <a:chOff x="4439444" y="1652588"/>
              <a:chExt cx="464344" cy="464344"/>
            </a:xfrm>
            <a:solidFill>
              <a:schemeClr val="bg1"/>
            </a:solidFill>
          </p:grpSpPr>
          <p:sp>
            <p:nvSpPr>
              <p:cNvPr id="159"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0"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64" name="TextBox 63"/>
          <p:cNvSpPr txBox="1"/>
          <p:nvPr/>
        </p:nvSpPr>
        <p:spPr>
          <a:xfrm>
            <a:off x="2841639" y="1892830"/>
            <a:ext cx="2221902"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算法概述</a:t>
            </a:r>
          </a:p>
        </p:txBody>
      </p:sp>
      <p:sp>
        <p:nvSpPr>
          <p:cNvPr id="65" name="TextBox 64"/>
          <p:cNvSpPr txBox="1"/>
          <p:nvPr/>
        </p:nvSpPr>
        <p:spPr>
          <a:xfrm>
            <a:off x="2841638" y="2206845"/>
            <a:ext cx="2792530" cy="854080"/>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基本概念（定义）、基本特征</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算法与程序的区别</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算法要素、算法表示方法</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TextBox 65"/>
          <p:cNvSpPr txBox="1"/>
          <p:nvPr/>
        </p:nvSpPr>
        <p:spPr>
          <a:xfrm>
            <a:off x="2841639" y="3267983"/>
            <a:ext cx="2016320"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分治法</a:t>
            </a:r>
          </a:p>
        </p:txBody>
      </p:sp>
      <p:sp>
        <p:nvSpPr>
          <p:cNvPr id="67" name="TextBox 66"/>
          <p:cNvSpPr txBox="1"/>
          <p:nvPr/>
        </p:nvSpPr>
        <p:spPr>
          <a:xfrm>
            <a:off x="2841638" y="3581998"/>
            <a:ext cx="2621751" cy="854080"/>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算法思想</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算法设计模式</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典型问题：快速排序、棋盘覆盖等</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67"/>
          <p:cNvSpPr txBox="1"/>
          <p:nvPr/>
        </p:nvSpPr>
        <p:spPr>
          <a:xfrm>
            <a:off x="2841639" y="4648662"/>
            <a:ext cx="2016320"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贪婪法</a:t>
            </a:r>
          </a:p>
        </p:txBody>
      </p:sp>
      <p:sp>
        <p:nvSpPr>
          <p:cNvPr id="69" name="TextBox 68"/>
          <p:cNvSpPr txBox="1"/>
          <p:nvPr/>
        </p:nvSpPr>
        <p:spPr>
          <a:xfrm>
            <a:off x="2841638" y="4962677"/>
            <a:ext cx="2621751" cy="600164"/>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算法特点、基本思路、适用性</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典型问题：装载问题、哈夫曼树等</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TextBox 69"/>
          <p:cNvSpPr txBox="1"/>
          <p:nvPr/>
        </p:nvSpPr>
        <p:spPr>
          <a:xfrm>
            <a:off x="7933038" y="1880131"/>
            <a:ext cx="1551159"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动态规划</a:t>
            </a:r>
          </a:p>
        </p:txBody>
      </p:sp>
      <p:sp>
        <p:nvSpPr>
          <p:cNvPr id="71" name="TextBox 70"/>
          <p:cNvSpPr txBox="1"/>
          <p:nvPr/>
        </p:nvSpPr>
        <p:spPr>
          <a:xfrm>
            <a:off x="7933038" y="2194146"/>
            <a:ext cx="2961385" cy="854080"/>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基本思想、设计算法的基本步骤</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算法基本框架</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典型问题：多段图问题、矩阵连乘等</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TextBox 71"/>
          <p:cNvSpPr txBox="1"/>
          <p:nvPr/>
        </p:nvSpPr>
        <p:spPr>
          <a:xfrm>
            <a:off x="7933039" y="3255284"/>
            <a:ext cx="1681414"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回溯法</a:t>
            </a:r>
          </a:p>
        </p:txBody>
      </p:sp>
      <p:sp>
        <p:nvSpPr>
          <p:cNvPr id="73" name="TextBox 72"/>
          <p:cNvSpPr txBox="1"/>
          <p:nvPr/>
        </p:nvSpPr>
        <p:spPr>
          <a:xfrm>
            <a:off x="7933038" y="3569299"/>
            <a:ext cx="2961385" cy="600164"/>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基本思想、算法设计过程</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典型应用：</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皇后问题、装载问题等</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TextBox 73"/>
          <p:cNvSpPr txBox="1"/>
          <p:nvPr/>
        </p:nvSpPr>
        <p:spPr>
          <a:xfrm>
            <a:off x="7933038" y="4635963"/>
            <a:ext cx="1787490"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分枝限界法</a:t>
            </a:r>
          </a:p>
        </p:txBody>
      </p:sp>
      <p:sp>
        <p:nvSpPr>
          <p:cNvPr id="75" name="TextBox 74"/>
          <p:cNvSpPr txBox="1"/>
          <p:nvPr/>
        </p:nvSpPr>
        <p:spPr>
          <a:xfrm>
            <a:off x="7933038" y="4949978"/>
            <a:ext cx="2961385" cy="854080"/>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算法思想、剪枝策略</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算法框架：</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FIFO</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搜索、优先队列式搜索</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典型应用：装载问题、作业调度问题等</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6" name="组合 85"/>
          <p:cNvGrpSpPr/>
          <p:nvPr/>
        </p:nvGrpSpPr>
        <p:grpSpPr>
          <a:xfrm>
            <a:off x="3799023" y="400194"/>
            <a:ext cx="4593954" cy="1031890"/>
            <a:chOff x="3590568" y="400194"/>
            <a:chExt cx="5213316" cy="1031890"/>
          </a:xfrm>
        </p:grpSpPr>
        <p:grpSp>
          <p:nvGrpSpPr>
            <p:cNvPr id="87" name="组合 86"/>
            <p:cNvGrpSpPr/>
            <p:nvPr/>
          </p:nvGrpSpPr>
          <p:grpSpPr>
            <a:xfrm>
              <a:off x="3590568" y="400194"/>
              <a:ext cx="5213316" cy="1031890"/>
              <a:chOff x="7038412" y="5298115"/>
              <a:chExt cx="3099874" cy="517828"/>
            </a:xfrm>
          </p:grpSpPr>
          <p:grpSp>
            <p:nvGrpSpPr>
              <p:cNvPr id="114" name="组合 113"/>
              <p:cNvGrpSpPr/>
              <p:nvPr/>
            </p:nvGrpSpPr>
            <p:grpSpPr>
              <a:xfrm>
                <a:off x="7038412" y="5298115"/>
                <a:ext cx="3099874" cy="517828"/>
                <a:chOff x="5718131" y="5650928"/>
                <a:chExt cx="4596458" cy="767829"/>
              </a:xfrm>
            </p:grpSpPr>
            <p:sp>
              <p:nvSpPr>
                <p:cNvPr id="116" name="圆角矩形 11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7" name="圆角矩形 116"/>
                <p:cNvSpPr/>
                <p:nvPr/>
              </p:nvSpPr>
              <p:spPr>
                <a:xfrm>
                  <a:off x="5829672" y="5747159"/>
                  <a:ext cx="4373372" cy="575365"/>
                </a:xfrm>
                <a:prstGeom prst="roundRect">
                  <a:avLst>
                    <a:gd name="adj" fmla="val 50000"/>
                  </a:avLst>
                </a:prstGeom>
                <a:solidFill>
                  <a:schemeClr val="accent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5" name="TextBox 19"/>
              <p:cNvSpPr txBox="1"/>
              <p:nvPr/>
            </p:nvSpPr>
            <p:spPr>
              <a:xfrm>
                <a:off x="7752953" y="5433395"/>
                <a:ext cx="124651" cy="154450"/>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8" name="矩形 87"/>
            <p:cNvSpPr/>
            <p:nvPr/>
          </p:nvSpPr>
          <p:spPr>
            <a:xfrm>
              <a:off x="4055479" y="625993"/>
              <a:ext cx="4283494" cy="523220"/>
            </a:xfrm>
            <a:prstGeom prst="rect">
              <a:avLst/>
            </a:prstGeom>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期末考试涉及的知识点</a:t>
              </a:r>
            </a:p>
          </p:txBody>
        </p:sp>
      </p:grpSp>
      <p:grpSp>
        <p:nvGrpSpPr>
          <p:cNvPr id="171" name="组合 170"/>
          <p:cNvGrpSpPr/>
          <p:nvPr/>
        </p:nvGrpSpPr>
        <p:grpSpPr>
          <a:xfrm>
            <a:off x="4816892" y="5752212"/>
            <a:ext cx="904640" cy="904640"/>
            <a:chOff x="6601057" y="4585584"/>
            <a:chExt cx="1065555" cy="1065555"/>
          </a:xfrm>
        </p:grpSpPr>
        <p:grpSp>
          <p:nvGrpSpPr>
            <p:cNvPr id="172" name="组合 171"/>
            <p:cNvGrpSpPr/>
            <p:nvPr/>
          </p:nvGrpSpPr>
          <p:grpSpPr>
            <a:xfrm>
              <a:off x="6601057" y="4585584"/>
              <a:ext cx="1065555" cy="1065555"/>
              <a:chOff x="603281" y="217863"/>
              <a:chExt cx="1784707" cy="1784707"/>
            </a:xfrm>
          </p:grpSpPr>
          <p:grpSp>
            <p:nvGrpSpPr>
              <p:cNvPr id="177" name="组合 176"/>
              <p:cNvGrpSpPr/>
              <p:nvPr/>
            </p:nvGrpSpPr>
            <p:grpSpPr>
              <a:xfrm>
                <a:off x="603281" y="217863"/>
                <a:ext cx="1784707" cy="1784707"/>
                <a:chOff x="1827622" y="1343919"/>
                <a:chExt cx="2304000" cy="2304000"/>
              </a:xfrm>
            </p:grpSpPr>
            <p:sp>
              <p:nvSpPr>
                <p:cNvPr id="179" name="椭圆 78"/>
                <p:cNvSpPr/>
                <p:nvPr/>
              </p:nvSpPr>
              <p:spPr>
                <a:xfrm>
                  <a:off x="1827622" y="1343919"/>
                  <a:ext cx="2304000" cy="2304000"/>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椭圆 79"/>
                <p:cNvSpPr/>
                <p:nvPr/>
              </p:nvSpPr>
              <p:spPr>
                <a:xfrm>
                  <a:off x="1877481" y="1393778"/>
                  <a:ext cx="2204282" cy="2204282"/>
                </a:xfrm>
                <a:prstGeom prst="roundRect">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椭圆 77"/>
              <p:cNvSpPr>
                <a:spLocks noChangeAspect="1"/>
              </p:cNvSpPr>
              <p:nvPr/>
            </p:nvSpPr>
            <p:spPr>
              <a:xfrm>
                <a:off x="775634" y="390216"/>
                <a:ext cx="1440000" cy="1440000"/>
              </a:xfrm>
              <a:prstGeom prst="roundRect">
                <a:avLst/>
              </a:prstGeom>
              <a:gradFill>
                <a:gsLst>
                  <a:gs pos="0">
                    <a:srgbClr val="5BBE77">
                      <a:lumMod val="75000"/>
                    </a:srgbClr>
                  </a:gs>
                  <a:gs pos="100000">
                    <a:srgbClr val="5BBE77"/>
                  </a:gs>
                </a:gsLst>
                <a:lin ang="2700000" scaled="0"/>
              </a:gradFill>
              <a:ln w="22225" cap="flat" cmpd="sng" algn="ctr">
                <a:gradFill>
                  <a:gsLst>
                    <a:gs pos="0">
                      <a:srgbClr val="FFFFFF">
                        <a:lumMod val="85000"/>
                      </a:srgbClr>
                    </a:gs>
                    <a:gs pos="100000">
                      <a:srgbClr val="FFFFFF"/>
                    </a:gs>
                  </a:gsLst>
                  <a:lin ang="5400000" scaled="1"/>
                </a:gradFill>
                <a:prstDash val="solid"/>
                <a:miter lim="800000"/>
              </a:ln>
              <a:effectLst>
                <a:innerShdw blurRad="76200" dist="38100" dir="16200000">
                  <a:prstClr val="black">
                    <a:alpha val="3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173" name="Group 76"/>
            <p:cNvGrpSpPr/>
            <p:nvPr/>
          </p:nvGrpSpPr>
          <p:grpSpPr>
            <a:xfrm>
              <a:off x="6891579" y="4909249"/>
              <a:ext cx="464344" cy="464344"/>
              <a:chOff x="7287419" y="2577307"/>
              <a:chExt cx="464344" cy="464344"/>
            </a:xfrm>
            <a:solidFill>
              <a:srgbClr val="FFFFFF"/>
            </a:solidFill>
          </p:grpSpPr>
          <p:sp>
            <p:nvSpPr>
              <p:cNvPr id="174"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marL="0" marR="0" lvl="0" indent="0" algn="ctr" defTabSz="228594" eaLnBrk="1" fontAlgn="base" latinLnBrk="0" hangingPunct="0">
                  <a:lnSpc>
                    <a:spcPct val="100000"/>
                  </a:lnSpc>
                  <a:spcBef>
                    <a:spcPct val="0"/>
                  </a:spcBef>
                  <a:spcAft>
                    <a:spcPct val="0"/>
                  </a:spcAft>
                  <a:buClrTx/>
                  <a:buSzTx/>
                  <a:buFontTx/>
                  <a:buNone/>
                  <a:tabLst/>
                  <a:defRPr/>
                </a:pPr>
                <a:endParaRPr kumimoji="0" lang="en-US" sz="1467"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marL="0" marR="0" lvl="0" indent="0" algn="ctr" defTabSz="228594" eaLnBrk="1" fontAlgn="base" latinLnBrk="0" hangingPunct="0">
                  <a:lnSpc>
                    <a:spcPct val="100000"/>
                  </a:lnSpc>
                  <a:spcBef>
                    <a:spcPct val="0"/>
                  </a:spcBef>
                  <a:spcAft>
                    <a:spcPct val="0"/>
                  </a:spcAft>
                  <a:buClrTx/>
                  <a:buSzTx/>
                  <a:buFontTx/>
                  <a:buNone/>
                  <a:tabLst/>
                  <a:defRPr/>
                </a:pPr>
                <a:endParaRPr kumimoji="0" lang="en-US" sz="1467"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marL="0" marR="0" lvl="0" indent="0" algn="ctr" defTabSz="228594" eaLnBrk="1" fontAlgn="base" latinLnBrk="0" hangingPunct="0">
                  <a:lnSpc>
                    <a:spcPct val="100000"/>
                  </a:lnSpc>
                  <a:spcBef>
                    <a:spcPct val="0"/>
                  </a:spcBef>
                  <a:spcAft>
                    <a:spcPct val="0"/>
                  </a:spcAft>
                  <a:buClrTx/>
                  <a:buSzTx/>
                  <a:buFontTx/>
                  <a:buNone/>
                  <a:tabLst/>
                  <a:defRPr/>
                </a:pPr>
                <a:endParaRPr kumimoji="0" lang="en-US" sz="1467"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81" name="TextBox 73"/>
          <p:cNvSpPr txBox="1"/>
          <p:nvPr/>
        </p:nvSpPr>
        <p:spPr>
          <a:xfrm>
            <a:off x="5769742" y="5849013"/>
            <a:ext cx="1005403" cy="338554"/>
          </a:xfrm>
          <a:prstGeom prst="rect">
            <a:avLst/>
          </a:prstGeom>
          <a:noFill/>
        </p:spPr>
        <p:txBody>
          <a:bodyPr wrap="none" rtlCol="0">
            <a:spAutoFit/>
          </a:bodyPr>
          <a:lstStyle/>
          <a:p>
            <a:r>
              <a:rPr lang="zh-CN" altLang="en-US" sz="1600" dirty="0">
                <a:solidFill>
                  <a:srgbClr val="000000">
                    <a:lumMod val="85000"/>
                    <a:lumOff val="15000"/>
                  </a:srgbClr>
                </a:solidFill>
                <a:latin typeface="微软雅黑" panose="020B0503020204020204" pitchFamily="34" charset="-122"/>
                <a:ea typeface="微软雅黑" panose="020B0503020204020204" pitchFamily="34" charset="-122"/>
                <a:sym typeface="微软雅黑" panose="020B0503020204020204" pitchFamily="34" charset="-122"/>
              </a:rPr>
              <a:t>算法比较</a:t>
            </a:r>
          </a:p>
        </p:txBody>
      </p:sp>
      <p:sp>
        <p:nvSpPr>
          <p:cNvPr id="182" name="TextBox 74"/>
          <p:cNvSpPr txBox="1"/>
          <p:nvPr/>
        </p:nvSpPr>
        <p:spPr>
          <a:xfrm>
            <a:off x="5774164" y="6117895"/>
            <a:ext cx="2961385" cy="600164"/>
          </a:xfrm>
          <a:prstGeom prst="rect">
            <a:avLst/>
          </a:prstGeom>
          <a:noFill/>
        </p:spPr>
        <p:txBody>
          <a:bodyPr wrap="square" rtlCol="0">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贪婪法与动态规划的比较</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回溯法与分枝限界法的比较</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64079451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750"/>
                                        <p:tgtEl>
                                          <p:spTgt spid="86"/>
                                        </p:tgtEl>
                                      </p:cBhvr>
                                    </p:animEffect>
                                  </p:childTnLst>
                                </p:cTn>
                              </p:par>
                            </p:childTnLst>
                          </p:cTn>
                        </p:par>
                        <p:par>
                          <p:cTn id="8" fill="hold">
                            <p:stCondLst>
                              <p:cond delay="750"/>
                            </p:stCondLst>
                            <p:childTnLst>
                              <p:par>
                                <p:cTn id="9" presetID="23" presetClass="entr" presetSubtype="3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600" fill="hold"/>
                                        <p:tgtEl>
                                          <p:spTgt spid="2"/>
                                        </p:tgtEl>
                                        <p:attrNameLst>
                                          <p:attrName>ppt_w</p:attrName>
                                        </p:attrNameLst>
                                      </p:cBhvr>
                                      <p:tavLst>
                                        <p:tav tm="0">
                                          <p:val>
                                            <p:strVal val="(6*min(max(#ppt_w*#ppt_h,.3),1)-7.4)/-.7*#ppt_w"/>
                                          </p:val>
                                        </p:tav>
                                        <p:tav tm="100000">
                                          <p:val>
                                            <p:strVal val="#ppt_w"/>
                                          </p:val>
                                        </p:tav>
                                      </p:tavLst>
                                    </p:anim>
                                    <p:anim calcmode="lin" valueType="num">
                                      <p:cBhvr>
                                        <p:cTn id="12" dur="600" fill="hold"/>
                                        <p:tgtEl>
                                          <p:spTgt spid="2"/>
                                        </p:tgtEl>
                                        <p:attrNameLst>
                                          <p:attrName>ppt_h</p:attrName>
                                        </p:attrNameLst>
                                      </p:cBhvr>
                                      <p:tavLst>
                                        <p:tav tm="0">
                                          <p:val>
                                            <p:strVal val="(6*min(max(#ppt_w*#ppt_h,.3),1)-7.4)/-.7*#ppt_h"/>
                                          </p:val>
                                        </p:tav>
                                        <p:tav tm="100000">
                                          <p:val>
                                            <p:strVal val="#ppt_h"/>
                                          </p:val>
                                        </p:tav>
                                      </p:tavLst>
                                    </p:anim>
                                    <p:anim calcmode="lin" valueType="num">
                                      <p:cBhvr>
                                        <p:cTn id="13" dur="600" fill="hold"/>
                                        <p:tgtEl>
                                          <p:spTgt spid="2"/>
                                        </p:tgtEl>
                                        <p:attrNameLst>
                                          <p:attrName>ppt_x</p:attrName>
                                        </p:attrNameLst>
                                      </p:cBhvr>
                                      <p:tavLst>
                                        <p:tav tm="0">
                                          <p:val>
                                            <p:fltVal val="0.5"/>
                                          </p:val>
                                        </p:tav>
                                        <p:tav tm="100000">
                                          <p:val>
                                            <p:strVal val="#ppt_x"/>
                                          </p:val>
                                        </p:tav>
                                      </p:tavLst>
                                    </p:anim>
                                    <p:anim calcmode="lin" valueType="num">
                                      <p:cBhvr>
                                        <p:cTn id="14" dur="600" fill="hold"/>
                                        <p:tgtEl>
                                          <p:spTgt spid="2"/>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 calcmode="lin" valueType="num">
                                      <p:cBhvr>
                                        <p:cTn id="17" dur="600" fill="hold"/>
                                        <p:tgtEl>
                                          <p:spTgt spid="3"/>
                                        </p:tgtEl>
                                        <p:attrNameLst>
                                          <p:attrName>ppt_w</p:attrName>
                                        </p:attrNameLst>
                                      </p:cBhvr>
                                      <p:tavLst>
                                        <p:tav tm="0">
                                          <p:val>
                                            <p:strVal val="(6*min(max(#ppt_w*#ppt_h,.3),1)-7.4)/-.7*#ppt_w"/>
                                          </p:val>
                                        </p:tav>
                                        <p:tav tm="100000">
                                          <p:val>
                                            <p:strVal val="#ppt_w"/>
                                          </p:val>
                                        </p:tav>
                                      </p:tavLst>
                                    </p:anim>
                                    <p:anim calcmode="lin" valueType="num">
                                      <p:cBhvr>
                                        <p:cTn id="18" dur="600" fill="hold"/>
                                        <p:tgtEl>
                                          <p:spTgt spid="3"/>
                                        </p:tgtEl>
                                        <p:attrNameLst>
                                          <p:attrName>ppt_h</p:attrName>
                                        </p:attrNameLst>
                                      </p:cBhvr>
                                      <p:tavLst>
                                        <p:tav tm="0">
                                          <p:val>
                                            <p:strVal val="(6*min(max(#ppt_w*#ppt_h,.3),1)-7.4)/-.7*#ppt_h"/>
                                          </p:val>
                                        </p:tav>
                                        <p:tav tm="100000">
                                          <p:val>
                                            <p:strVal val="#ppt_h"/>
                                          </p:val>
                                        </p:tav>
                                      </p:tavLst>
                                    </p:anim>
                                    <p:anim calcmode="lin" valueType="num">
                                      <p:cBhvr>
                                        <p:cTn id="19" dur="600" fill="hold"/>
                                        <p:tgtEl>
                                          <p:spTgt spid="3"/>
                                        </p:tgtEl>
                                        <p:attrNameLst>
                                          <p:attrName>ppt_x</p:attrName>
                                        </p:attrNameLst>
                                      </p:cBhvr>
                                      <p:tavLst>
                                        <p:tav tm="0">
                                          <p:val>
                                            <p:fltVal val="0.5"/>
                                          </p:val>
                                        </p:tav>
                                        <p:tav tm="100000">
                                          <p:val>
                                            <p:strVal val="#ppt_x"/>
                                          </p:val>
                                        </p:tav>
                                      </p:tavLst>
                                    </p:anim>
                                    <p:anim calcmode="lin" valueType="num">
                                      <p:cBhvr>
                                        <p:cTn id="20" dur="600" fill="hold"/>
                                        <p:tgtEl>
                                          <p:spTgt spid="3"/>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200"/>
                                  </p:stCondLst>
                                  <p:childTnLst>
                                    <p:set>
                                      <p:cBhvr>
                                        <p:cTn id="22" dur="1" fill="hold">
                                          <p:stCondLst>
                                            <p:cond delay="0"/>
                                          </p:stCondLst>
                                        </p:cTn>
                                        <p:tgtEl>
                                          <p:spTgt spid="4"/>
                                        </p:tgtEl>
                                        <p:attrNameLst>
                                          <p:attrName>style.visibility</p:attrName>
                                        </p:attrNameLst>
                                      </p:cBhvr>
                                      <p:to>
                                        <p:strVal val="visible"/>
                                      </p:to>
                                    </p:set>
                                    <p:anim calcmode="lin" valueType="num">
                                      <p:cBhvr>
                                        <p:cTn id="23" dur="600" fill="hold"/>
                                        <p:tgtEl>
                                          <p:spTgt spid="4"/>
                                        </p:tgtEl>
                                        <p:attrNameLst>
                                          <p:attrName>ppt_w</p:attrName>
                                        </p:attrNameLst>
                                      </p:cBhvr>
                                      <p:tavLst>
                                        <p:tav tm="0">
                                          <p:val>
                                            <p:strVal val="(6*min(max(#ppt_w*#ppt_h,.3),1)-7.4)/-.7*#ppt_w"/>
                                          </p:val>
                                        </p:tav>
                                        <p:tav tm="100000">
                                          <p:val>
                                            <p:strVal val="#ppt_w"/>
                                          </p:val>
                                        </p:tav>
                                      </p:tavLst>
                                    </p:anim>
                                    <p:anim calcmode="lin" valueType="num">
                                      <p:cBhvr>
                                        <p:cTn id="24" dur="600" fill="hold"/>
                                        <p:tgtEl>
                                          <p:spTgt spid="4"/>
                                        </p:tgtEl>
                                        <p:attrNameLst>
                                          <p:attrName>ppt_h</p:attrName>
                                        </p:attrNameLst>
                                      </p:cBhvr>
                                      <p:tavLst>
                                        <p:tav tm="0">
                                          <p:val>
                                            <p:strVal val="(6*min(max(#ppt_w*#ppt_h,.3),1)-7.4)/-.7*#ppt_h"/>
                                          </p:val>
                                        </p:tav>
                                        <p:tav tm="100000">
                                          <p:val>
                                            <p:strVal val="#ppt_h"/>
                                          </p:val>
                                        </p:tav>
                                      </p:tavLst>
                                    </p:anim>
                                    <p:anim calcmode="lin" valueType="num">
                                      <p:cBhvr>
                                        <p:cTn id="25" dur="600" fill="hold"/>
                                        <p:tgtEl>
                                          <p:spTgt spid="4"/>
                                        </p:tgtEl>
                                        <p:attrNameLst>
                                          <p:attrName>ppt_x</p:attrName>
                                        </p:attrNameLst>
                                      </p:cBhvr>
                                      <p:tavLst>
                                        <p:tav tm="0">
                                          <p:val>
                                            <p:fltVal val="0.5"/>
                                          </p:val>
                                        </p:tav>
                                        <p:tav tm="100000">
                                          <p:val>
                                            <p:strVal val="#ppt_x"/>
                                          </p:val>
                                        </p:tav>
                                      </p:tavLst>
                                    </p:anim>
                                    <p:anim calcmode="lin" valueType="num">
                                      <p:cBhvr>
                                        <p:cTn id="26" dur="6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27" fill="hold">
                            <p:stCondLst>
                              <p:cond delay="1550"/>
                            </p:stCondLst>
                            <p:childTnLst>
                              <p:par>
                                <p:cTn id="28" presetID="22" presetClass="entr" presetSubtype="8"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left)">
                                      <p:cBhvr>
                                        <p:cTn id="36" dur="500"/>
                                        <p:tgtEl>
                                          <p:spTgt spid="6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left)">
                                      <p:cBhvr>
                                        <p:cTn id="39" dur="500"/>
                                        <p:tgtEl>
                                          <p:spTgt spid="6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left)">
                                      <p:cBhvr>
                                        <p:cTn id="45" dur="500"/>
                                        <p:tgtEl>
                                          <p:spTgt spid="69"/>
                                        </p:tgtEl>
                                      </p:cBhvr>
                                    </p:animEffect>
                                  </p:childTnLst>
                                </p:cTn>
                              </p:par>
                            </p:childTnLst>
                          </p:cTn>
                        </p:par>
                        <p:par>
                          <p:cTn id="46" fill="hold">
                            <p:stCondLst>
                              <p:cond delay="2050"/>
                            </p:stCondLst>
                            <p:childTnLst>
                              <p:par>
                                <p:cTn id="47" presetID="23" presetClass="entr" presetSubtype="36"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600" fill="hold"/>
                                        <p:tgtEl>
                                          <p:spTgt spid="6"/>
                                        </p:tgtEl>
                                        <p:attrNameLst>
                                          <p:attrName>ppt_w</p:attrName>
                                        </p:attrNameLst>
                                      </p:cBhvr>
                                      <p:tavLst>
                                        <p:tav tm="0">
                                          <p:val>
                                            <p:strVal val="(6*min(max(#ppt_w*#ppt_h,.3),1)-7.4)/-.7*#ppt_w"/>
                                          </p:val>
                                        </p:tav>
                                        <p:tav tm="100000">
                                          <p:val>
                                            <p:strVal val="#ppt_w"/>
                                          </p:val>
                                        </p:tav>
                                      </p:tavLst>
                                    </p:anim>
                                    <p:anim calcmode="lin" valueType="num">
                                      <p:cBhvr>
                                        <p:cTn id="50" dur="600" fill="hold"/>
                                        <p:tgtEl>
                                          <p:spTgt spid="6"/>
                                        </p:tgtEl>
                                        <p:attrNameLst>
                                          <p:attrName>ppt_h</p:attrName>
                                        </p:attrNameLst>
                                      </p:cBhvr>
                                      <p:tavLst>
                                        <p:tav tm="0">
                                          <p:val>
                                            <p:strVal val="(6*min(max(#ppt_w*#ppt_h,.3),1)-7.4)/-.7*#ppt_h"/>
                                          </p:val>
                                        </p:tav>
                                        <p:tav tm="100000">
                                          <p:val>
                                            <p:strVal val="#ppt_h"/>
                                          </p:val>
                                        </p:tav>
                                      </p:tavLst>
                                    </p:anim>
                                    <p:anim calcmode="lin" valueType="num">
                                      <p:cBhvr>
                                        <p:cTn id="51" dur="600" fill="hold"/>
                                        <p:tgtEl>
                                          <p:spTgt spid="6"/>
                                        </p:tgtEl>
                                        <p:attrNameLst>
                                          <p:attrName>ppt_x</p:attrName>
                                        </p:attrNameLst>
                                      </p:cBhvr>
                                      <p:tavLst>
                                        <p:tav tm="0">
                                          <p:val>
                                            <p:fltVal val="0.5"/>
                                          </p:val>
                                        </p:tav>
                                        <p:tav tm="100000">
                                          <p:val>
                                            <p:strVal val="#ppt_x"/>
                                          </p:val>
                                        </p:tav>
                                      </p:tavLst>
                                    </p:anim>
                                    <p:anim calcmode="lin" valueType="num">
                                      <p:cBhvr>
                                        <p:cTn id="52" dur="600" fill="hold"/>
                                        <p:tgtEl>
                                          <p:spTgt spid="6"/>
                                        </p:tgtEl>
                                        <p:attrNameLst>
                                          <p:attrName>ppt_y</p:attrName>
                                        </p:attrNameLst>
                                      </p:cBhvr>
                                      <p:tavLst>
                                        <p:tav tm="0">
                                          <p:val>
                                            <p:strVal val="1+(6*min(max(#ppt_w*#ppt_h,.3),1)-7.4)/-.7*#ppt_h/2"/>
                                          </p:val>
                                        </p:tav>
                                        <p:tav tm="100000">
                                          <p:val>
                                            <p:strVal val="#ppt_y"/>
                                          </p:val>
                                        </p:tav>
                                      </p:tavLst>
                                    </p:anim>
                                  </p:childTnLst>
                                </p:cTn>
                              </p:par>
                              <p:par>
                                <p:cTn id="53" presetID="23" presetClass="entr" presetSubtype="36" fill="hold" nodeType="withEffect">
                                  <p:stCondLst>
                                    <p:cond delay="100"/>
                                  </p:stCondLst>
                                  <p:childTnLst>
                                    <p:set>
                                      <p:cBhvr>
                                        <p:cTn id="54" dur="1" fill="hold">
                                          <p:stCondLst>
                                            <p:cond delay="0"/>
                                          </p:stCondLst>
                                        </p:cTn>
                                        <p:tgtEl>
                                          <p:spTgt spid="7"/>
                                        </p:tgtEl>
                                        <p:attrNameLst>
                                          <p:attrName>style.visibility</p:attrName>
                                        </p:attrNameLst>
                                      </p:cBhvr>
                                      <p:to>
                                        <p:strVal val="visible"/>
                                      </p:to>
                                    </p:set>
                                    <p:anim calcmode="lin" valueType="num">
                                      <p:cBhvr>
                                        <p:cTn id="55" dur="600" fill="hold"/>
                                        <p:tgtEl>
                                          <p:spTgt spid="7"/>
                                        </p:tgtEl>
                                        <p:attrNameLst>
                                          <p:attrName>ppt_w</p:attrName>
                                        </p:attrNameLst>
                                      </p:cBhvr>
                                      <p:tavLst>
                                        <p:tav tm="0">
                                          <p:val>
                                            <p:strVal val="(6*min(max(#ppt_w*#ppt_h,.3),1)-7.4)/-.7*#ppt_w"/>
                                          </p:val>
                                        </p:tav>
                                        <p:tav tm="100000">
                                          <p:val>
                                            <p:strVal val="#ppt_w"/>
                                          </p:val>
                                        </p:tav>
                                      </p:tavLst>
                                    </p:anim>
                                    <p:anim calcmode="lin" valueType="num">
                                      <p:cBhvr>
                                        <p:cTn id="56" dur="600" fill="hold"/>
                                        <p:tgtEl>
                                          <p:spTgt spid="7"/>
                                        </p:tgtEl>
                                        <p:attrNameLst>
                                          <p:attrName>ppt_h</p:attrName>
                                        </p:attrNameLst>
                                      </p:cBhvr>
                                      <p:tavLst>
                                        <p:tav tm="0">
                                          <p:val>
                                            <p:strVal val="(6*min(max(#ppt_w*#ppt_h,.3),1)-7.4)/-.7*#ppt_h"/>
                                          </p:val>
                                        </p:tav>
                                        <p:tav tm="100000">
                                          <p:val>
                                            <p:strVal val="#ppt_h"/>
                                          </p:val>
                                        </p:tav>
                                      </p:tavLst>
                                    </p:anim>
                                    <p:anim calcmode="lin" valueType="num">
                                      <p:cBhvr>
                                        <p:cTn id="57" dur="600" fill="hold"/>
                                        <p:tgtEl>
                                          <p:spTgt spid="7"/>
                                        </p:tgtEl>
                                        <p:attrNameLst>
                                          <p:attrName>ppt_x</p:attrName>
                                        </p:attrNameLst>
                                      </p:cBhvr>
                                      <p:tavLst>
                                        <p:tav tm="0">
                                          <p:val>
                                            <p:fltVal val="0.5"/>
                                          </p:val>
                                        </p:tav>
                                        <p:tav tm="100000">
                                          <p:val>
                                            <p:strVal val="#ppt_x"/>
                                          </p:val>
                                        </p:tav>
                                      </p:tavLst>
                                    </p:anim>
                                    <p:anim calcmode="lin" valueType="num">
                                      <p:cBhvr>
                                        <p:cTn id="58" dur="600" fill="hold"/>
                                        <p:tgtEl>
                                          <p:spTgt spid="7"/>
                                        </p:tgtEl>
                                        <p:attrNameLst>
                                          <p:attrName>ppt_y</p:attrName>
                                        </p:attrNameLst>
                                      </p:cBhvr>
                                      <p:tavLst>
                                        <p:tav tm="0">
                                          <p:val>
                                            <p:strVal val="1+(6*min(max(#ppt_w*#ppt_h,.3),1)-7.4)/-.7*#ppt_h/2"/>
                                          </p:val>
                                        </p:tav>
                                        <p:tav tm="100000">
                                          <p:val>
                                            <p:strVal val="#ppt_y"/>
                                          </p:val>
                                        </p:tav>
                                      </p:tavLst>
                                    </p:anim>
                                  </p:childTnLst>
                                </p:cTn>
                              </p:par>
                              <p:par>
                                <p:cTn id="59" presetID="23" presetClass="entr" presetSubtype="36" fill="hold" nodeType="withEffect">
                                  <p:stCondLst>
                                    <p:cond delay="200"/>
                                  </p:stCondLst>
                                  <p:childTnLst>
                                    <p:set>
                                      <p:cBhvr>
                                        <p:cTn id="60" dur="1" fill="hold">
                                          <p:stCondLst>
                                            <p:cond delay="0"/>
                                          </p:stCondLst>
                                        </p:cTn>
                                        <p:tgtEl>
                                          <p:spTgt spid="5"/>
                                        </p:tgtEl>
                                        <p:attrNameLst>
                                          <p:attrName>style.visibility</p:attrName>
                                        </p:attrNameLst>
                                      </p:cBhvr>
                                      <p:to>
                                        <p:strVal val="visible"/>
                                      </p:to>
                                    </p:set>
                                    <p:anim calcmode="lin" valueType="num">
                                      <p:cBhvr>
                                        <p:cTn id="61" dur="600" fill="hold"/>
                                        <p:tgtEl>
                                          <p:spTgt spid="5"/>
                                        </p:tgtEl>
                                        <p:attrNameLst>
                                          <p:attrName>ppt_w</p:attrName>
                                        </p:attrNameLst>
                                      </p:cBhvr>
                                      <p:tavLst>
                                        <p:tav tm="0">
                                          <p:val>
                                            <p:strVal val="(6*min(max(#ppt_w*#ppt_h,.3),1)-7.4)/-.7*#ppt_w"/>
                                          </p:val>
                                        </p:tav>
                                        <p:tav tm="100000">
                                          <p:val>
                                            <p:strVal val="#ppt_w"/>
                                          </p:val>
                                        </p:tav>
                                      </p:tavLst>
                                    </p:anim>
                                    <p:anim calcmode="lin" valueType="num">
                                      <p:cBhvr>
                                        <p:cTn id="62" dur="600" fill="hold"/>
                                        <p:tgtEl>
                                          <p:spTgt spid="5"/>
                                        </p:tgtEl>
                                        <p:attrNameLst>
                                          <p:attrName>ppt_h</p:attrName>
                                        </p:attrNameLst>
                                      </p:cBhvr>
                                      <p:tavLst>
                                        <p:tav tm="0">
                                          <p:val>
                                            <p:strVal val="(6*min(max(#ppt_w*#ppt_h,.3),1)-7.4)/-.7*#ppt_h"/>
                                          </p:val>
                                        </p:tav>
                                        <p:tav tm="100000">
                                          <p:val>
                                            <p:strVal val="#ppt_h"/>
                                          </p:val>
                                        </p:tav>
                                      </p:tavLst>
                                    </p:anim>
                                    <p:anim calcmode="lin" valueType="num">
                                      <p:cBhvr>
                                        <p:cTn id="63" dur="600" fill="hold"/>
                                        <p:tgtEl>
                                          <p:spTgt spid="5"/>
                                        </p:tgtEl>
                                        <p:attrNameLst>
                                          <p:attrName>ppt_x</p:attrName>
                                        </p:attrNameLst>
                                      </p:cBhvr>
                                      <p:tavLst>
                                        <p:tav tm="0">
                                          <p:val>
                                            <p:fltVal val="0.5"/>
                                          </p:val>
                                        </p:tav>
                                        <p:tav tm="100000">
                                          <p:val>
                                            <p:strVal val="#ppt_x"/>
                                          </p:val>
                                        </p:tav>
                                      </p:tavLst>
                                    </p:anim>
                                    <p:anim calcmode="lin" valueType="num">
                                      <p:cBhvr>
                                        <p:cTn id="64" dur="6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65" fill="hold">
                            <p:stCondLst>
                              <p:cond delay="2850"/>
                            </p:stCondLst>
                            <p:childTnLst>
                              <p:par>
                                <p:cTn id="66" presetID="22" presetClass="entr" presetSubtype="8" fill="hold" grpId="0" nodeType="after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wipe(left)">
                                      <p:cBhvr>
                                        <p:cTn id="68" dur="500"/>
                                        <p:tgtEl>
                                          <p:spTgt spid="7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left)">
                                      <p:cBhvr>
                                        <p:cTn id="71" dur="500"/>
                                        <p:tgtEl>
                                          <p:spTgt spid="71"/>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wipe(left)">
                                      <p:cBhvr>
                                        <p:cTn id="77" dur="500"/>
                                        <p:tgtEl>
                                          <p:spTgt spid="7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500"/>
                                        <p:tgtEl>
                                          <p:spTgt spid="75"/>
                                        </p:tgtEl>
                                      </p:cBhvr>
                                    </p:animEffect>
                                  </p:childTnLst>
                                </p:cTn>
                              </p:par>
                              <p:par>
                                <p:cTn id="84" presetID="23" presetClass="entr" presetSubtype="36" fill="hold" nodeType="withEffect">
                                  <p:stCondLst>
                                    <p:cond delay="200"/>
                                  </p:stCondLst>
                                  <p:childTnLst>
                                    <p:set>
                                      <p:cBhvr>
                                        <p:cTn id="85" dur="1" fill="hold">
                                          <p:stCondLst>
                                            <p:cond delay="0"/>
                                          </p:stCondLst>
                                        </p:cTn>
                                        <p:tgtEl>
                                          <p:spTgt spid="171"/>
                                        </p:tgtEl>
                                        <p:attrNameLst>
                                          <p:attrName>style.visibility</p:attrName>
                                        </p:attrNameLst>
                                      </p:cBhvr>
                                      <p:to>
                                        <p:strVal val="visible"/>
                                      </p:to>
                                    </p:set>
                                    <p:anim calcmode="lin" valueType="num">
                                      <p:cBhvr>
                                        <p:cTn id="86" dur="600" fill="hold"/>
                                        <p:tgtEl>
                                          <p:spTgt spid="171"/>
                                        </p:tgtEl>
                                        <p:attrNameLst>
                                          <p:attrName>ppt_w</p:attrName>
                                        </p:attrNameLst>
                                      </p:cBhvr>
                                      <p:tavLst>
                                        <p:tav tm="0">
                                          <p:val>
                                            <p:strVal val="(6*min(max(#ppt_w*#ppt_h,.3),1)-7.4)/-.7*#ppt_w"/>
                                          </p:val>
                                        </p:tav>
                                        <p:tav tm="100000">
                                          <p:val>
                                            <p:strVal val="#ppt_w"/>
                                          </p:val>
                                        </p:tav>
                                      </p:tavLst>
                                    </p:anim>
                                    <p:anim calcmode="lin" valueType="num">
                                      <p:cBhvr>
                                        <p:cTn id="87" dur="600" fill="hold"/>
                                        <p:tgtEl>
                                          <p:spTgt spid="171"/>
                                        </p:tgtEl>
                                        <p:attrNameLst>
                                          <p:attrName>ppt_h</p:attrName>
                                        </p:attrNameLst>
                                      </p:cBhvr>
                                      <p:tavLst>
                                        <p:tav tm="0">
                                          <p:val>
                                            <p:strVal val="(6*min(max(#ppt_w*#ppt_h,.3),1)-7.4)/-.7*#ppt_h"/>
                                          </p:val>
                                        </p:tav>
                                        <p:tav tm="100000">
                                          <p:val>
                                            <p:strVal val="#ppt_h"/>
                                          </p:val>
                                        </p:tav>
                                      </p:tavLst>
                                    </p:anim>
                                    <p:anim calcmode="lin" valueType="num">
                                      <p:cBhvr>
                                        <p:cTn id="88" dur="600" fill="hold"/>
                                        <p:tgtEl>
                                          <p:spTgt spid="171"/>
                                        </p:tgtEl>
                                        <p:attrNameLst>
                                          <p:attrName>ppt_x</p:attrName>
                                        </p:attrNameLst>
                                      </p:cBhvr>
                                      <p:tavLst>
                                        <p:tav tm="0">
                                          <p:val>
                                            <p:fltVal val="0.5"/>
                                          </p:val>
                                        </p:tav>
                                        <p:tav tm="100000">
                                          <p:val>
                                            <p:strVal val="#ppt_x"/>
                                          </p:val>
                                        </p:tav>
                                      </p:tavLst>
                                    </p:anim>
                                    <p:anim calcmode="lin" valueType="num">
                                      <p:cBhvr>
                                        <p:cTn id="89" dur="600" fill="hold"/>
                                        <p:tgtEl>
                                          <p:spTgt spid="171"/>
                                        </p:tgtEl>
                                        <p:attrNameLst>
                                          <p:attrName>ppt_y</p:attrName>
                                        </p:attrNameLst>
                                      </p:cBhvr>
                                      <p:tavLst>
                                        <p:tav tm="0">
                                          <p:val>
                                            <p:strVal val="1+(6*min(max(#ppt_w*#ppt_h,.3),1)-7.4)/-.7*#ppt_h/2"/>
                                          </p:val>
                                        </p:tav>
                                        <p:tav tm="100000">
                                          <p:val>
                                            <p:strVal val="#ppt_y"/>
                                          </p:val>
                                        </p:tav>
                                      </p:tavLst>
                                    </p:anim>
                                  </p:childTnLst>
                                </p:cTn>
                              </p:par>
                              <p:par>
                                <p:cTn id="90" presetID="22" presetClass="entr" presetSubtype="8" fill="hold" grpId="0" nodeType="withEffect">
                                  <p:stCondLst>
                                    <p:cond delay="0"/>
                                  </p:stCondLst>
                                  <p:childTnLst>
                                    <p:set>
                                      <p:cBhvr>
                                        <p:cTn id="91" dur="1" fill="hold">
                                          <p:stCondLst>
                                            <p:cond delay="0"/>
                                          </p:stCondLst>
                                        </p:cTn>
                                        <p:tgtEl>
                                          <p:spTgt spid="181"/>
                                        </p:tgtEl>
                                        <p:attrNameLst>
                                          <p:attrName>style.visibility</p:attrName>
                                        </p:attrNameLst>
                                      </p:cBhvr>
                                      <p:to>
                                        <p:strVal val="visible"/>
                                      </p:to>
                                    </p:set>
                                    <p:animEffect transition="in" filter="wipe(left)">
                                      <p:cBhvr>
                                        <p:cTn id="92" dur="500"/>
                                        <p:tgtEl>
                                          <p:spTgt spid="181"/>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82"/>
                                        </p:tgtEl>
                                        <p:attrNameLst>
                                          <p:attrName>style.visibility</p:attrName>
                                        </p:attrNameLst>
                                      </p:cBhvr>
                                      <p:to>
                                        <p:strVal val="visible"/>
                                      </p:to>
                                    </p:set>
                                    <p:animEffect transition="in" filter="wipe(left)">
                                      <p:cBhvr>
                                        <p:cTn id="9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69" grpId="0"/>
      <p:bldP spid="70" grpId="0"/>
      <p:bldP spid="71" grpId="0"/>
      <p:bldP spid="72" grpId="0"/>
      <p:bldP spid="73" grpId="0"/>
      <p:bldP spid="74" grpId="0"/>
      <p:bldP spid="75" grpId="0"/>
      <p:bldP spid="181" grpId="0"/>
      <p:bldP spid="182"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 name="图片 5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3765" y="1362634"/>
            <a:ext cx="5576047" cy="3657601"/>
          </a:xfrm>
          <a:prstGeom prst="rect">
            <a:avLst/>
          </a:prstGeom>
        </p:spPr>
      </p:pic>
      <p:sp>
        <p:nvSpPr>
          <p:cNvPr id="94" name="文本框 93"/>
          <p:cNvSpPr txBox="1"/>
          <p:nvPr/>
        </p:nvSpPr>
        <p:spPr>
          <a:xfrm>
            <a:off x="6214705" y="2837491"/>
            <a:ext cx="4289305" cy="707886"/>
          </a:xfrm>
          <a:prstGeom prst="rect">
            <a:avLst/>
          </a:prstGeom>
          <a:noFill/>
        </p:spPr>
        <p:txBody>
          <a:bodyPr wrap="square" rtlCol="0">
            <a:spAutoFit/>
          </a:bodyPr>
          <a:lstStyle/>
          <a:p>
            <a:pPr algn="ctr"/>
            <a:r>
              <a:rPr lang="zh-CN" altLang="en-US" sz="4000"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祝大家考试顺利！</a:t>
            </a:r>
          </a:p>
        </p:txBody>
      </p:sp>
      <p:sp>
        <p:nvSpPr>
          <p:cNvPr id="40" name="矩形 39">
            <a:extLst>
              <a:ext uri="{FF2B5EF4-FFF2-40B4-BE49-F238E27FC236}">
                <a16:creationId xmlns:a16="http://schemas.microsoft.com/office/drawing/2014/main" id="{CBF530ED-B6D4-4E47-AE46-7819EEDB5AD4}"/>
              </a:ext>
            </a:extLst>
          </p:cNvPr>
          <p:cNvSpPr/>
          <p:nvPr/>
        </p:nvSpPr>
        <p:spPr>
          <a:xfrm>
            <a:off x="6931301" y="4312349"/>
            <a:ext cx="3572709" cy="707886"/>
          </a:xfrm>
          <a:prstGeom prst="rect">
            <a:avLst/>
          </a:prstGeom>
          <a:noFill/>
        </p:spPr>
        <p:txBody>
          <a:bodyPr wrap="none" lIns="91440" tIns="45720" rIns="91440" bIns="45720">
            <a:spAutoFit/>
          </a:bodyPr>
          <a:lstStyle/>
          <a:p>
            <a:pPr algn="ctr"/>
            <a:r>
              <a:rPr lang="en-US" altLang="zh-CN" sz="4000" b="1"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000" b="1"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786285429"/>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94"/>
                                        </p:tgtEl>
                                        <p:attrNameLst>
                                          <p:attrName>style.visibility</p:attrName>
                                        </p:attrNameLst>
                                      </p:cBhvr>
                                      <p:to>
                                        <p:strVal val="visible"/>
                                      </p:to>
                                    </p:set>
                                    <p:animEffect transition="in" filter="wipe(left)">
                                      <p:cBhvr>
                                        <p:cTn id="12" dur="1000"/>
                                        <p:tgtEl>
                                          <p:spTgt spid="94"/>
                                        </p:tgtEl>
                                      </p:cBhvr>
                                    </p:animEffect>
                                  </p:childTnLst>
                                </p:cTn>
                              </p:par>
                            </p:childTnLst>
                          </p:cTn>
                        </p:par>
                        <p:par>
                          <p:cTn id="13" fill="hold">
                            <p:stCondLst>
                              <p:cond delay="1500"/>
                            </p:stCondLst>
                            <p:childTnLst>
                              <p:par>
                                <p:cTn id="14" presetID="16" presetClass="entr" presetSubtype="21"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a:grpSpLocks noChangeAspect="1"/>
          </p:cNvGrpSpPr>
          <p:nvPr/>
        </p:nvGrpSpPr>
        <p:grpSpPr>
          <a:xfrm>
            <a:off x="2904661" y="2347662"/>
            <a:ext cx="1872000" cy="1872000"/>
            <a:chOff x="6839012" y="2446144"/>
            <a:chExt cx="1556194" cy="1556194"/>
          </a:xfrm>
        </p:grpSpPr>
        <p:grpSp>
          <p:nvGrpSpPr>
            <p:cNvPr id="31" name="组合 30"/>
            <p:cNvGrpSpPr/>
            <p:nvPr/>
          </p:nvGrpSpPr>
          <p:grpSpPr>
            <a:xfrm>
              <a:off x="6839012" y="2446144"/>
              <a:ext cx="1556194" cy="1556194"/>
              <a:chOff x="3154508" y="1821271"/>
              <a:chExt cx="2785107" cy="2785102"/>
            </a:xfrm>
          </p:grpSpPr>
          <p:sp>
            <p:nvSpPr>
              <p:cNvPr id="33"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2"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4698722" cy="769441"/>
          </a:xfrm>
          <a:prstGeom prst="rect">
            <a:avLst/>
          </a:prstGeom>
        </p:spPr>
        <p:txBody>
          <a:bodyPr wrap="none">
            <a:spAutoFit/>
          </a:bodyPr>
          <a:lstStyle/>
          <a:p>
            <a:r>
              <a:rPr lang="zh-CN" altLang="en-US" sz="4400"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典型例题：分治法</a:t>
            </a:r>
          </a:p>
        </p:txBody>
      </p:sp>
    </p:spTree>
    <p:extLst>
      <p:ext uri="{BB962C8B-B14F-4D97-AF65-F5344CB8AC3E}">
        <p14:creationId xmlns:p14="http://schemas.microsoft.com/office/powerpoint/2010/main" val="2954318662"/>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52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541D4960-A5A5-4E6B-A3B0-8CA0D4E8B3BF}" type="slidenum">
              <a:rPr lang="en-US" altLang="zh-CN"/>
              <a:pPr/>
              <a:t>9</a:t>
            </a:fld>
            <a:endParaRPr lang="en-US" altLang="zh-CN"/>
          </a:p>
        </p:txBody>
      </p:sp>
      <p:sp>
        <p:nvSpPr>
          <p:cNvPr id="48132" name="Rectangle 4"/>
          <p:cNvSpPr>
            <a:spLocks noChangeArrowheads="1"/>
          </p:cNvSpPr>
          <p:nvPr/>
        </p:nvSpPr>
        <p:spPr bwMode="auto">
          <a:xfrm>
            <a:off x="2208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en-US">
                <a:effectLst>
                  <a:outerShdw blurRad="38100" dist="38100" dir="2700000" algn="tl">
                    <a:srgbClr val="C0C0C0"/>
                  </a:outerShdw>
                </a:effectLst>
                <a:latin typeface="黑体" panose="02010609060101010101" pitchFamily="49" charset="-122"/>
                <a:ea typeface="黑体" panose="02010609060101010101" pitchFamily="49" charset="-122"/>
              </a:rPr>
              <a:t>快速排序</a:t>
            </a:r>
            <a:endParaRPr lang="zh-CN" altLang="en-US">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8133" name="Text Box 5"/>
          <p:cNvSpPr txBox="1">
            <a:spLocks noChangeArrowheads="1"/>
          </p:cNvSpPr>
          <p:nvPr/>
        </p:nvSpPr>
        <p:spPr bwMode="auto">
          <a:xfrm>
            <a:off x="1322183" y="1079160"/>
            <a:ext cx="9041222" cy="1569660"/>
          </a:xfrm>
          <a:prstGeom prst="rect">
            <a:avLst/>
          </a:prstGeom>
          <a:solidFill>
            <a:srgbClr val="FFCC00"/>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dirty="0">
                <a:latin typeface="楷体_GB2312" pitchFamily="49" charset="-122"/>
                <a:ea typeface="楷体_GB2312" pitchFamily="49" charset="-122"/>
              </a:rPr>
              <a:t>在快速排序中，记录的比较和交换是从两端向中间进行的，关键字较大的记录一次就能交换到后面单元，关键字较小的记录一次就能交换到前面单元，记录每次移动的距离较大，因而总的比较和移动次数较少。</a:t>
            </a:r>
            <a:endParaRPr kumimoji="1" lang="ja-JP" altLang="en-US" sz="2400" dirty="0">
              <a:latin typeface="楷体_GB2312" pitchFamily="49" charset="-122"/>
              <a:ea typeface="楷体_GB2312" pitchFamily="49" charset="-122"/>
            </a:endParaRPr>
          </a:p>
        </p:txBody>
      </p:sp>
      <p:sp>
        <p:nvSpPr>
          <p:cNvPr id="48136" name="Rectangle 8"/>
          <p:cNvSpPr>
            <a:spLocks noChangeArrowheads="1"/>
          </p:cNvSpPr>
          <p:nvPr/>
        </p:nvSpPr>
        <p:spPr bwMode="auto">
          <a:xfrm>
            <a:off x="1774825" y="2783037"/>
            <a:ext cx="8135938" cy="330487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kumimoji="1" lang="en-US" altLang="zh-CN" b="1" dirty="0"/>
              <a:t>template&lt;class Type&gt;</a:t>
            </a:r>
          </a:p>
          <a:p>
            <a:pPr>
              <a:lnSpc>
                <a:spcPct val="130000"/>
              </a:lnSpc>
            </a:pPr>
            <a:r>
              <a:rPr kumimoji="1" lang="en-US" altLang="zh-CN" b="1" dirty="0"/>
              <a:t>void </a:t>
            </a:r>
            <a:r>
              <a:rPr kumimoji="1" lang="en-US" altLang="zh-CN" b="1" dirty="0" err="1"/>
              <a:t>QuickSort</a:t>
            </a:r>
            <a:r>
              <a:rPr kumimoji="1" lang="en-US" altLang="zh-CN" b="1" dirty="0"/>
              <a:t> (Type a[], </a:t>
            </a:r>
            <a:r>
              <a:rPr kumimoji="1" lang="en-US" altLang="zh-CN" b="1" dirty="0" err="1"/>
              <a:t>int</a:t>
            </a:r>
            <a:r>
              <a:rPr kumimoji="1" lang="en-US" altLang="zh-CN" b="1" dirty="0"/>
              <a:t> p, </a:t>
            </a:r>
            <a:r>
              <a:rPr kumimoji="1" lang="en-US" altLang="zh-CN" b="1" dirty="0" err="1"/>
              <a:t>int</a:t>
            </a:r>
            <a:r>
              <a:rPr kumimoji="1" lang="en-US" altLang="zh-CN" b="1" dirty="0"/>
              <a:t> r)</a:t>
            </a:r>
          </a:p>
          <a:p>
            <a:pPr>
              <a:lnSpc>
                <a:spcPct val="130000"/>
              </a:lnSpc>
            </a:pPr>
            <a:r>
              <a:rPr kumimoji="1" lang="en-US" altLang="zh-CN" b="1" dirty="0"/>
              <a:t>{</a:t>
            </a:r>
          </a:p>
          <a:p>
            <a:pPr>
              <a:lnSpc>
                <a:spcPct val="130000"/>
              </a:lnSpc>
            </a:pPr>
            <a:r>
              <a:rPr kumimoji="1" lang="en-US" altLang="zh-CN" b="1" dirty="0"/>
              <a:t>      if (p&lt;r) {</a:t>
            </a:r>
          </a:p>
          <a:p>
            <a:pPr>
              <a:lnSpc>
                <a:spcPct val="130000"/>
              </a:lnSpc>
            </a:pPr>
            <a:r>
              <a:rPr kumimoji="1" lang="en-US" altLang="zh-CN" b="1" dirty="0"/>
              <a:t>        </a:t>
            </a:r>
            <a:r>
              <a:rPr kumimoji="1" lang="en-US" altLang="zh-CN" b="1" dirty="0" err="1"/>
              <a:t>int</a:t>
            </a:r>
            <a:r>
              <a:rPr kumimoji="1" lang="en-US" altLang="zh-CN" b="1" dirty="0"/>
              <a:t> q=Partition(</a:t>
            </a:r>
            <a:r>
              <a:rPr kumimoji="1" lang="en-US" altLang="zh-CN" b="1" dirty="0" err="1"/>
              <a:t>a,p,r</a:t>
            </a:r>
            <a:r>
              <a:rPr kumimoji="1" lang="en-US" altLang="zh-CN" b="1" dirty="0"/>
              <a:t>);</a:t>
            </a:r>
          </a:p>
          <a:p>
            <a:pPr>
              <a:lnSpc>
                <a:spcPct val="130000"/>
              </a:lnSpc>
            </a:pPr>
            <a:r>
              <a:rPr kumimoji="1" lang="en-US" altLang="zh-CN" b="1" dirty="0"/>
              <a:t>        </a:t>
            </a:r>
            <a:r>
              <a:rPr kumimoji="1" lang="en-US" altLang="zh-CN" b="1" dirty="0" err="1"/>
              <a:t>QuickSort</a:t>
            </a:r>
            <a:r>
              <a:rPr kumimoji="1" lang="en-US" altLang="zh-CN" b="1" dirty="0"/>
              <a:t> (a,p,q-1); //</a:t>
            </a:r>
            <a:r>
              <a:rPr kumimoji="1" lang="zh-CN" altLang="en-US" b="1" dirty="0"/>
              <a:t>对左半段排序</a:t>
            </a:r>
          </a:p>
          <a:p>
            <a:pPr>
              <a:lnSpc>
                <a:spcPct val="130000"/>
              </a:lnSpc>
            </a:pPr>
            <a:r>
              <a:rPr kumimoji="1" lang="zh-CN" altLang="en-US" b="1" dirty="0"/>
              <a:t>        </a:t>
            </a:r>
            <a:r>
              <a:rPr kumimoji="1" lang="en-US" altLang="zh-CN" b="1" dirty="0" err="1"/>
              <a:t>QuickSort</a:t>
            </a:r>
            <a:r>
              <a:rPr kumimoji="1" lang="en-US" altLang="zh-CN" b="1" dirty="0"/>
              <a:t> (a,q+1,r); //</a:t>
            </a:r>
            <a:r>
              <a:rPr kumimoji="1" lang="zh-CN" altLang="en-US" b="1" dirty="0"/>
              <a:t>对右半段排序</a:t>
            </a:r>
          </a:p>
          <a:p>
            <a:pPr>
              <a:lnSpc>
                <a:spcPct val="130000"/>
              </a:lnSpc>
            </a:pPr>
            <a:r>
              <a:rPr kumimoji="1" lang="zh-CN" altLang="en-US" b="1" dirty="0"/>
              <a:t>        </a:t>
            </a:r>
            <a:r>
              <a:rPr kumimoji="1" lang="en-US" altLang="zh-CN" b="1" dirty="0"/>
              <a:t>}</a:t>
            </a:r>
          </a:p>
          <a:p>
            <a:pPr>
              <a:lnSpc>
                <a:spcPct val="130000"/>
              </a:lnSpc>
            </a:pPr>
            <a:r>
              <a:rPr kumimoji="1" lang="en-US" altLang="zh-CN" b="1" dirty="0"/>
              <a:t>}</a:t>
            </a:r>
          </a:p>
        </p:txBody>
      </p:sp>
    </p:spTree>
    <p:extLst>
      <p:ext uri="{BB962C8B-B14F-4D97-AF65-F5344CB8AC3E}">
        <p14:creationId xmlns:p14="http://schemas.microsoft.com/office/powerpoint/2010/main" val="23034778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a:themeElements>
    <a:clrScheme name="Edge 14">
      <a:dk1>
        <a:srgbClr val="000000"/>
      </a:dk1>
      <a:lt1>
        <a:srgbClr val="FFFFFF"/>
      </a:lt1>
      <a:dk2>
        <a:srgbClr val="006633"/>
      </a:dk2>
      <a:lt2>
        <a:srgbClr val="5F5F5F"/>
      </a:lt2>
      <a:accent1>
        <a:srgbClr val="CCFFFF"/>
      </a:accent1>
      <a:accent2>
        <a:srgbClr val="3B812F"/>
      </a:accent2>
      <a:accent3>
        <a:srgbClr val="FFFFFF"/>
      </a:accent3>
      <a:accent4>
        <a:srgbClr val="000000"/>
      </a:accent4>
      <a:accent5>
        <a:srgbClr val="E2FFFF"/>
      </a:accent5>
      <a:accent6>
        <a:srgbClr val="35742A"/>
      </a:accent6>
      <a:hlink>
        <a:srgbClr val="CCECFF"/>
      </a:hlink>
      <a:folHlink>
        <a:srgbClr val="305892"/>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10">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00CC99"/>
        </a:hlink>
        <a:folHlink>
          <a:srgbClr val="AFBF39"/>
        </a:folHlink>
      </a:clrScheme>
      <a:clrMap bg1="lt1" tx1="dk1" bg2="lt2" tx2="dk2" accent1="accent1" accent2="accent2" accent3="accent3" accent4="accent4" accent5="accent5" accent6="accent6" hlink="hlink" folHlink="folHlink"/>
    </a:extraClrScheme>
    <a:extraClrScheme>
      <a:clrScheme name="Edge 11">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FFCC66"/>
        </a:hlink>
        <a:folHlink>
          <a:srgbClr val="AFBF39"/>
        </a:folHlink>
      </a:clrScheme>
      <a:clrMap bg1="lt1" tx1="dk1" bg2="lt2" tx2="dk2" accent1="accent1" accent2="accent2" accent3="accent3" accent4="accent4" accent5="accent5" accent6="accent6" hlink="hlink" folHlink="folHlink"/>
    </a:extraClrScheme>
    <a:extraClrScheme>
      <a:clrScheme name="Edge 12">
        <a:dk1>
          <a:srgbClr val="000000"/>
        </a:dk1>
        <a:lt1>
          <a:srgbClr val="FFFFFF"/>
        </a:lt1>
        <a:dk2>
          <a:srgbClr val="006633"/>
        </a:dk2>
        <a:lt2>
          <a:srgbClr val="5F5F5F"/>
        </a:lt2>
        <a:accent1>
          <a:srgbClr val="CCFFFF"/>
        </a:accent1>
        <a:accent2>
          <a:srgbClr val="3B812F"/>
        </a:accent2>
        <a:accent3>
          <a:srgbClr val="FFFFFF"/>
        </a:accent3>
        <a:accent4>
          <a:srgbClr val="000000"/>
        </a:accent4>
        <a:accent5>
          <a:srgbClr val="E2FFFF"/>
        </a:accent5>
        <a:accent6>
          <a:srgbClr val="35742A"/>
        </a:accent6>
        <a:hlink>
          <a:srgbClr val="FFCC66"/>
        </a:hlink>
        <a:folHlink>
          <a:srgbClr val="AFBF39"/>
        </a:folHlink>
      </a:clrScheme>
      <a:clrMap bg1="lt1" tx1="dk1" bg2="lt2" tx2="dk2" accent1="accent1" accent2="accent2" accent3="accent3" accent4="accent4" accent5="accent5" accent6="accent6" hlink="hlink" folHlink="folHlink"/>
    </a:extraClrScheme>
    <a:extraClrScheme>
      <a:clrScheme name="Edge 13">
        <a:dk1>
          <a:srgbClr val="000000"/>
        </a:dk1>
        <a:lt1>
          <a:srgbClr val="FFFFFF"/>
        </a:lt1>
        <a:dk2>
          <a:srgbClr val="006633"/>
        </a:dk2>
        <a:lt2>
          <a:srgbClr val="5F5F5F"/>
        </a:lt2>
        <a:accent1>
          <a:srgbClr val="CCFFFF"/>
        </a:accent1>
        <a:accent2>
          <a:srgbClr val="3B812F"/>
        </a:accent2>
        <a:accent3>
          <a:srgbClr val="FFFFFF"/>
        </a:accent3>
        <a:accent4>
          <a:srgbClr val="000000"/>
        </a:accent4>
        <a:accent5>
          <a:srgbClr val="E2FFFF"/>
        </a:accent5>
        <a:accent6>
          <a:srgbClr val="35742A"/>
        </a:accent6>
        <a:hlink>
          <a:srgbClr val="CCECFF"/>
        </a:hlink>
        <a:folHlink>
          <a:srgbClr val="AFBF39"/>
        </a:folHlink>
      </a:clrScheme>
      <a:clrMap bg1="lt1" tx1="dk1" bg2="lt2" tx2="dk2" accent1="accent1" accent2="accent2" accent3="accent3" accent4="accent4" accent5="accent5" accent6="accent6" hlink="hlink" folHlink="folHlink"/>
    </a:extraClrScheme>
    <a:extraClrScheme>
      <a:clrScheme name="Edge 14">
        <a:dk1>
          <a:srgbClr val="000000"/>
        </a:dk1>
        <a:lt1>
          <a:srgbClr val="FFFFFF"/>
        </a:lt1>
        <a:dk2>
          <a:srgbClr val="006633"/>
        </a:dk2>
        <a:lt2>
          <a:srgbClr val="5F5F5F"/>
        </a:lt2>
        <a:accent1>
          <a:srgbClr val="CCFFFF"/>
        </a:accent1>
        <a:accent2>
          <a:srgbClr val="3B812F"/>
        </a:accent2>
        <a:accent3>
          <a:srgbClr val="FFFFFF"/>
        </a:accent3>
        <a:accent4>
          <a:srgbClr val="000000"/>
        </a:accent4>
        <a:accent5>
          <a:srgbClr val="E2FFFF"/>
        </a:accent5>
        <a:accent6>
          <a:srgbClr val="35742A"/>
        </a:accent6>
        <a:hlink>
          <a:srgbClr val="CCECFF"/>
        </a:hlink>
        <a:folHlink>
          <a:srgbClr val="30589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ixel">
  <a:themeElements>
    <a:clrScheme name="Pixel 14">
      <a:dk1>
        <a:srgbClr val="000000"/>
      </a:dk1>
      <a:lt1>
        <a:srgbClr val="FFFFFF"/>
      </a:lt1>
      <a:dk2>
        <a:srgbClr val="000000"/>
      </a:dk2>
      <a:lt2>
        <a:srgbClr val="779F92"/>
      </a:lt2>
      <a:accent1>
        <a:srgbClr val="33CCCC"/>
      </a:accent1>
      <a:accent2>
        <a:srgbClr val="1F3D4D"/>
      </a:accent2>
      <a:accent3>
        <a:srgbClr val="FFFFFF"/>
      </a:accent3>
      <a:accent4>
        <a:srgbClr val="000000"/>
      </a:accent4>
      <a:accent5>
        <a:srgbClr val="ADE2E2"/>
      </a:accent5>
      <a:accent6>
        <a:srgbClr val="1B3645"/>
      </a:accent6>
      <a:hlink>
        <a:srgbClr val="99FFCC"/>
      </a:hlink>
      <a:folHlink>
        <a:srgbClr val="CCCCFF"/>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99FFCC"/>
        </a:hlink>
        <a:folHlink>
          <a:srgbClr val="CCCCFF"/>
        </a:folHlink>
      </a:clrScheme>
      <a:clrMap bg1="lt1" tx1="dk1" bg2="lt2" tx2="dk2" accent1="accent1" accent2="accent2" accent3="accent3" accent4="accent4" accent5="accent5" accent6="accent6" hlink="hlink" folHlink="folHlink"/>
    </a:extraClrScheme>
    <a:extraClrScheme>
      <a:clrScheme name="Pixel 14">
        <a:dk1>
          <a:srgbClr val="000000"/>
        </a:dk1>
        <a:lt1>
          <a:srgbClr val="FFFFFF"/>
        </a:lt1>
        <a:dk2>
          <a:srgbClr val="000000"/>
        </a:dk2>
        <a:lt2>
          <a:srgbClr val="779F92"/>
        </a:lt2>
        <a:accent1>
          <a:srgbClr val="33CCCC"/>
        </a:accent1>
        <a:accent2>
          <a:srgbClr val="1F3D4D"/>
        </a:accent2>
        <a:accent3>
          <a:srgbClr val="FFFFFF"/>
        </a:accent3>
        <a:accent4>
          <a:srgbClr val="000000"/>
        </a:accent4>
        <a:accent5>
          <a:srgbClr val="ADE2E2"/>
        </a:accent5>
        <a:accent6>
          <a:srgbClr val="1B3645"/>
        </a:accent6>
        <a:hlink>
          <a:srgbClr val="99FFCC"/>
        </a:hlink>
        <a:folHlink>
          <a:srgbClr val="CCCC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1100</TotalTime>
  <Words>7991</Words>
  <Application>Microsoft Office PowerPoint</Application>
  <PresentationFormat>宽屏</PresentationFormat>
  <Paragraphs>793</Paragraphs>
  <Slides>70</Slides>
  <Notes>14</Notes>
  <HiddenSlides>0</HiddenSlides>
  <MMClips>1</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4</vt:i4>
      </vt:variant>
      <vt:variant>
        <vt:lpstr>幻灯片标题</vt:lpstr>
      </vt:variant>
      <vt:variant>
        <vt:i4>70</vt:i4>
      </vt:variant>
    </vt:vector>
  </HeadingPairs>
  <TitlesOfParts>
    <vt:vector size="94" baseType="lpstr">
      <vt:lpstr>굴림</vt:lpstr>
      <vt:lpstr>等线</vt:lpstr>
      <vt:lpstr>等线 Light</vt:lpstr>
      <vt:lpstr>黑体</vt:lpstr>
      <vt:lpstr>楷体_GB2312</vt:lpstr>
      <vt:lpstr>宋体</vt:lpstr>
      <vt:lpstr>微软雅黑</vt:lpstr>
      <vt:lpstr>Arial</vt:lpstr>
      <vt:lpstr>Arial</vt:lpstr>
      <vt:lpstr>Arial Black</vt:lpstr>
      <vt:lpstr>Calibri</vt:lpstr>
      <vt:lpstr>Constantia</vt:lpstr>
      <vt:lpstr>Garamond</vt:lpstr>
      <vt:lpstr>Symbol</vt:lpstr>
      <vt:lpstr>Times New Roman</vt:lpstr>
      <vt:lpstr>Verdana</vt:lpstr>
      <vt:lpstr>Wingdings</vt:lpstr>
      <vt:lpstr>自定义设计方案</vt:lpstr>
      <vt:lpstr>Edge</vt:lpstr>
      <vt:lpstr>Pixel</vt:lpstr>
      <vt:lpstr>公式</vt:lpstr>
      <vt:lpstr>数式</vt:lpstr>
      <vt:lpstr>Microsoft 公式 3.0</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分治法的适用条件</vt:lpstr>
      <vt:lpstr>PowerPoint 演示文稿</vt:lpstr>
      <vt:lpstr>PowerPoint 演示文稿</vt:lpstr>
      <vt:lpstr>多段图问题</vt:lpstr>
      <vt:lpstr>证明最优化原理对多段图成立</vt:lpstr>
      <vt:lpstr>PowerPoint 演示文稿</vt:lpstr>
      <vt:lpstr>多段图问题</vt:lpstr>
      <vt:lpstr>多段图问题</vt:lpstr>
      <vt:lpstr>多段图问题</vt:lpstr>
      <vt:lpstr>多段图问题</vt:lpstr>
      <vt:lpstr>多段图问题</vt:lpstr>
      <vt:lpstr>多段图问题的向前处理算法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作业：编写动态规划法求组合数C(7,3)的算法</vt:lpstr>
      <vt:lpstr>PowerPoint 演示文稿</vt:lpstr>
      <vt:lpstr>PowerPoint 演示文稿</vt:lpstr>
      <vt:lpstr>贪心算法的基本要素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回溯法实例：素数环问题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z w</cp:lastModifiedBy>
  <cp:revision>158</cp:revision>
  <dcterms:created xsi:type="dcterms:W3CDTF">2015-10-07T07:18:26Z</dcterms:created>
  <dcterms:modified xsi:type="dcterms:W3CDTF">2019-07-03T03:00:47Z</dcterms:modified>
</cp:coreProperties>
</file>